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84" r:id="rId24"/>
    <p:sldId id="277" r:id="rId25"/>
    <p:sldId id="278" r:id="rId26"/>
    <p:sldId id="279" r:id="rId27"/>
    <p:sldId id="280" r:id="rId28"/>
    <p:sldId id="281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82361" y="283210"/>
            <a:ext cx="169989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82116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1084" y="88138"/>
            <a:ext cx="98361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844" y="1109599"/>
            <a:ext cx="832675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12/step-by-step-guide-to-build-image-caption-generator-using-deep-learning/" TargetMode="External"/><Relationship Id="rId2" Type="http://schemas.openxmlformats.org/officeDocument/2006/relationships/hyperlink" Target="https://drive.google.com/file/d/1A0se9zmoqUaVUjwIIiUAGMXGWdEm2uah/view?usp=sharing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soumikrakshit/classical-music-mi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935" y="209753"/>
            <a:ext cx="727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solidFill>
                  <a:srgbClr val="001F5F"/>
                </a:solidFill>
                <a:latin typeface="Georgia"/>
                <a:cs typeface="Georgia"/>
              </a:rPr>
              <a:t>MUSIFY-</a:t>
            </a:r>
            <a:r>
              <a:rPr sz="3600" b="0" spc="-16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b="0" spc="-30" dirty="0">
                <a:solidFill>
                  <a:srgbClr val="001F5F"/>
                </a:solidFill>
                <a:latin typeface="Georgia"/>
                <a:cs typeface="Georgia"/>
              </a:rPr>
              <a:t>Music</a:t>
            </a:r>
            <a:r>
              <a:rPr sz="3200" b="0" spc="-15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b="0" spc="-25" dirty="0">
                <a:solidFill>
                  <a:srgbClr val="001F5F"/>
                </a:solidFill>
                <a:latin typeface="Georgia"/>
                <a:cs typeface="Georgia"/>
              </a:rPr>
              <a:t>Composition</a:t>
            </a:r>
            <a:r>
              <a:rPr sz="3200" b="0" spc="-16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b="0" dirty="0">
                <a:solidFill>
                  <a:srgbClr val="001F5F"/>
                </a:solidFill>
                <a:latin typeface="Georgia"/>
                <a:cs typeface="Georgia"/>
              </a:rPr>
              <a:t>using</a:t>
            </a:r>
            <a:r>
              <a:rPr sz="3200" b="0" spc="-12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b="0" spc="-20" dirty="0">
                <a:solidFill>
                  <a:srgbClr val="001F5F"/>
                </a:solidFill>
                <a:latin typeface="Georgia"/>
                <a:cs typeface="Georgia"/>
              </a:rPr>
              <a:t>A.I.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0577"/>
            <a:ext cx="12024360" cy="60121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940485"/>
            <a:ext cx="6336030" cy="98298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Import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70"/>
              </a:spcBef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SNIPPET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32460"/>
            <a:chOff x="0" y="0"/>
            <a:chExt cx="12192000" cy="632460"/>
          </a:xfrm>
        </p:grpSpPr>
        <p:sp>
          <p:nvSpPr>
            <p:cNvPr id="4" name="object 4"/>
            <p:cNvSpPr/>
            <p:nvPr/>
          </p:nvSpPr>
          <p:spPr>
            <a:xfrm>
              <a:off x="3307207" y="0"/>
              <a:ext cx="8884920" cy="632460"/>
            </a:xfrm>
            <a:custGeom>
              <a:avLst/>
              <a:gdLst/>
              <a:ahLst/>
              <a:cxnLst/>
              <a:rect l="l" t="t" r="r" b="b"/>
              <a:pathLst>
                <a:path w="8884920" h="632460">
                  <a:moveTo>
                    <a:pt x="0" y="632460"/>
                  </a:moveTo>
                  <a:lnTo>
                    <a:pt x="8884792" y="632460"/>
                  </a:lnTo>
                  <a:lnTo>
                    <a:pt x="8884792" y="0"/>
                  </a:lnTo>
                  <a:lnTo>
                    <a:pt x="0" y="0"/>
                  </a:lnTo>
                  <a:lnTo>
                    <a:pt x="0" y="63246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308350" cy="632460"/>
            </a:xfrm>
            <a:custGeom>
              <a:avLst/>
              <a:gdLst/>
              <a:ahLst/>
              <a:cxnLst/>
              <a:rect l="l" t="t" r="r" b="b"/>
              <a:pathLst>
                <a:path w="3308350" h="632460">
                  <a:moveTo>
                    <a:pt x="0" y="632460"/>
                  </a:moveTo>
                  <a:lnTo>
                    <a:pt x="3307841" y="632460"/>
                  </a:lnTo>
                  <a:lnTo>
                    <a:pt x="3307841" y="0"/>
                  </a:lnTo>
                  <a:lnTo>
                    <a:pt x="0" y="0"/>
                  </a:lnTo>
                  <a:lnTo>
                    <a:pt x="0" y="63246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00190" y="82041"/>
            <a:ext cx="235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Import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Libraries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7" y="2531319"/>
            <a:ext cx="12140956" cy="20826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316862"/>
            <a:ext cx="10245090" cy="4924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Music21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“</a:t>
            </a:r>
            <a:r>
              <a:rPr sz="2000" b="1" dirty="0">
                <a:latin typeface="Calibri"/>
                <a:cs typeface="Calibri"/>
              </a:rPr>
              <a:t>Haydn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composed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(You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system)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sequential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streams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Piano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separated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Piano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only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Piano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stream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midi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Keys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Signature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Chord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Notes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Chords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music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Lastly,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chords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" y="0"/>
            <a:ext cx="12184380" cy="582295"/>
            <a:chOff x="7620" y="0"/>
            <a:chExt cx="12184380" cy="582295"/>
          </a:xfrm>
        </p:grpSpPr>
        <p:sp>
          <p:nvSpPr>
            <p:cNvPr id="4" name="object 4"/>
            <p:cNvSpPr/>
            <p:nvPr/>
          </p:nvSpPr>
          <p:spPr>
            <a:xfrm>
              <a:off x="3296285" y="0"/>
              <a:ext cx="8895715" cy="582295"/>
            </a:xfrm>
            <a:custGeom>
              <a:avLst/>
              <a:gdLst/>
              <a:ahLst/>
              <a:cxnLst/>
              <a:rect l="l" t="t" r="r" b="b"/>
              <a:pathLst>
                <a:path w="8895715" h="582295">
                  <a:moveTo>
                    <a:pt x="0" y="582295"/>
                  </a:moveTo>
                  <a:lnTo>
                    <a:pt x="8895715" y="582295"/>
                  </a:lnTo>
                  <a:lnTo>
                    <a:pt x="8895715" y="0"/>
                  </a:lnTo>
                  <a:lnTo>
                    <a:pt x="0" y="0"/>
                  </a:lnTo>
                  <a:lnTo>
                    <a:pt x="0" y="582295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9023" y="88138"/>
            <a:ext cx="468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mbria"/>
                <a:cs typeface="Cambria"/>
              </a:rPr>
              <a:t>Reading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and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Parsing</a:t>
            </a:r>
            <a:r>
              <a:rPr sz="2400" b="1" spc="-8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Midi</a:t>
            </a:r>
            <a:r>
              <a:rPr sz="2400" b="1" spc="-114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File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9879" y="496570"/>
            <a:ext cx="2082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CODE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SNIPPET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3871"/>
            <a:ext cx="12192000" cy="3286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20540"/>
            <a:ext cx="12192000" cy="15813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643778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844" y="1304670"/>
            <a:ext cx="10055860" cy="3385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unique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2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50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threshold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frequency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Only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frequencies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50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2001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Two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dictionaries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created 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 </a:t>
            </a:r>
            <a:r>
              <a:rPr sz="2000" b="1" dirty="0">
                <a:latin typeface="Calibri"/>
                <a:cs typeface="Calibri"/>
              </a:rPr>
              <a:t>notes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index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key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value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reverse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i.e.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key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notes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value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respective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2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dictionaries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5" name="object 5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8935" y="88138"/>
            <a:ext cx="304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Exploring</a:t>
            </a:r>
            <a:r>
              <a:rPr sz="2400" b="1" spc="-8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9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Dataset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7" y="88138"/>
            <a:ext cx="2082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CODE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SNIPPET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86" y="572276"/>
            <a:ext cx="12112313" cy="54202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766003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44" y="1050213"/>
            <a:ext cx="10740390" cy="22212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9885" indent="-28638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49885" algn="l"/>
              </a:tabLst>
            </a:pPr>
            <a:r>
              <a:rPr sz="2000" b="1" dirty="0">
                <a:latin typeface="Calibri"/>
                <a:cs typeface="Calibri"/>
              </a:rPr>
              <a:t>Input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output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endParaRPr sz="2000">
              <a:latin typeface="Calibri"/>
              <a:cs typeface="Calibri"/>
            </a:endParaRPr>
          </a:p>
          <a:p>
            <a:pPr marL="349885" marR="68580" indent="-287020">
              <a:lnSpc>
                <a:spcPts val="2900"/>
              </a:lnSpc>
              <a:spcBef>
                <a:spcPts val="165"/>
              </a:spcBef>
              <a:buFont typeface="Arial MT"/>
              <a:buChar char="•"/>
              <a:tabLst>
                <a:tab pos="34988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timestep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50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traverse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51</a:t>
            </a:r>
            <a:r>
              <a:rPr sz="1950" b="1" baseline="29914" dirty="0">
                <a:latin typeface="Calibri"/>
                <a:cs typeface="Calibri"/>
              </a:rPr>
              <a:t>st</a:t>
            </a:r>
            <a:r>
              <a:rPr sz="1950" b="1" spc="157" baseline="2991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note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  <a:p>
            <a:pPr marL="349885" indent="-28638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49885" algn="l"/>
              </a:tabLst>
            </a:pPr>
            <a:r>
              <a:rPr sz="2000" b="1" spc="-10" dirty="0">
                <a:latin typeface="Calibri"/>
                <a:cs typeface="Calibri"/>
              </a:rPr>
              <a:t>Example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07085" marR="534670" lvl="1" indent="-287020">
              <a:lnSpc>
                <a:spcPts val="2880"/>
              </a:lnSpc>
              <a:spcBef>
                <a:spcPts val="105"/>
              </a:spcBef>
              <a:buFont typeface="Arial MT"/>
              <a:buChar char="•"/>
              <a:tabLst>
                <a:tab pos="807085" algn="l"/>
              </a:tabLst>
            </a:pP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‘SOC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stands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Seasons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Code’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sentence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497" y="3245662"/>
            <a:ext cx="1209675" cy="18554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25" dirty="0">
                <a:latin typeface="Calibri"/>
                <a:cs typeface="Calibri"/>
              </a:rPr>
              <a:t>(x)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</a:pPr>
            <a:r>
              <a:rPr sz="2000" dirty="0">
                <a:latin typeface="Calibri"/>
                <a:cs typeface="Calibri"/>
              </a:rPr>
              <a:t>SOC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stands </a:t>
            </a:r>
            <a:r>
              <a:rPr sz="2000" dirty="0">
                <a:latin typeface="Calibri"/>
                <a:cs typeface="Calibri"/>
              </a:rPr>
              <a:t>Stands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Seasons </a:t>
            </a:r>
            <a:r>
              <a:rPr sz="2000" dirty="0">
                <a:latin typeface="Calibri"/>
                <a:cs typeface="Calibri"/>
              </a:rPr>
              <a:t>Seasons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1761" y="3245662"/>
            <a:ext cx="855980" cy="18554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25" dirty="0">
                <a:latin typeface="Calibri"/>
                <a:cs typeface="Calibri"/>
              </a:rPr>
              <a:t>(y)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</a:pP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Seasons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5075275"/>
            <a:ext cx="104654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numeric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notes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converted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respective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“</a:t>
            </a:r>
            <a:r>
              <a:rPr sz="2000" b="1" dirty="0">
                <a:latin typeface="Calibri"/>
                <a:cs typeface="Calibri"/>
              </a:rPr>
              <a:t>note2ind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(note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dictionary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earlier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8" name="object 8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06161" y="88138"/>
            <a:ext cx="525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Input</a:t>
            </a:r>
            <a:r>
              <a:rPr sz="2400" b="1" spc="-8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and</a:t>
            </a:r>
            <a:r>
              <a:rPr sz="2400" b="1" spc="-8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Output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Sequence</a:t>
            </a:r>
            <a:r>
              <a:rPr sz="2400" b="1" spc="-6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for</a:t>
            </a:r>
            <a:r>
              <a:rPr sz="2400" b="1" spc="-9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170" y="-27940"/>
            <a:ext cx="185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r>
              <a:rPr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SNIPPET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81911"/>
            <a:ext cx="12191999" cy="33470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546242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844" y="1295526"/>
            <a:ext cx="7411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re-</a:t>
            </a:r>
            <a:r>
              <a:rPr sz="2000" dirty="0">
                <a:latin typeface="Calibri"/>
                <a:cs typeface="Calibri"/>
              </a:rPr>
              <a:t>shaped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split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80:20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8815" y="2515362"/>
            <a:ext cx="1543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SNIPPET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7344" y="682497"/>
            <a:ext cx="108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Training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65158" y="985138"/>
            <a:ext cx="1890395" cy="698500"/>
            <a:chOff x="8765158" y="985138"/>
            <a:chExt cx="1890395" cy="698500"/>
          </a:xfrm>
        </p:grpSpPr>
        <p:sp>
          <p:nvSpPr>
            <p:cNvPr id="7" name="object 7"/>
            <p:cNvSpPr/>
            <p:nvPr/>
          </p:nvSpPr>
          <p:spPr>
            <a:xfrm>
              <a:off x="8765159" y="985138"/>
              <a:ext cx="1890395" cy="304800"/>
            </a:xfrm>
            <a:custGeom>
              <a:avLst/>
              <a:gdLst/>
              <a:ahLst/>
              <a:cxnLst/>
              <a:rect l="l" t="t" r="r" b="b"/>
              <a:pathLst>
                <a:path w="1890395" h="304800">
                  <a:moveTo>
                    <a:pt x="1853742" y="140208"/>
                  </a:moveTo>
                  <a:lnTo>
                    <a:pt x="966470" y="140208"/>
                  </a:lnTo>
                  <a:lnTo>
                    <a:pt x="966470" y="0"/>
                  </a:lnTo>
                  <a:lnTo>
                    <a:pt x="929894" y="0"/>
                  </a:lnTo>
                  <a:lnTo>
                    <a:pt x="929894" y="140208"/>
                  </a:lnTo>
                  <a:lnTo>
                    <a:pt x="64300" y="140208"/>
                  </a:lnTo>
                  <a:lnTo>
                    <a:pt x="36576" y="140208"/>
                  </a:lnTo>
                  <a:lnTo>
                    <a:pt x="0" y="140208"/>
                  </a:lnTo>
                  <a:lnTo>
                    <a:pt x="0" y="167640"/>
                  </a:lnTo>
                  <a:lnTo>
                    <a:pt x="0" y="304800"/>
                  </a:lnTo>
                  <a:lnTo>
                    <a:pt x="36576" y="304800"/>
                  </a:lnTo>
                  <a:lnTo>
                    <a:pt x="36576" y="167640"/>
                  </a:lnTo>
                  <a:lnTo>
                    <a:pt x="64262" y="167640"/>
                  </a:lnTo>
                  <a:lnTo>
                    <a:pt x="929894" y="167640"/>
                  </a:lnTo>
                  <a:lnTo>
                    <a:pt x="957326" y="167640"/>
                  </a:lnTo>
                  <a:lnTo>
                    <a:pt x="1853742" y="167640"/>
                  </a:lnTo>
                  <a:lnTo>
                    <a:pt x="1853742" y="140208"/>
                  </a:lnTo>
                  <a:close/>
                </a:path>
                <a:path w="1890395" h="304800">
                  <a:moveTo>
                    <a:pt x="1890395" y="140208"/>
                  </a:moveTo>
                  <a:lnTo>
                    <a:pt x="1853819" y="140208"/>
                  </a:lnTo>
                  <a:lnTo>
                    <a:pt x="1853819" y="167640"/>
                  </a:lnTo>
                  <a:lnTo>
                    <a:pt x="1853819" y="304800"/>
                  </a:lnTo>
                  <a:lnTo>
                    <a:pt x="1890395" y="304800"/>
                  </a:lnTo>
                  <a:lnTo>
                    <a:pt x="1890395" y="167640"/>
                  </a:lnTo>
                  <a:lnTo>
                    <a:pt x="1890395" y="1402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3446" y="1289888"/>
              <a:ext cx="1854200" cy="393700"/>
            </a:xfrm>
            <a:custGeom>
              <a:avLst/>
              <a:gdLst/>
              <a:ahLst/>
              <a:cxnLst/>
              <a:rect l="l" t="t" r="r" b="b"/>
              <a:pathLst>
                <a:path w="1854200" h="393700">
                  <a:moveTo>
                    <a:pt x="1853819" y="0"/>
                  </a:moveTo>
                  <a:lnTo>
                    <a:pt x="0" y="0"/>
                  </a:lnTo>
                  <a:lnTo>
                    <a:pt x="0" y="393496"/>
                  </a:lnTo>
                  <a:lnTo>
                    <a:pt x="1853819" y="393496"/>
                  </a:lnTo>
                  <a:lnTo>
                    <a:pt x="1853819" y="0"/>
                  </a:lnTo>
                  <a:close/>
                </a:path>
              </a:pathLst>
            </a:custGeom>
            <a:solidFill>
              <a:srgbClr val="6E2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66529" y="1371727"/>
            <a:ext cx="320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37266" y="1289888"/>
            <a:ext cx="475615" cy="393700"/>
          </a:xfrm>
          <a:custGeom>
            <a:avLst/>
            <a:gdLst/>
            <a:ahLst/>
            <a:cxnLst/>
            <a:rect l="l" t="t" r="r" b="b"/>
            <a:pathLst>
              <a:path w="475615" h="393700">
                <a:moveTo>
                  <a:pt x="475487" y="0"/>
                </a:moveTo>
                <a:lnTo>
                  <a:pt x="0" y="0"/>
                </a:lnTo>
                <a:lnTo>
                  <a:pt x="0" y="393496"/>
                </a:lnTo>
                <a:lnTo>
                  <a:pt x="475487" y="393496"/>
                </a:lnTo>
                <a:lnTo>
                  <a:pt x="475487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49533" y="1371727"/>
            <a:ext cx="28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20%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17302" y="194500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Testing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41191"/>
            <a:ext cx="12191999" cy="207271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15" name="object 15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78144" y="88138"/>
            <a:ext cx="352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mbria"/>
                <a:cs typeface="Cambria"/>
              </a:rPr>
              <a:t>Training</a:t>
            </a:r>
            <a:r>
              <a:rPr sz="2400" b="1" spc="-8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and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Testing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sets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546242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844" y="1295526"/>
            <a:ext cx="1063307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stacked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LSTM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dropout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0.2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Dense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2001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dimension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Dense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unique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‘</a:t>
            </a:r>
            <a:r>
              <a:rPr sz="2000" b="1" spc="-10" dirty="0">
                <a:latin typeface="Calibri"/>
                <a:cs typeface="Calibri"/>
              </a:rPr>
              <a:t>softmax</a:t>
            </a:r>
            <a:r>
              <a:rPr sz="2000" spc="-10" dirty="0">
                <a:latin typeface="Calibri"/>
                <a:cs typeface="Calibri"/>
              </a:rPr>
              <a:t>’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(Used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multi-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5" name="object 5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04864" y="88138"/>
            <a:ext cx="266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Building</a:t>
            </a:r>
            <a:r>
              <a:rPr sz="2400" b="1" spc="-8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" y="4180204"/>
            <a:ext cx="11064240" cy="1254760"/>
          </a:xfrm>
          <a:prstGeom prst="rect">
            <a:avLst/>
          </a:prstGeom>
          <a:solidFill>
            <a:srgbClr val="A9D18E"/>
          </a:solidFill>
          <a:ln w="9525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1440" marR="174625">
              <a:lnSpc>
                <a:spcPct val="150100"/>
              </a:lnSpc>
              <a:spcBef>
                <a:spcPts val="1200"/>
              </a:spcBef>
            </a:pPr>
            <a:r>
              <a:rPr sz="1800" b="1" dirty="0">
                <a:latin typeface="Calibri"/>
                <a:cs typeface="Calibri"/>
              </a:rPr>
              <a:t>Dropout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ignoring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(i.e.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neurons)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certain 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neurons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chosen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random.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prevents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overfitting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affect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inference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3" name="object 3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3300" y="88138"/>
            <a:ext cx="2078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CODE</a:t>
            </a:r>
            <a:r>
              <a:rPr sz="2400" b="1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SNIPPET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04864" y="88138"/>
            <a:ext cx="472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Building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Model</a:t>
            </a:r>
            <a:r>
              <a:rPr lang="en-US" spc="-20" dirty="0">
                <a:solidFill>
                  <a:srgbClr val="000000"/>
                </a:solidFill>
              </a:rPr>
              <a:t> using LSTMs</a:t>
            </a:r>
            <a:endParaRPr spc="-20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B25815-104C-C1B2-031F-5543D045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8225"/>
            <a:ext cx="9256057" cy="6083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91" y="588086"/>
            <a:ext cx="31127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6000" b="0" spc="-3029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15" dirty="0">
                <a:solidFill>
                  <a:srgbClr val="000000"/>
                </a:solidFill>
              </a:rPr>
              <a:t>M</a:t>
            </a:r>
            <a:r>
              <a:rPr sz="2800" spc="-1205" dirty="0">
                <a:solidFill>
                  <a:srgbClr val="000000"/>
                </a:solidFill>
              </a:rPr>
              <a:t>u</a:t>
            </a:r>
            <a:r>
              <a:rPr sz="6000" b="0" spc="-1327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25" dirty="0">
                <a:solidFill>
                  <a:srgbClr val="000000"/>
                </a:solidFill>
              </a:rPr>
              <a:t>s</a:t>
            </a:r>
            <a:r>
              <a:rPr sz="2800" spc="-470" dirty="0">
                <a:solidFill>
                  <a:srgbClr val="000000"/>
                </a:solidFill>
              </a:rPr>
              <a:t>i</a:t>
            </a:r>
            <a:r>
              <a:rPr sz="6000" b="0" spc="-2422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25" dirty="0">
                <a:solidFill>
                  <a:srgbClr val="000000"/>
                </a:solidFill>
              </a:rPr>
              <a:t>c</a:t>
            </a:r>
            <a:r>
              <a:rPr sz="2800" spc="5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Composition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1698117"/>
            <a:ext cx="7425055" cy="3881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Music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Composition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creating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piece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music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49600"/>
              </a:lnSpc>
            </a:pPr>
            <a:r>
              <a:rPr sz="2200" dirty="0">
                <a:latin typeface="Calibri"/>
                <a:cs typeface="Calibri"/>
              </a:rPr>
              <a:t>Composition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“putting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together”.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Thus,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music</a:t>
            </a:r>
            <a:r>
              <a:rPr sz="2200" spc="-10" dirty="0">
                <a:latin typeface="Calibri"/>
                <a:cs typeface="Calibri"/>
              </a:rPr>
              <a:t> composition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something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music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notes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put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together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way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pleasant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sensation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ears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200">
              <a:latin typeface="Calibri"/>
              <a:cs typeface="Calibri"/>
            </a:endParaRPr>
          </a:p>
          <a:p>
            <a:pPr marL="12700" marR="9525" algn="just">
              <a:lnSpc>
                <a:spcPct val="150000"/>
              </a:lnSpc>
            </a:pPr>
            <a:r>
              <a:rPr sz="2200" dirty="0">
                <a:latin typeface="Calibri"/>
                <a:cs typeface="Calibri"/>
              </a:rPr>
              <a:t>Parameters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pitch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interval,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notes,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chords,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tempo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etc.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composing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short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piece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music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83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40" y="1186306"/>
            <a:ext cx="4199635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3" name="object 3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3300" y="88138"/>
            <a:ext cx="2078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CODE</a:t>
            </a:r>
            <a:r>
              <a:rPr sz="2400" b="1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SNIPPET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04864" y="88138"/>
            <a:ext cx="472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Building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Model</a:t>
            </a:r>
            <a:r>
              <a:rPr lang="en-US" spc="-20" dirty="0">
                <a:solidFill>
                  <a:srgbClr val="000000"/>
                </a:solidFill>
              </a:rPr>
              <a:t> using GRUs</a:t>
            </a:r>
            <a:endParaRPr spc="-2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39F9E-B6EC-8F68-107A-D09E3FDA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363"/>
            <a:ext cx="9448800" cy="62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866587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After</a:t>
            </a:r>
            <a:r>
              <a:rPr spc="-45" dirty="0"/>
              <a:t> </a:t>
            </a:r>
            <a:r>
              <a:rPr dirty="0"/>
              <a:t>building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model,</a:t>
            </a:r>
            <a:r>
              <a:rPr spc="-3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trained</a:t>
            </a:r>
            <a:r>
              <a:rPr spc="-45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input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output</a:t>
            </a:r>
            <a:r>
              <a:rPr spc="-50" dirty="0"/>
              <a:t> </a:t>
            </a:r>
            <a:r>
              <a:rPr spc="-20" dirty="0"/>
              <a:t>data</a:t>
            </a: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For</a:t>
            </a:r>
            <a:r>
              <a:rPr spc="-60" dirty="0"/>
              <a:t> </a:t>
            </a:r>
            <a:r>
              <a:rPr dirty="0"/>
              <a:t>this,</a:t>
            </a:r>
            <a:r>
              <a:rPr spc="-50" dirty="0"/>
              <a:t> </a:t>
            </a:r>
            <a:r>
              <a:rPr dirty="0"/>
              <a:t>‘</a:t>
            </a:r>
            <a:r>
              <a:rPr b="1" dirty="0">
                <a:latin typeface="Calibri"/>
                <a:cs typeface="Calibri"/>
              </a:rPr>
              <a:t>Adam</a:t>
            </a:r>
            <a:r>
              <a:rPr dirty="0"/>
              <a:t>’</a:t>
            </a:r>
            <a:r>
              <a:rPr spc="-50" dirty="0"/>
              <a:t> </a:t>
            </a:r>
            <a:r>
              <a:rPr dirty="0"/>
              <a:t>optimizer</a:t>
            </a:r>
            <a:r>
              <a:rPr spc="-3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b="1" dirty="0">
                <a:latin typeface="Calibri"/>
                <a:cs typeface="Calibri"/>
              </a:rPr>
              <a:t>batch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size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b="1" dirty="0">
                <a:latin typeface="Calibri"/>
                <a:cs typeface="Calibri"/>
              </a:rPr>
              <a:t>128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total</a:t>
            </a:r>
            <a:r>
              <a:rPr spc="-30" dirty="0"/>
              <a:t> </a:t>
            </a:r>
            <a:r>
              <a:rPr b="1" dirty="0">
                <a:latin typeface="Calibri"/>
                <a:cs typeface="Calibri"/>
              </a:rPr>
              <a:t>80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epochs</a:t>
            </a: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After</a:t>
            </a:r>
            <a:r>
              <a:rPr spc="-65" dirty="0"/>
              <a:t> </a:t>
            </a:r>
            <a:r>
              <a:rPr spc="-10" dirty="0"/>
              <a:t>Training,</a:t>
            </a:r>
            <a:r>
              <a:rPr spc="-65" dirty="0"/>
              <a:t> </a:t>
            </a:r>
            <a:r>
              <a:rPr dirty="0"/>
              <a:t>model</a:t>
            </a:r>
            <a:r>
              <a:rPr spc="-7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b="1" dirty="0">
                <a:latin typeface="Calibri"/>
                <a:cs typeface="Calibri"/>
              </a:rPr>
              <a:t>saved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prediction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5" name="object 5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8767" y="88138"/>
            <a:ext cx="268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mbria"/>
                <a:cs typeface="Cambria"/>
              </a:rPr>
              <a:t>Training</a:t>
            </a:r>
            <a:r>
              <a:rPr sz="2400" b="1" spc="-9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6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866587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191000" y="240805"/>
            <a:ext cx="304800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RESULTS FOR GRUs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49D46-7FF4-8CF8-4B4C-5ED423B9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38" y="695830"/>
            <a:ext cx="8971662" cy="55622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866587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267200" y="223642"/>
            <a:ext cx="441960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RESULTS FOR LSTMs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00424-CD31-0662-1C82-46BCBD7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61558"/>
            <a:ext cx="9133930" cy="55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109599"/>
            <a:ext cx="10871200" cy="539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predicted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integer(</a:t>
            </a:r>
            <a:r>
              <a:rPr sz="2000" b="1" spc="-10" dirty="0">
                <a:latin typeface="Calibri"/>
                <a:cs typeface="Calibri"/>
              </a:rPr>
              <a:t>index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Our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re-</a:t>
            </a:r>
            <a:r>
              <a:rPr sz="2000" dirty="0">
                <a:latin typeface="Calibri"/>
                <a:cs typeface="Calibri"/>
              </a:rPr>
              <a:t>shaped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predicted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</a:t>
            </a:r>
            <a:r>
              <a:rPr sz="2000" b="1" dirty="0">
                <a:latin typeface="Calibri"/>
                <a:cs typeface="Calibri"/>
              </a:rPr>
              <a:t>np.argmax()</a:t>
            </a:r>
            <a:r>
              <a:rPr sz="2000" dirty="0">
                <a:latin typeface="Calibri"/>
                <a:cs typeface="Calibri"/>
              </a:rPr>
              <a:t>’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maximum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This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converted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‘</a:t>
            </a:r>
            <a:r>
              <a:rPr sz="2000" b="1" spc="-10" dirty="0">
                <a:latin typeface="Calibri"/>
                <a:cs typeface="Calibri"/>
              </a:rPr>
              <a:t>ind2note</a:t>
            </a:r>
            <a:r>
              <a:rPr sz="2000" spc="-10" dirty="0">
                <a:latin typeface="Calibri"/>
                <a:cs typeface="Calibri"/>
              </a:rPr>
              <a:t>’(index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dictionary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Our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pattern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ahead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200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notes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parameter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changed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4" name="object 4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09333" y="88138"/>
            <a:ext cx="226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mbria"/>
                <a:cs typeface="Cambria"/>
              </a:rPr>
              <a:t>Inference</a:t>
            </a:r>
            <a:r>
              <a:rPr sz="2400" b="1" spc="-6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Phase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3" name="object 3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3300" y="88138"/>
            <a:ext cx="2078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CODE</a:t>
            </a:r>
            <a:r>
              <a:rPr sz="2400" b="1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SNIPPET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09333" y="88138"/>
            <a:ext cx="226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Inference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Phase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2" y="1638300"/>
            <a:ext cx="12145917" cy="37733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5967171"/>
            <a:ext cx="101409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6E2E9F"/>
                </a:solidFill>
                <a:latin typeface="Calibri"/>
                <a:cs typeface="Calibri"/>
              </a:rPr>
              <a:t>_ _</a:t>
            </a:r>
            <a:r>
              <a:rPr sz="40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6E2E9F"/>
                </a:solidFill>
                <a:latin typeface="Calibri"/>
                <a:cs typeface="Calibri"/>
              </a:rPr>
              <a:t>_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844" y="794182"/>
            <a:ext cx="627189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MIDI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SNIPPET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582295"/>
            <a:chOff x="0" y="0"/>
            <a:chExt cx="12192000" cy="582295"/>
          </a:xfrm>
        </p:grpSpPr>
        <p:sp>
          <p:nvSpPr>
            <p:cNvPr id="5" name="object 5"/>
            <p:cNvSpPr/>
            <p:nvPr/>
          </p:nvSpPr>
          <p:spPr>
            <a:xfrm>
              <a:off x="3288665" y="0"/>
              <a:ext cx="8903335" cy="582295"/>
            </a:xfrm>
            <a:custGeom>
              <a:avLst/>
              <a:gdLst/>
              <a:ahLst/>
              <a:cxnLst/>
              <a:rect l="l" t="t" r="r" b="b"/>
              <a:pathLst>
                <a:path w="8903335" h="582295">
                  <a:moveTo>
                    <a:pt x="8903335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8903335" y="582295"/>
                  </a:lnTo>
                  <a:lnTo>
                    <a:pt x="8903335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289300" cy="582295"/>
            </a:xfrm>
            <a:custGeom>
              <a:avLst/>
              <a:gdLst/>
              <a:ahLst/>
              <a:cxnLst/>
              <a:rect l="l" t="t" r="r" b="b"/>
              <a:pathLst>
                <a:path w="3289300" h="582295">
                  <a:moveTo>
                    <a:pt x="3289300" y="0"/>
                  </a:moveTo>
                  <a:lnTo>
                    <a:pt x="0" y="0"/>
                  </a:lnTo>
                  <a:lnTo>
                    <a:pt x="0" y="582295"/>
                  </a:lnTo>
                  <a:lnTo>
                    <a:pt x="3289300" y="58229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19061" y="88138"/>
            <a:ext cx="204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mbria"/>
                <a:cs typeface="Cambria"/>
              </a:rPr>
              <a:t>Saving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File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1889760"/>
            <a:ext cx="1130808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066800"/>
            <a:ext cx="10852785" cy="3767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OUTPUT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AUDIO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LINK:</a:t>
            </a:r>
            <a:endParaRPr sz="2000" dirty="0">
              <a:latin typeface="Calibri"/>
              <a:cs typeface="Calibri"/>
            </a:endParaRPr>
          </a:p>
          <a:p>
            <a:pPr marL="12700" marR="1522730">
              <a:lnSpc>
                <a:spcPct val="205100"/>
              </a:lnSpc>
            </a:pP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https://drive.google.com/file/d/1A0se9zmoqUaVUjwIIiUAGMXGWdEm2uah/view?usp=sharing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endParaRPr lang="en-US" sz="2000" b="1" spc="-1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1522730">
              <a:lnSpc>
                <a:spcPct val="205100"/>
              </a:lnSpc>
            </a:pPr>
            <a:endParaRPr lang="en-IN" sz="2000" b="1" spc="-1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1522730">
              <a:lnSpc>
                <a:spcPct val="205100"/>
              </a:lnSpc>
            </a:pPr>
            <a:r>
              <a:rPr sz="2000" b="1" dirty="0">
                <a:latin typeface="Calibri"/>
                <a:cs typeface="Calibri"/>
              </a:rPr>
              <a:t>REFERENCE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ARTICLE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LINK: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2000"/>
              </a:lnSpc>
            </a:pP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https://www.analyticsvidhya.com/blog/2021/12/step-</a:t>
            </a:r>
            <a:r>
              <a:rPr sz="2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by-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step-</a:t>
            </a:r>
            <a:r>
              <a:rPr sz="2000" b="1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guide-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to-build-image-caption-generator-using-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deep-learning/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1855" y="458723"/>
            <a:ext cx="2708910" cy="624205"/>
            <a:chOff x="1641855" y="458723"/>
            <a:chExt cx="2708910" cy="624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486138"/>
              <a:ext cx="2683001" cy="596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855" y="458723"/>
              <a:ext cx="2680716" cy="59575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537075" y="451104"/>
            <a:ext cx="1626870" cy="638175"/>
            <a:chOff x="4537075" y="451104"/>
            <a:chExt cx="1626870" cy="6381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2855" y="475488"/>
              <a:ext cx="1600962" cy="6134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7075" y="451104"/>
              <a:ext cx="1599819" cy="61099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1" y="1280160"/>
            <a:ext cx="12000865" cy="5547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91" y="533222"/>
            <a:ext cx="28587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800" spc="-1870" dirty="0">
                <a:solidFill>
                  <a:srgbClr val="000000"/>
                </a:solidFill>
              </a:rPr>
              <a:t>A</a:t>
            </a:r>
            <a:r>
              <a:rPr sz="6000" b="0" spc="-337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615" dirty="0">
                <a:solidFill>
                  <a:srgbClr val="000000"/>
                </a:solidFill>
              </a:rPr>
              <a:t>b</a:t>
            </a:r>
            <a:r>
              <a:rPr sz="6000" b="0" spc="-2227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15" dirty="0">
                <a:solidFill>
                  <a:srgbClr val="000000"/>
                </a:solidFill>
              </a:rPr>
              <a:t>o</a:t>
            </a:r>
            <a:r>
              <a:rPr sz="2800" spc="-975" dirty="0">
                <a:solidFill>
                  <a:srgbClr val="000000"/>
                </a:solidFill>
              </a:rPr>
              <a:t>u</a:t>
            </a:r>
            <a:r>
              <a:rPr sz="6000" b="0" spc="-1650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20" dirty="0">
                <a:solidFill>
                  <a:srgbClr val="000000"/>
                </a:solidFill>
              </a:rPr>
              <a:t>t</a:t>
            </a:r>
            <a:r>
              <a:rPr sz="2800" dirty="0">
                <a:solidFill>
                  <a:srgbClr val="000000"/>
                </a:solidFill>
              </a:rPr>
              <a:t> the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Project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1530476"/>
            <a:ext cx="8898255" cy="3381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focusses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Piano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instrument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Uses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Short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Term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Memory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(LSTM)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Recurrent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(RNN)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Platform: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Google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Colab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Language: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Python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3.8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spc="-10" dirty="0">
                <a:latin typeface="Calibri"/>
                <a:cs typeface="Calibri"/>
              </a:rPr>
              <a:t>Libraries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Tensorflow,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Music21,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Keras,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NumPy,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Sklearn,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tqdm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Dataset: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Classical</a:t>
            </a:r>
            <a:r>
              <a:rPr sz="2000" u="heavy" spc="-4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Music</a:t>
            </a:r>
            <a:r>
              <a:rPr sz="2000" u="heavy" spc="-6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MIDI</a:t>
            </a:r>
            <a:r>
              <a:rPr sz="2000" u="heavy" spc="-8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|</a:t>
            </a:r>
            <a:r>
              <a:rPr sz="2000" u="heavy" spc="-6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Kaggle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6009" y="3653904"/>
            <a:ext cx="2677413" cy="26879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683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91" y="478358"/>
            <a:ext cx="23971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-1820" dirty="0">
                <a:solidFill>
                  <a:srgbClr val="000000"/>
                </a:solidFill>
              </a:rPr>
              <a:t>T</a:t>
            </a:r>
            <a:r>
              <a:rPr sz="6000" b="0" spc="-735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185" dirty="0">
                <a:solidFill>
                  <a:srgbClr val="000000"/>
                </a:solidFill>
              </a:rPr>
              <a:t>e</a:t>
            </a:r>
            <a:r>
              <a:rPr sz="6000" b="0" spc="-2850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10" dirty="0">
                <a:solidFill>
                  <a:srgbClr val="000000"/>
                </a:solidFill>
              </a:rPr>
              <a:t>r</a:t>
            </a:r>
            <a:r>
              <a:rPr sz="2800" spc="-1115" dirty="0">
                <a:solidFill>
                  <a:srgbClr val="000000"/>
                </a:solidFill>
              </a:rPr>
              <a:t>m</a:t>
            </a:r>
            <a:r>
              <a:rPr sz="6000" b="0" spc="-1470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10" dirty="0">
                <a:solidFill>
                  <a:srgbClr val="000000"/>
                </a:solidFill>
              </a:rPr>
              <a:t>i</a:t>
            </a:r>
            <a:r>
              <a:rPr sz="2800" spc="-50" dirty="0">
                <a:solidFill>
                  <a:srgbClr val="000000"/>
                </a:solidFill>
              </a:rPr>
              <a:t>n</a:t>
            </a:r>
            <a:r>
              <a:rPr sz="2800" spc="-35" dirty="0">
                <a:solidFill>
                  <a:srgbClr val="000000"/>
                </a:solidFill>
              </a:rPr>
              <a:t>ol</a:t>
            </a:r>
            <a:r>
              <a:rPr sz="2800" spc="-20" dirty="0">
                <a:solidFill>
                  <a:srgbClr val="000000"/>
                </a:solidFill>
              </a:rPr>
              <a:t>o</a:t>
            </a:r>
            <a:r>
              <a:rPr sz="2800" spc="-25" dirty="0">
                <a:solidFill>
                  <a:srgbClr val="000000"/>
                </a:solidFill>
              </a:rPr>
              <a:t>gi</a:t>
            </a:r>
            <a:r>
              <a:rPr sz="2800" spc="-45" dirty="0">
                <a:solidFill>
                  <a:srgbClr val="000000"/>
                </a:solidFill>
              </a:rPr>
              <a:t>e</a:t>
            </a:r>
            <a:r>
              <a:rPr sz="2800" spc="-25" dirty="0">
                <a:solidFill>
                  <a:srgbClr val="000000"/>
                </a:solidFill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1487805"/>
            <a:ext cx="7590155" cy="194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dirty="0">
                <a:latin typeface="Calibri"/>
                <a:cs typeface="Calibri"/>
              </a:rPr>
              <a:t>Note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sound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produced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single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key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7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dirty="0">
                <a:latin typeface="Calibri"/>
                <a:cs typeface="Calibri"/>
              </a:rPr>
              <a:t>Chords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combination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chord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dirty="0">
                <a:latin typeface="Calibri"/>
                <a:cs typeface="Calibri"/>
              </a:rPr>
              <a:t>Octave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distance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between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two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stated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octave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piano</a:t>
            </a:r>
            <a:endParaRPr sz="1600">
              <a:latin typeface="Calibri"/>
              <a:cs typeface="Calibri"/>
            </a:endParaRPr>
          </a:p>
          <a:p>
            <a:pPr marL="102743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specifically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gap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between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two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share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same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letter</a:t>
            </a:r>
            <a:r>
              <a:rPr sz="1600" spc="-20" dirty="0">
                <a:latin typeface="Calibri"/>
                <a:cs typeface="Calibri"/>
              </a:rPr>
              <a:t> name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7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10" dirty="0">
                <a:latin typeface="Calibri"/>
                <a:cs typeface="Calibri"/>
              </a:rPr>
              <a:t>Recurrent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Neural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Networks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(RNN)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4861" y="3410153"/>
            <a:ext cx="914400" cy="56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1454" marR="5080" indent="-199390">
              <a:lnSpc>
                <a:spcPct val="11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networks 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804" y="3410153"/>
            <a:ext cx="6595109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  <a:tabLst>
                <a:tab pos="375285" algn="l"/>
                <a:tab pos="1405890" algn="l"/>
                <a:tab pos="2183130" algn="l"/>
                <a:tab pos="3124835" algn="l"/>
                <a:tab pos="3496945" algn="l"/>
                <a:tab pos="3841750" algn="l"/>
                <a:tab pos="4478655" algn="l"/>
                <a:tab pos="4896485" algn="l"/>
                <a:tab pos="5810885" algn="l"/>
                <a:tab pos="6136005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recurrent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neural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network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class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artificial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neural </a:t>
            </a:r>
            <a:r>
              <a:rPr sz="1600" dirty="0">
                <a:latin typeface="Calibri"/>
                <a:cs typeface="Calibri"/>
              </a:rPr>
              <a:t>information.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called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recurrent</a:t>
            </a:r>
            <a:r>
              <a:rPr sz="1600" spc="7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because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perform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same </a:t>
            </a:r>
            <a:r>
              <a:rPr sz="1600" dirty="0">
                <a:latin typeface="Calibri"/>
                <a:cs typeface="Calibri"/>
              </a:rPr>
              <a:t>sequence,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result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dependent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previous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3275" y="3410153"/>
            <a:ext cx="106934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00710" algn="l"/>
              </a:tabLst>
            </a:pPr>
            <a:r>
              <a:rPr sz="1600" spc="-20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make</a:t>
            </a:r>
            <a:endParaRPr sz="16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550545" algn="l"/>
              </a:tabLst>
            </a:pPr>
            <a:r>
              <a:rPr sz="1600" spc="-2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every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9357" y="3433317"/>
            <a:ext cx="13646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220" algn="l"/>
              </a:tabLst>
            </a:pPr>
            <a:r>
              <a:rPr sz="1600" spc="-2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sequential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31084" y="3410153"/>
            <a:ext cx="210312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290"/>
              </a:spcBef>
            </a:pPr>
            <a:r>
              <a:rPr sz="1600" spc="-25" dirty="0">
                <a:latin typeface="Calibri"/>
                <a:cs typeface="Calibri"/>
              </a:rPr>
              <a:t>use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709930" algn="l"/>
                <a:tab pos="1609090" algn="l"/>
                <a:tab pos="1991995" algn="l"/>
              </a:tabLst>
            </a:pPr>
            <a:r>
              <a:rPr sz="1600" spc="-10" dirty="0">
                <a:latin typeface="Calibri"/>
                <a:cs typeface="Calibri"/>
              </a:rPr>
              <a:t>single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element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691" y="4410024"/>
            <a:ext cx="9014460" cy="16421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dirty="0">
                <a:latin typeface="Calibri"/>
                <a:cs typeface="Calibri"/>
              </a:rPr>
              <a:t>Long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Short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Term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Memory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(LSTM)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LSTMs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Recurrent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efficiently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gradient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descent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gating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mechanism,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able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recognize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long-</a:t>
            </a:r>
            <a:r>
              <a:rPr sz="1600" dirty="0">
                <a:latin typeface="Calibri"/>
                <a:cs typeface="Calibri"/>
              </a:rPr>
              <a:t>term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patterns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Useful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solve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problems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network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remember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period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time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spc="-10" dirty="0">
                <a:latin typeface="Calibri"/>
                <a:cs typeface="Calibri"/>
              </a:rPr>
              <a:t>Applications: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text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generation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spc="-10" dirty="0">
                <a:latin typeface="Calibri"/>
                <a:cs typeface="Calibri"/>
              </a:rPr>
              <a:t>Limitation: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requires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lots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resources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world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683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0890" y="413258"/>
            <a:ext cx="1840865" cy="24223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91" y="505790"/>
            <a:ext cx="15176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800" spc="-1570" dirty="0">
                <a:solidFill>
                  <a:srgbClr val="000000"/>
                </a:solidFill>
              </a:rPr>
              <a:t>L</a:t>
            </a:r>
            <a:r>
              <a:rPr sz="6000" b="0" spc="-727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35" dirty="0">
                <a:solidFill>
                  <a:srgbClr val="000000"/>
                </a:solidFill>
              </a:rPr>
              <a:t>i</a:t>
            </a:r>
            <a:r>
              <a:rPr sz="2800" spc="-1220" dirty="0">
                <a:solidFill>
                  <a:srgbClr val="000000"/>
                </a:solidFill>
              </a:rPr>
              <a:t>b</a:t>
            </a:r>
            <a:r>
              <a:rPr sz="6000" b="0" spc="-1282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80" dirty="0">
                <a:solidFill>
                  <a:srgbClr val="000000"/>
                </a:solidFill>
              </a:rPr>
              <a:t>r</a:t>
            </a:r>
            <a:r>
              <a:rPr sz="2800" spc="-1100" dirty="0">
                <a:solidFill>
                  <a:srgbClr val="000000"/>
                </a:solidFill>
              </a:rPr>
              <a:t>a</a:t>
            </a:r>
            <a:r>
              <a:rPr sz="6000" b="0" spc="-1462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35" dirty="0">
                <a:solidFill>
                  <a:srgbClr val="000000"/>
                </a:solidFill>
              </a:rPr>
              <a:t>r</a:t>
            </a:r>
            <a:r>
              <a:rPr sz="2800" spc="-20" dirty="0">
                <a:solidFill>
                  <a:srgbClr val="000000"/>
                </a:solidFill>
              </a:rPr>
              <a:t>i</a:t>
            </a:r>
            <a:r>
              <a:rPr sz="2800" spc="-40" dirty="0">
                <a:solidFill>
                  <a:srgbClr val="000000"/>
                </a:solidFill>
              </a:rPr>
              <a:t>e</a:t>
            </a:r>
            <a:r>
              <a:rPr sz="2800" spc="-20" dirty="0">
                <a:solidFill>
                  <a:srgbClr val="000000"/>
                </a:solidFill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1369643"/>
            <a:ext cx="10135870" cy="49904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10" dirty="0">
                <a:latin typeface="Calibri"/>
                <a:cs typeface="Calibri"/>
              </a:rPr>
              <a:t>Music21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spc="-10" dirty="0">
                <a:latin typeface="Calibri"/>
                <a:cs typeface="Calibri"/>
              </a:rPr>
              <a:t>Music21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Python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toolkit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computer-</a:t>
            </a:r>
            <a:r>
              <a:rPr sz="1600" dirty="0">
                <a:latin typeface="Calibri"/>
                <a:cs typeface="Calibri"/>
              </a:rPr>
              <a:t>aided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musicology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allows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teach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fundamentals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generate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examples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study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music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toolkit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simple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interface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acquire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musical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notation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MIDI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files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spc="-10" dirty="0">
                <a:latin typeface="Calibri"/>
                <a:cs typeface="Calibri"/>
              </a:rPr>
              <a:t>Additionally,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allows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Chord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objects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own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MIDI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files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easily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10" dirty="0">
                <a:latin typeface="Calibri"/>
                <a:cs typeface="Calibri"/>
              </a:rPr>
              <a:t>Keras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Keras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high-</a:t>
            </a:r>
            <a:r>
              <a:rPr sz="1600" spc="-10" dirty="0">
                <a:latin typeface="Calibri"/>
                <a:cs typeface="Calibri"/>
              </a:rPr>
              <a:t>level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networks API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simplifies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interactions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TensorFlow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developed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focus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enabling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fast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experimentation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10" dirty="0">
                <a:latin typeface="Calibri"/>
                <a:cs typeface="Calibri"/>
              </a:rPr>
              <a:t>TensorFlow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TensorFlow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free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open-</a:t>
            </a:r>
            <a:r>
              <a:rPr sz="1600" dirty="0">
                <a:latin typeface="Calibri"/>
                <a:cs typeface="Calibri"/>
              </a:rPr>
              <a:t>source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software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library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artificial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across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range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tasks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particular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focus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inference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deep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10" dirty="0">
                <a:latin typeface="Calibri"/>
                <a:cs typeface="Calibri"/>
              </a:rPr>
              <a:t>NumPy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NumPy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Python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library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working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arrays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working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domain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linear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algebra,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Fourier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transform,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matrices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b="1" spc="-20" dirty="0">
                <a:latin typeface="Calibri"/>
                <a:cs typeface="Calibri"/>
              </a:rPr>
              <a:t>tqdm</a:t>
            </a:r>
            <a:endParaRPr sz="1600">
              <a:latin typeface="Calibri"/>
              <a:cs typeface="Calibri"/>
            </a:endParaRPr>
          </a:p>
          <a:p>
            <a:pPr marL="814069" lvl="1" indent="-34417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814069" algn="l"/>
              </a:tabLst>
            </a:pPr>
            <a:r>
              <a:rPr sz="1600" i="1" dirty="0">
                <a:latin typeface="Calibri"/>
                <a:cs typeface="Calibri"/>
              </a:rPr>
              <a:t>tqdm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library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Python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creating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Progress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Meters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Progress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Bars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83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575" y="392811"/>
            <a:ext cx="1052195" cy="2947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91" y="682574"/>
            <a:ext cx="28333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-1745" dirty="0">
                <a:solidFill>
                  <a:srgbClr val="000000"/>
                </a:solidFill>
              </a:rPr>
              <a:t>P</a:t>
            </a:r>
            <a:r>
              <a:rPr sz="6000" b="0" spc="-442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155" dirty="0">
                <a:solidFill>
                  <a:srgbClr val="000000"/>
                </a:solidFill>
              </a:rPr>
              <a:t>r</a:t>
            </a:r>
            <a:r>
              <a:rPr sz="6000" b="0" spc="-2954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15" dirty="0">
                <a:solidFill>
                  <a:srgbClr val="000000"/>
                </a:solidFill>
              </a:rPr>
              <a:t>o</a:t>
            </a:r>
            <a:r>
              <a:rPr sz="2800" spc="-20" dirty="0">
                <a:solidFill>
                  <a:srgbClr val="000000"/>
                </a:solidFill>
              </a:rPr>
              <a:t>j</a:t>
            </a:r>
            <a:r>
              <a:rPr sz="2800" spc="-1180" dirty="0">
                <a:solidFill>
                  <a:srgbClr val="000000"/>
                </a:solidFill>
              </a:rPr>
              <a:t>e</a:t>
            </a:r>
            <a:r>
              <a:rPr sz="6000" b="0" spc="-1357" baseline="-15277" dirty="0">
                <a:solidFill>
                  <a:srgbClr val="00AEEE"/>
                </a:solidFill>
                <a:latin typeface="Calibri"/>
                <a:cs typeface="Calibri"/>
              </a:rPr>
              <a:t>_</a:t>
            </a:r>
            <a:r>
              <a:rPr sz="2800" spc="-30" dirty="0">
                <a:solidFill>
                  <a:srgbClr val="000000"/>
                </a:solidFill>
              </a:rPr>
              <a:t>c</a:t>
            </a:r>
            <a:r>
              <a:rPr sz="2800" spc="-20" dirty="0">
                <a:solidFill>
                  <a:srgbClr val="000000"/>
                </a:solidFill>
              </a:rPr>
              <a:t>t</a:t>
            </a:r>
            <a:r>
              <a:rPr sz="2800" spc="5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Structure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1899285"/>
            <a:ext cx="9848850" cy="2162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Midi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Files/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folder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composers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2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b="1" dirty="0">
                <a:latin typeface="Calibri"/>
                <a:cs typeface="Calibri"/>
              </a:rPr>
              <a:t>code.ipynb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b="1" dirty="0">
                <a:latin typeface="Calibri"/>
                <a:cs typeface="Calibri"/>
              </a:rPr>
              <a:t>MOD/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directory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optimizer,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b="1" spc="-10" dirty="0">
                <a:latin typeface="Calibri"/>
                <a:cs typeface="Calibri"/>
              </a:rPr>
              <a:t>AI_composed_music.mid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predicted</a:t>
            </a:r>
            <a:r>
              <a:rPr sz="2000" spc="-10" dirty="0">
                <a:latin typeface="Calibri"/>
                <a:cs typeface="Calibri"/>
              </a:rPr>
              <a:t> notes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83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82116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7150" y="4007053"/>
            <a:ext cx="599998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332" y="2301797"/>
            <a:ext cx="3345815" cy="1309370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4400" spc="-10" dirty="0">
                <a:solidFill>
                  <a:srgbClr val="000000"/>
                </a:solidFill>
              </a:rPr>
              <a:t>STEPS</a:t>
            </a:r>
            <a:endParaRPr sz="4400"/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(For</a:t>
            </a:r>
            <a:r>
              <a:rPr sz="18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developing</a:t>
            </a:r>
            <a:r>
              <a:rPr sz="18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r>
              <a:rPr sz="18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Scratch)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0"/>
            <a:ext cx="6857365" cy="68573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901115"/>
            <a:ext cx="8976995" cy="14617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4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colab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session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zip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music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2000">
              <a:latin typeface="Calibri"/>
              <a:cs typeface="Calibri"/>
            </a:endParaRPr>
          </a:p>
          <a:p>
            <a:pPr marL="1181735"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SNIPPET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18027"/>
            <a:ext cx="12191999" cy="280614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5240"/>
            <a:ext cx="12192000" cy="582295"/>
            <a:chOff x="0" y="15240"/>
            <a:chExt cx="12192000" cy="582295"/>
          </a:xfrm>
        </p:grpSpPr>
        <p:sp>
          <p:nvSpPr>
            <p:cNvPr id="5" name="object 5"/>
            <p:cNvSpPr/>
            <p:nvPr/>
          </p:nvSpPr>
          <p:spPr>
            <a:xfrm>
              <a:off x="3307207" y="15240"/>
              <a:ext cx="8884920" cy="582295"/>
            </a:xfrm>
            <a:custGeom>
              <a:avLst/>
              <a:gdLst/>
              <a:ahLst/>
              <a:cxnLst/>
              <a:rect l="l" t="t" r="r" b="b"/>
              <a:pathLst>
                <a:path w="8884920" h="582295">
                  <a:moveTo>
                    <a:pt x="0" y="582294"/>
                  </a:moveTo>
                  <a:lnTo>
                    <a:pt x="8884792" y="582294"/>
                  </a:lnTo>
                  <a:lnTo>
                    <a:pt x="8884792" y="0"/>
                  </a:lnTo>
                  <a:lnTo>
                    <a:pt x="0" y="0"/>
                  </a:lnTo>
                  <a:lnTo>
                    <a:pt x="0" y="582294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240"/>
              <a:ext cx="3308350" cy="582295"/>
            </a:xfrm>
            <a:custGeom>
              <a:avLst/>
              <a:gdLst/>
              <a:ahLst/>
              <a:cxnLst/>
              <a:rect l="l" t="t" r="r" b="b"/>
              <a:pathLst>
                <a:path w="3308350" h="582295">
                  <a:moveTo>
                    <a:pt x="3307841" y="0"/>
                  </a:moveTo>
                  <a:lnTo>
                    <a:pt x="0" y="0"/>
                  </a:lnTo>
                  <a:lnTo>
                    <a:pt x="0" y="582294"/>
                  </a:lnTo>
                  <a:lnTo>
                    <a:pt x="3307841" y="582294"/>
                  </a:lnTo>
                  <a:lnTo>
                    <a:pt x="330784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8036" y="103378"/>
            <a:ext cx="7755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0" algn="l"/>
              </a:tabLst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dirty="0">
                <a:solidFill>
                  <a:srgbClr val="000000"/>
                </a:solidFill>
              </a:rPr>
              <a:t>Choosing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zip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1076070"/>
            <a:ext cx="842327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uploading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extract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session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itself.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000">
              <a:latin typeface="Calibri"/>
              <a:cs typeface="Calibri"/>
            </a:endParaRPr>
          </a:p>
          <a:p>
            <a:pPr marL="43205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SNIPPET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4351"/>
            <a:ext cx="12191999" cy="42773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83819"/>
            <a:ext cx="12192000" cy="647700"/>
            <a:chOff x="0" y="83819"/>
            <a:chExt cx="12192000" cy="647700"/>
          </a:xfrm>
        </p:grpSpPr>
        <p:sp>
          <p:nvSpPr>
            <p:cNvPr id="5" name="object 5"/>
            <p:cNvSpPr/>
            <p:nvPr/>
          </p:nvSpPr>
          <p:spPr>
            <a:xfrm>
              <a:off x="3307207" y="83819"/>
              <a:ext cx="8884920" cy="647700"/>
            </a:xfrm>
            <a:custGeom>
              <a:avLst/>
              <a:gdLst/>
              <a:ahLst/>
              <a:cxnLst/>
              <a:rect l="l" t="t" r="r" b="b"/>
              <a:pathLst>
                <a:path w="8884920" h="647700">
                  <a:moveTo>
                    <a:pt x="0" y="647700"/>
                  </a:moveTo>
                  <a:lnTo>
                    <a:pt x="8884792" y="647700"/>
                  </a:lnTo>
                  <a:lnTo>
                    <a:pt x="8884792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3819"/>
              <a:ext cx="3308350" cy="647700"/>
            </a:xfrm>
            <a:custGeom>
              <a:avLst/>
              <a:gdLst/>
              <a:ahLst/>
              <a:cxnLst/>
              <a:rect l="l" t="t" r="r" b="b"/>
              <a:pathLst>
                <a:path w="3308350" h="647700">
                  <a:moveTo>
                    <a:pt x="3307841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307841" y="647700"/>
                  </a:lnTo>
                  <a:lnTo>
                    <a:pt x="330784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8036" y="185673"/>
            <a:ext cx="79190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0" algn="l"/>
              </a:tabLst>
            </a:pPr>
            <a:r>
              <a:rPr dirty="0"/>
              <a:t>STEP</a:t>
            </a:r>
            <a:r>
              <a:rPr spc="-95" dirty="0"/>
              <a:t> </a:t>
            </a:r>
            <a:r>
              <a:rPr spc="-50" dirty="0"/>
              <a:t>2</a:t>
            </a:r>
            <a:r>
              <a:rPr dirty="0"/>
              <a:t>	</a:t>
            </a:r>
            <a:r>
              <a:rPr dirty="0">
                <a:solidFill>
                  <a:srgbClr val="000000"/>
                </a:solidFill>
              </a:rPr>
              <a:t>Extracting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zip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1415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MT</vt:lpstr>
      <vt:lpstr>Calibri</vt:lpstr>
      <vt:lpstr>Cambria</vt:lpstr>
      <vt:lpstr>Georgia</vt:lpstr>
      <vt:lpstr>Symbol</vt:lpstr>
      <vt:lpstr>Office Theme</vt:lpstr>
      <vt:lpstr>MUSIFY- Music Composition using A.I.</vt:lpstr>
      <vt:lpstr>_Mu_si_c Composition</vt:lpstr>
      <vt:lpstr>A_b_ou_t the Project</vt:lpstr>
      <vt:lpstr>T_e_rm_inologies</vt:lpstr>
      <vt:lpstr>L_ib_ra_ries</vt:lpstr>
      <vt:lpstr>P_r_oje_ct Structure</vt:lpstr>
      <vt:lpstr>STEPS (For developing Code from Scratch)</vt:lpstr>
      <vt:lpstr>STEP 1 Choosing zip file</vt:lpstr>
      <vt:lpstr>STEP 2 Extracting zip file</vt:lpstr>
      <vt:lpstr>STEP 3</vt:lpstr>
      <vt:lpstr>STEP 4</vt:lpstr>
      <vt:lpstr>CODE SNIPPET</vt:lpstr>
      <vt:lpstr>STEP 5</vt:lpstr>
      <vt:lpstr>CODE SNIPPET</vt:lpstr>
      <vt:lpstr>STEP 4</vt:lpstr>
      <vt:lpstr>CODE SNIPPET</vt:lpstr>
      <vt:lpstr>STEP 5</vt:lpstr>
      <vt:lpstr>STEP 6</vt:lpstr>
      <vt:lpstr>Building the Model using LSTMs</vt:lpstr>
      <vt:lpstr>Building the Model using GRUs</vt:lpstr>
      <vt:lpstr>STEP 7</vt:lpstr>
      <vt:lpstr>RESULTS FOR GRUs</vt:lpstr>
      <vt:lpstr>RESULTS FOR LSTMs</vt:lpstr>
      <vt:lpstr>STEP 8</vt:lpstr>
      <vt:lpstr>Inference Phase</vt:lpstr>
      <vt:lpstr>STEP 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KUMAR</dc:creator>
  <cp:lastModifiedBy>nithin chandra gupta samudrala</cp:lastModifiedBy>
  <cp:revision>10</cp:revision>
  <dcterms:created xsi:type="dcterms:W3CDTF">2024-08-14T17:06:20Z</dcterms:created>
  <dcterms:modified xsi:type="dcterms:W3CDTF">2024-08-14T17:52:16Z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2024-08-14T00:00:00Z</vt:filetime>
  </property>
  <property fmtid="{D5CDD505-2E9C-101B-9397-08002B2CF9AE}" pid="5" name="Producer">
    <vt:lpwstr>www.ilovepdf.com</vt:lpwstr>
  </property>
</Properties>
</file>