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
      <p:font typeface="Lexend Dec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Deca-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exendDec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7ed97f8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7ed97f8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7ed97f88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7ed97f88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7ed97f88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7ed97f8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7ed97f8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7ed97f8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7edc4b02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7edc4b02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7edc4b02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7edc4b02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b88e05384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b88e05384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ed97f8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ed97f8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b88e0538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b88e0538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7ed97f8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7ed97f8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b88e05384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b88e0538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b88e0538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b88e0538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88e0538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b88e0538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7ed97f8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7ed97f8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geeksforgeeks.org/predicting-stock-price-direction-using-support-vector-machines/?ref=rp" TargetMode="External"/><Relationship Id="rId4" Type="http://schemas.openxmlformats.org/officeDocument/2006/relationships/hyperlink" Target="https://www.geeksforgeeks.org/videos/stock-price-prediction-in-machine-learning/?ref=gc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669950"/>
            <a:ext cx="5017500" cy="24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3000"/>
              <a:t>Logistic regression and feature training for Stock price prediction.</a:t>
            </a:r>
            <a:endParaRPr sz="3000"/>
          </a:p>
        </p:txBody>
      </p:sp>
      <p:sp>
        <p:nvSpPr>
          <p:cNvPr id="135" name="Google Shape;135;p13"/>
          <p:cNvSpPr txBox="1"/>
          <p:nvPr>
            <p:ph idx="1" type="subTitle"/>
          </p:nvPr>
        </p:nvSpPr>
        <p:spPr>
          <a:xfrm>
            <a:off x="3609100" y="2647400"/>
            <a:ext cx="5143800" cy="20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Team </a:t>
            </a:r>
            <a:r>
              <a:rPr lang="en-GB" sz="1500"/>
              <a:t>Members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GB" sz="1500"/>
              <a:t>Ashutosh Mulchandani(200100037)  		</a:t>
            </a:r>
            <a:endParaRPr sz="1500"/>
          </a:p>
          <a:p>
            <a:pPr indent="-323850" lvl="0" marL="457200" rtl="0" algn="l">
              <a:spcBef>
                <a:spcPts val="0"/>
              </a:spcBef>
              <a:spcAft>
                <a:spcPts val="0"/>
              </a:spcAft>
              <a:buSzPts val="1500"/>
              <a:buChar char="●"/>
            </a:pPr>
            <a:r>
              <a:rPr lang="en-GB" sz="1500"/>
              <a:t>Nithin Chandra Gupta S(200110076)  		</a:t>
            </a:r>
            <a:endParaRPr sz="1500"/>
          </a:p>
          <a:p>
            <a:pPr indent="-323850" lvl="0" marL="457200" rtl="0" algn="l">
              <a:spcBef>
                <a:spcPts val="0"/>
              </a:spcBef>
              <a:spcAft>
                <a:spcPts val="0"/>
              </a:spcAft>
              <a:buSzPts val="1500"/>
              <a:buChar char="●"/>
            </a:pPr>
            <a:r>
              <a:rPr lang="en-GB" sz="1500"/>
              <a:t>Harshvardhan Jakher(</a:t>
            </a:r>
            <a:r>
              <a:rPr lang="en-GB" sz="1500"/>
              <a:t>20d170014</a:t>
            </a:r>
            <a:r>
              <a:rPr lang="en-GB" sz="1500"/>
              <a:t>)       		</a:t>
            </a:r>
            <a:endParaRPr sz="1500"/>
          </a:p>
          <a:p>
            <a:pPr indent="-323850" lvl="0" marL="457200" rtl="0" algn="l">
              <a:spcBef>
                <a:spcPts val="0"/>
              </a:spcBef>
              <a:spcAft>
                <a:spcPts val="0"/>
              </a:spcAft>
              <a:buSzPts val="1500"/>
              <a:buChar char="●"/>
            </a:pPr>
            <a:r>
              <a:rPr lang="en-GB" sz="1500"/>
              <a:t>Prathmesh Arvind Shimpi(20d110016)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Feature Engineering</a:t>
            </a:r>
            <a:endParaRPr/>
          </a:p>
        </p:txBody>
      </p:sp>
      <p:sp>
        <p:nvSpPr>
          <p:cNvPr id="189" name="Google Shape;189;p22"/>
          <p:cNvSpPr txBox="1"/>
          <p:nvPr>
            <p:ph idx="1" type="body"/>
          </p:nvPr>
        </p:nvSpPr>
        <p:spPr>
          <a:xfrm>
            <a:off x="1297500" y="1567550"/>
            <a:ext cx="7038900" cy="34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need to create new features so to increase the accuracy of the prediction.</a:t>
            </a:r>
            <a:endParaRPr/>
          </a:p>
          <a:p>
            <a:pPr indent="0" lvl="0" marL="0" rtl="0" algn="l">
              <a:spcBef>
                <a:spcPts val="1200"/>
              </a:spcBef>
              <a:spcAft>
                <a:spcPts val="0"/>
              </a:spcAft>
              <a:buNone/>
            </a:pPr>
            <a:r>
              <a:rPr lang="en-GB"/>
              <a:t>Our </a:t>
            </a:r>
            <a:r>
              <a:rPr lang="en-GB"/>
              <a:t>new features are :</a:t>
            </a:r>
            <a:endParaRPr/>
          </a:p>
          <a:p>
            <a:pPr indent="0" lvl="0" marL="0" rtl="0" algn="l">
              <a:spcBef>
                <a:spcPts val="1200"/>
              </a:spcBef>
              <a:spcAft>
                <a:spcPts val="0"/>
              </a:spcAft>
              <a:buNone/>
            </a:pPr>
            <a:r>
              <a:rPr lang="en-GB"/>
              <a:t>One Day Returns (ODR)				Moving Average Convergence/Divergence</a:t>
            </a:r>
            <a:endParaRPr/>
          </a:p>
          <a:p>
            <a:pPr indent="0" lvl="0" marL="0" rtl="0" algn="l">
              <a:spcBef>
                <a:spcPts val="1200"/>
              </a:spcBef>
              <a:spcAft>
                <a:spcPts val="0"/>
              </a:spcAft>
              <a:buNone/>
            </a:pPr>
            <a:r>
              <a:rPr lang="en-GB"/>
              <a:t>Momentum of price change of stock		Stochastic  RSI</a:t>
            </a:r>
            <a:endParaRPr/>
          </a:p>
          <a:p>
            <a:pPr indent="0" lvl="0" marL="0" rtl="0" algn="l">
              <a:spcBef>
                <a:spcPts val="1200"/>
              </a:spcBef>
              <a:spcAft>
                <a:spcPts val="0"/>
              </a:spcAft>
              <a:buNone/>
            </a:pPr>
            <a:r>
              <a:rPr lang="en-GB"/>
              <a:t>Return of investment				True Range</a:t>
            </a:r>
            <a:endParaRPr/>
          </a:p>
          <a:p>
            <a:pPr indent="0" lvl="0" marL="0" rtl="0" algn="l">
              <a:spcBef>
                <a:spcPts val="1200"/>
              </a:spcBef>
              <a:spcAft>
                <a:spcPts val="0"/>
              </a:spcAft>
              <a:buNone/>
            </a:pPr>
            <a:r>
              <a:rPr lang="en-GB"/>
              <a:t>Relative Strength Index				Williams %R oscillator</a:t>
            </a:r>
            <a:endParaRPr/>
          </a:p>
          <a:p>
            <a:pPr indent="0" lvl="0" marL="0" rtl="0" algn="l">
              <a:spcBef>
                <a:spcPts val="1200"/>
              </a:spcBef>
              <a:spcAft>
                <a:spcPts val="0"/>
              </a:spcAft>
              <a:buNone/>
            </a:pPr>
            <a:r>
              <a:rPr lang="en-GB"/>
              <a:t>Exponential Moving Average			Commodity Channel Index</a:t>
            </a:r>
            <a:endParaRPr sz="1100"/>
          </a:p>
          <a:p>
            <a:pPr indent="0" lvl="0" marL="0" rtl="0" algn="l">
              <a:spcBef>
                <a:spcPts val="1200"/>
              </a:spcBef>
              <a:spcAft>
                <a:spcPts val="0"/>
              </a:spcAft>
              <a:buNone/>
            </a:pPr>
            <a:r>
              <a:rPr lang="en-GB" sz="1100"/>
              <a:t>NOTE: These features are explained in  python notebook.</a:t>
            </a:r>
            <a:endParaRPr sz="11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Implementation</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Now after creating all the new features we will use all the features including the initial given variables x1, x2, x3, x4. </a:t>
            </a:r>
            <a:endParaRPr/>
          </a:p>
          <a:p>
            <a:pPr indent="0" lvl="0" marL="0" rtl="0" algn="l">
              <a:spcBef>
                <a:spcPts val="1200"/>
              </a:spcBef>
              <a:spcAft>
                <a:spcPts val="0"/>
              </a:spcAft>
              <a:buNone/>
            </a:pPr>
            <a:r>
              <a:rPr lang="en-GB"/>
              <a:t>Removing the high(x1) and low(x2) variables to increase the accuracy. Cleaning the data frame created and removing all the unwanted features and missing spaces, the data frame will be ready to be used. </a:t>
            </a:r>
            <a:endParaRPr/>
          </a:p>
          <a:p>
            <a:pPr indent="0" lvl="0" marL="0" rtl="0" algn="l">
              <a:spcBef>
                <a:spcPts val="1200"/>
              </a:spcBef>
              <a:spcAft>
                <a:spcPts val="1200"/>
              </a:spcAft>
              <a:buNone/>
            </a:pPr>
            <a:r>
              <a:rPr lang="en-GB"/>
              <a:t>Using Logistic Regression, Gaussian Naive Bayes, Decision Trees, Random Forests and SVM again on the new data set (included of newly developed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 setup </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used </a:t>
            </a:r>
            <a:r>
              <a:rPr lang="en-GB"/>
              <a:t>different</a:t>
            </a:r>
            <a:r>
              <a:rPr lang="en-GB"/>
              <a:t> models so to find which model can predict with good accuracy .</a:t>
            </a:r>
            <a:endParaRPr/>
          </a:p>
          <a:p>
            <a:pPr indent="0" lvl="0" marL="0" rtl="0" algn="l">
              <a:spcBef>
                <a:spcPts val="1200"/>
              </a:spcBef>
              <a:spcAft>
                <a:spcPts val="0"/>
              </a:spcAft>
              <a:buNone/>
            </a:pPr>
            <a:r>
              <a:rPr lang="en-GB"/>
              <a:t>As a part of this we used, Logistic regression and Naive Bayes and we took the predictions with and </a:t>
            </a:r>
            <a:r>
              <a:rPr lang="en-GB"/>
              <a:t>without the new features.</a:t>
            </a:r>
            <a:endParaRPr/>
          </a:p>
          <a:p>
            <a:pPr indent="0" lvl="0" marL="0" rtl="0" algn="l">
              <a:spcBef>
                <a:spcPts val="1200"/>
              </a:spcBef>
              <a:spcAft>
                <a:spcPts val="0"/>
              </a:spcAft>
              <a:buNone/>
            </a:pPr>
            <a:r>
              <a:rPr lang="en-GB"/>
              <a:t>i.e, using only 4 independent variables to predict y and taking extra features in predicting y by using both the models.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207" name="Google Shape;207;p25"/>
          <p:cNvSpPr txBox="1"/>
          <p:nvPr>
            <p:ph idx="1" type="body"/>
          </p:nvPr>
        </p:nvSpPr>
        <p:spPr>
          <a:xfrm>
            <a:off x="1297500" y="964875"/>
            <a:ext cx="4969800" cy="117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LOGISTIC REGRESSION (Performs better than other classifiers)</a:t>
            </a:r>
            <a:endParaRPr/>
          </a:p>
        </p:txBody>
      </p:sp>
      <p:sp>
        <p:nvSpPr>
          <p:cNvPr id="208" name="Google Shape;208;p25"/>
          <p:cNvSpPr txBox="1"/>
          <p:nvPr>
            <p:ph idx="2" type="body"/>
          </p:nvPr>
        </p:nvSpPr>
        <p:spPr>
          <a:xfrm>
            <a:off x="1297500" y="2970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NAIVE BAYES </a:t>
            </a:r>
            <a:endParaRPr/>
          </a:p>
        </p:txBody>
      </p:sp>
      <p:pic>
        <p:nvPicPr>
          <p:cNvPr id="209" name="Google Shape;209;p25"/>
          <p:cNvPicPr preferRelativeResize="0"/>
          <p:nvPr/>
        </p:nvPicPr>
        <p:blipFill>
          <a:blip r:embed="rId3">
            <a:alphaModFix/>
          </a:blip>
          <a:stretch>
            <a:fillRect/>
          </a:stretch>
        </p:blipFill>
        <p:spPr>
          <a:xfrm>
            <a:off x="1297500" y="1385675"/>
            <a:ext cx="5823451" cy="1380575"/>
          </a:xfrm>
          <a:prstGeom prst="rect">
            <a:avLst/>
          </a:prstGeom>
          <a:noFill/>
          <a:ln>
            <a:noFill/>
          </a:ln>
        </p:spPr>
      </p:pic>
      <p:pic>
        <p:nvPicPr>
          <p:cNvPr id="210" name="Google Shape;210;p25"/>
          <p:cNvPicPr preferRelativeResize="0"/>
          <p:nvPr/>
        </p:nvPicPr>
        <p:blipFill>
          <a:blip r:embed="rId4">
            <a:alphaModFix/>
          </a:blip>
          <a:stretch>
            <a:fillRect/>
          </a:stretch>
        </p:blipFill>
        <p:spPr>
          <a:xfrm>
            <a:off x="1297500" y="3362850"/>
            <a:ext cx="5823450" cy="138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216" name="Google Shape;216;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Wang, Huiwen, Wenyang Huang, and Shanshan Wang. "Forecasting open-high-low-close data contained in candlestick chart." arXiv preprint arXiv:2104.00581 (2021).</a:t>
            </a:r>
            <a:endParaRPr/>
          </a:p>
          <a:p>
            <a:pPr indent="-311150" lvl="0" marL="457200" rtl="0" algn="l">
              <a:spcBef>
                <a:spcPts val="0"/>
              </a:spcBef>
              <a:spcAft>
                <a:spcPts val="0"/>
              </a:spcAft>
              <a:buSzPts val="1300"/>
              <a:buChar char="●"/>
            </a:pPr>
            <a:r>
              <a:rPr lang="en-GB"/>
              <a:t>Usha Ananthakumar, Ratul Sarkar ”Application of Logistic Regression in assessing Stock Performances”      - IEEE 2017 paper</a:t>
            </a:r>
            <a:endParaRPr/>
          </a:p>
          <a:p>
            <a:pPr indent="-311150" lvl="0" marL="457200" rtl="0" algn="l">
              <a:spcBef>
                <a:spcPts val="0"/>
              </a:spcBef>
              <a:spcAft>
                <a:spcPts val="0"/>
              </a:spcAft>
              <a:buSzPts val="1300"/>
              <a:buChar char="●"/>
            </a:pPr>
            <a:r>
              <a:rPr lang="en-GB" u="sng">
                <a:solidFill>
                  <a:schemeClr val="hlink"/>
                </a:solidFill>
                <a:hlinkClick r:id="rId3"/>
              </a:rPr>
              <a:t>https://www.geeksforgeeks.org/predicting-stock-price-direction-using-support-vector-machines/?ref=rp</a:t>
            </a:r>
            <a:endParaRPr/>
          </a:p>
          <a:p>
            <a:pPr indent="-311150" lvl="0" marL="457200" rtl="0" algn="l">
              <a:spcBef>
                <a:spcPts val="0"/>
              </a:spcBef>
              <a:spcAft>
                <a:spcPts val="0"/>
              </a:spcAft>
              <a:buSzPts val="1300"/>
              <a:buChar char="●"/>
            </a:pPr>
            <a:r>
              <a:rPr lang="en-GB" u="sng">
                <a:solidFill>
                  <a:schemeClr val="hlink"/>
                </a:solidFill>
                <a:hlinkClick r:id="rId4"/>
              </a:rPr>
              <a:t>https://www.geeksforgeeks.org/videos/stock-price-prediction-in-machine-learning/?ref=gcse</a:t>
            </a:r>
            <a:br>
              <a:rPr lang="en-GB"/>
            </a:b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384900" y="1657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500"/>
              <a:t>Thank You</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Honor Code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a:t>
            </a:r>
            <a:r>
              <a:rPr lang="en-GB"/>
              <a:t> pledge:</a:t>
            </a:r>
            <a:endParaRPr/>
          </a:p>
          <a:p>
            <a:pPr indent="0" lvl="0" marL="0" rtl="0" algn="l">
              <a:spcBef>
                <a:spcPts val="1200"/>
              </a:spcBef>
              <a:spcAft>
                <a:spcPts val="0"/>
              </a:spcAft>
              <a:buNone/>
            </a:pPr>
            <a:r>
              <a:rPr lang="en-GB"/>
              <a:t>• To neither give nor receive help on the assignment (before, during, and after) .</a:t>
            </a:r>
            <a:endParaRPr/>
          </a:p>
          <a:p>
            <a:pPr indent="0" lvl="0" marL="0" rtl="0" algn="l">
              <a:spcBef>
                <a:spcPts val="1200"/>
              </a:spcBef>
              <a:spcAft>
                <a:spcPts val="0"/>
              </a:spcAft>
              <a:buNone/>
            </a:pPr>
            <a:r>
              <a:rPr lang="en-GB"/>
              <a:t>• To cite any outside sources and receive credit only for my own work.</a:t>
            </a:r>
            <a:endParaRPr/>
          </a:p>
          <a:p>
            <a:pPr indent="0" lvl="0" marL="0" rtl="0" algn="l">
              <a:spcBef>
                <a:spcPts val="1200"/>
              </a:spcBef>
              <a:spcAft>
                <a:spcPts val="0"/>
              </a:spcAft>
              <a:buNone/>
            </a:pPr>
            <a:r>
              <a:rPr lang="en-GB"/>
              <a:t>• To respect others as well as their personal property and myself.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Work Distribution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Ashutosh Mulchandani(200100037)         	-     	Research, Coding and PPT	</a:t>
            </a:r>
            <a:endParaRPr/>
          </a:p>
          <a:p>
            <a:pPr indent="0" lvl="0" marL="0" rtl="0" algn="l">
              <a:spcBef>
                <a:spcPts val="1200"/>
              </a:spcBef>
              <a:spcAft>
                <a:spcPts val="0"/>
              </a:spcAft>
              <a:buNone/>
            </a:pPr>
            <a:r>
              <a:rPr lang="en-GB"/>
              <a:t>Nithin Chandra Gupta S(200110076)  		-	</a:t>
            </a:r>
            <a:r>
              <a:rPr lang="en-GB"/>
              <a:t>Research, </a:t>
            </a:r>
            <a:r>
              <a:rPr lang="en-GB"/>
              <a:t>Coding and PPT</a:t>
            </a:r>
            <a:endParaRPr/>
          </a:p>
          <a:p>
            <a:pPr indent="0" lvl="0" marL="0" rtl="0" algn="l">
              <a:spcBef>
                <a:spcPts val="1200"/>
              </a:spcBef>
              <a:spcAft>
                <a:spcPts val="0"/>
              </a:spcAft>
              <a:buNone/>
            </a:pPr>
            <a:r>
              <a:rPr lang="en-GB"/>
              <a:t>Harshvardhan Jakher(20d170014)       		-	</a:t>
            </a:r>
            <a:r>
              <a:rPr lang="en-GB"/>
              <a:t>Research</a:t>
            </a:r>
            <a:r>
              <a:rPr lang="en-GB"/>
              <a:t> and Readme</a:t>
            </a:r>
            <a:endParaRPr/>
          </a:p>
          <a:p>
            <a:pPr indent="0" lvl="0" marL="0" rtl="0" algn="l">
              <a:spcBef>
                <a:spcPts val="1200"/>
              </a:spcBef>
              <a:spcAft>
                <a:spcPts val="0"/>
              </a:spcAft>
              <a:buNone/>
            </a:pPr>
            <a:r>
              <a:rPr lang="en-GB"/>
              <a:t>Prathmesh Arvind Shimpi(20d110016) 	-	</a:t>
            </a:r>
            <a:r>
              <a:rPr lang="en-GB"/>
              <a:t>Research</a:t>
            </a:r>
            <a:r>
              <a:rPr lang="en-GB"/>
              <a:t> and Readme</a:t>
            </a:r>
            <a:endParaRPr/>
          </a:p>
          <a:p>
            <a:pPr indent="0" lvl="0" marL="0" rtl="0" algn="l">
              <a:spcBef>
                <a:spcPts val="1200"/>
              </a:spcBef>
              <a:spcAft>
                <a:spcPts val="0"/>
              </a:spcAft>
              <a:buNone/>
            </a:pPr>
            <a:r>
              <a:t/>
            </a:r>
            <a:endParaRPr/>
          </a:p>
          <a:p>
            <a:pPr indent="0" lvl="0" marL="0" rtl="0" algn="l">
              <a:spcBef>
                <a:spcPts val="1200"/>
              </a:spcBef>
              <a:spcAft>
                <a:spcPts val="1200"/>
              </a:spcAft>
              <a:buNone/>
            </a:pPr>
            <a:br>
              <a:rPr lang="en-GB"/>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latin typeface="Lexend Deca"/>
                <a:ea typeface="Lexend Deca"/>
                <a:cs typeface="Lexend Deca"/>
                <a:sym typeface="Lexend Deca"/>
              </a:rPr>
              <a:t>D</a:t>
            </a:r>
            <a:r>
              <a:rPr lang="en-GB" sz="1500">
                <a:latin typeface="Lexend Deca"/>
                <a:ea typeface="Lexend Deca"/>
                <a:cs typeface="Lexend Deca"/>
                <a:sym typeface="Lexend Deca"/>
              </a:rPr>
              <a:t>ataset containing 10,000 points of OHLC (Opening-High-Low-Close) prices of a financial institution and we need  to predict a dependent variable y using the independent variables x1, x2, x3, x4 (Opening-High-Low-Close respectively). The meaning or the significance of the y was also not given, we had to predict the values of the binary dependent variable y and also interpret it’s significance.</a:t>
            </a:r>
            <a:endParaRPr sz="1500">
              <a:latin typeface="Lexend Deca"/>
              <a:ea typeface="Lexend Deca"/>
              <a:cs typeface="Lexend Deca"/>
              <a:sym typeface="Lexend De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Motivation</a:t>
            </a:r>
            <a:r>
              <a:rPr lang="en-GB"/>
              <a:t> for Problem Statement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500"/>
              <a:t>Financial markets are </a:t>
            </a:r>
            <a:r>
              <a:rPr lang="en-GB" sz="1500"/>
              <a:t>highly volatile and generate huge amount of data daily. Stock prices are predicted to determine the future value of the companies stock or other financial instruments that are marked on financial exchanges.</a:t>
            </a:r>
            <a:endParaRPr sz="1500"/>
          </a:p>
          <a:p>
            <a:pPr indent="0" lvl="0" marL="0" rtl="0" algn="l">
              <a:spcBef>
                <a:spcPts val="1200"/>
              </a:spcBef>
              <a:spcAft>
                <a:spcPts val="0"/>
              </a:spcAft>
              <a:buNone/>
            </a:pPr>
            <a:r>
              <a:rPr lang="en-GB" sz="1500"/>
              <a:t>But in predicting stock prices, require many factors intake such as economic conditions, traders expectations etc. to increase the accuracy of the prediction. </a:t>
            </a:r>
            <a:endParaRPr sz="1500"/>
          </a:p>
          <a:p>
            <a:pPr indent="0" lvl="0" marL="0" rtl="0" algn="l">
              <a:spcBef>
                <a:spcPts val="1200"/>
              </a:spcBef>
              <a:spcAft>
                <a:spcPts val="0"/>
              </a:spcAft>
              <a:buNone/>
            </a:pPr>
            <a:r>
              <a:rPr lang="en-GB" sz="1500"/>
              <a:t>We are trying to show how feature engineering is going to change the accuracy of the prediction and stock price prediction is itself a broad topic and has wide applications for firms based on stock market. </a:t>
            </a:r>
            <a:endParaRPr sz="1500"/>
          </a:p>
          <a:p>
            <a:pPr indent="0" lvl="0" marL="0" rtl="0" algn="l">
              <a:spcBef>
                <a:spcPts val="1200"/>
              </a:spcBef>
              <a:spcAft>
                <a:spcPts val="1200"/>
              </a:spcAft>
              <a:buNone/>
            </a:pPr>
            <a:r>
              <a:rPr lang="en-GB" sz="1500"/>
              <a:t> So, we choose to work on this topic.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Methodology</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Analyzing the problem statement.</a:t>
            </a:r>
            <a:endParaRPr sz="1500"/>
          </a:p>
          <a:p>
            <a:pPr indent="-323850" lvl="0" marL="457200" rtl="0" algn="l">
              <a:lnSpc>
                <a:spcPct val="150000"/>
              </a:lnSpc>
              <a:spcBef>
                <a:spcPts val="0"/>
              </a:spcBef>
              <a:spcAft>
                <a:spcPts val="0"/>
              </a:spcAft>
              <a:buSzPts val="1500"/>
              <a:buChar char="●"/>
            </a:pPr>
            <a:r>
              <a:rPr lang="en-GB" sz="1500"/>
              <a:t>Choosing</a:t>
            </a:r>
            <a:r>
              <a:rPr lang="en-GB" sz="1500"/>
              <a:t> the machine </a:t>
            </a:r>
            <a:r>
              <a:rPr lang="en-GB" sz="1500"/>
              <a:t>learning</a:t>
            </a:r>
            <a:r>
              <a:rPr lang="en-GB" sz="1500"/>
              <a:t> models</a:t>
            </a:r>
            <a:endParaRPr sz="1500"/>
          </a:p>
          <a:p>
            <a:pPr indent="-323850" lvl="0" marL="457200" rtl="0" algn="l">
              <a:lnSpc>
                <a:spcPct val="150000"/>
              </a:lnSpc>
              <a:spcBef>
                <a:spcPts val="0"/>
              </a:spcBef>
              <a:spcAft>
                <a:spcPts val="0"/>
              </a:spcAft>
              <a:buSzPts val="1500"/>
              <a:buChar char="●"/>
            </a:pPr>
            <a:r>
              <a:rPr lang="en-GB" sz="1500"/>
              <a:t>Instability of the models</a:t>
            </a:r>
            <a:endParaRPr sz="1500"/>
          </a:p>
          <a:p>
            <a:pPr indent="-323850" lvl="0" marL="457200" rtl="0" algn="l">
              <a:lnSpc>
                <a:spcPct val="150000"/>
              </a:lnSpc>
              <a:spcBef>
                <a:spcPts val="0"/>
              </a:spcBef>
              <a:spcAft>
                <a:spcPts val="0"/>
              </a:spcAft>
              <a:buSzPts val="1500"/>
              <a:buChar char="●"/>
            </a:pPr>
            <a:r>
              <a:rPr lang="en-GB" sz="1500"/>
              <a:t>Feature engineering</a:t>
            </a:r>
            <a:endParaRPr sz="15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Analyzing the problem statement</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the given data set there were 4 independent variables x1, x2, x3, x4 and one dependent variable y. By observing we can say that the variable y is a binary variable. The values that y taking is 0 and 1 only, according to which I came to an assumption that the variable y might be Boolean binary variable. Where 0 might be representing some negative statement and 1 might be representing a positive statement.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Choosing the Machine Learning Models</a:t>
            </a:r>
            <a:endParaRPr/>
          </a:p>
        </p:txBody>
      </p:sp>
      <p:sp>
        <p:nvSpPr>
          <p:cNvPr id="177" name="Google Shape;177;p20"/>
          <p:cNvSpPr txBox="1"/>
          <p:nvPr>
            <p:ph idx="1" type="body"/>
          </p:nvPr>
        </p:nvSpPr>
        <p:spPr>
          <a:xfrm>
            <a:off x="1297500" y="1567550"/>
            <a:ext cx="7038900" cy="308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Basically to predict a binary variable we use classifiers. Here as the variable y is a binary Boolean variable. We  have first started experimenting with different classifier models keeping x1, x2, x3, x4 as independent variables and y as a dependent variable. </a:t>
            </a:r>
            <a:endParaRPr/>
          </a:p>
          <a:p>
            <a:pPr indent="0" lvl="0" marL="0" rtl="0" algn="l">
              <a:spcBef>
                <a:spcPts val="1200"/>
              </a:spcBef>
              <a:spcAft>
                <a:spcPts val="0"/>
              </a:spcAft>
              <a:buNone/>
            </a:pPr>
            <a:r>
              <a:rPr lang="en-GB"/>
              <a:t>First we started testing the following models and the accuracy scores were : - </a:t>
            </a:r>
            <a:endParaRPr/>
          </a:p>
          <a:p>
            <a:pPr indent="-311150" lvl="0" marL="457200" rtl="0" algn="l">
              <a:spcBef>
                <a:spcPts val="1200"/>
              </a:spcBef>
              <a:spcAft>
                <a:spcPts val="0"/>
              </a:spcAft>
              <a:buSzPts val="1300"/>
              <a:buAutoNum type="arabicPeriod"/>
            </a:pPr>
            <a:r>
              <a:rPr lang="en-GB"/>
              <a:t> Logistic Regression with an accuracy score of 0.52. </a:t>
            </a:r>
            <a:endParaRPr/>
          </a:p>
          <a:p>
            <a:pPr indent="-311150" lvl="0" marL="457200" rtl="0" algn="l">
              <a:spcBef>
                <a:spcPts val="0"/>
              </a:spcBef>
              <a:spcAft>
                <a:spcPts val="0"/>
              </a:spcAft>
              <a:buSzPts val="1300"/>
              <a:buAutoNum type="arabicPeriod"/>
            </a:pPr>
            <a:r>
              <a:rPr lang="en-GB"/>
              <a:t> KNN with an accuracy score of 0.51.</a:t>
            </a:r>
            <a:endParaRPr/>
          </a:p>
          <a:p>
            <a:pPr indent="-311150" lvl="0" marL="457200" rtl="0" algn="l">
              <a:spcBef>
                <a:spcPts val="0"/>
              </a:spcBef>
              <a:spcAft>
                <a:spcPts val="0"/>
              </a:spcAft>
              <a:buSzPts val="1300"/>
              <a:buAutoNum type="arabicPeriod"/>
            </a:pPr>
            <a:r>
              <a:rPr lang="en-GB"/>
              <a:t>Gaussian Naive-Bayes with an accuracy score of </a:t>
            </a:r>
            <a:endParaRPr/>
          </a:p>
          <a:p>
            <a:pPr indent="-311150" lvl="0" marL="457200" rtl="0" algn="l">
              <a:spcBef>
                <a:spcPts val="0"/>
              </a:spcBef>
              <a:spcAft>
                <a:spcPts val="0"/>
              </a:spcAft>
              <a:buSzPts val="1300"/>
              <a:buAutoNum type="arabicPeriod"/>
            </a:pPr>
            <a:r>
              <a:rPr lang="en-GB"/>
              <a:t>SVM with an accuracy score of 0.49.</a:t>
            </a:r>
            <a:endParaRPr/>
          </a:p>
          <a:p>
            <a:pPr indent="-311150" lvl="0" marL="457200" rtl="0" algn="l">
              <a:spcBef>
                <a:spcPts val="0"/>
              </a:spcBef>
              <a:spcAft>
                <a:spcPts val="0"/>
              </a:spcAft>
              <a:buSzPts val="1300"/>
              <a:buAutoNum type="arabicPeriod"/>
            </a:pPr>
            <a:r>
              <a:rPr lang="en-GB"/>
              <a:t> Decision Trees with an accuracy score of 0.48.</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Instability of the models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After observing the accuracy scores of all the models, we can say that some of the model’s performances were not too bad. But the main problem was varying the test and train sizes severely affected their performances. For example, the accuracy with Logistic Regression Model was 0.52 when the training data is 70% of the today data, but the</a:t>
            </a:r>
            <a:endParaRPr/>
          </a:p>
          <a:p>
            <a:pPr indent="0" lvl="0" marL="0" rtl="0" algn="l">
              <a:spcBef>
                <a:spcPts val="1200"/>
              </a:spcBef>
              <a:spcAft>
                <a:spcPts val="1200"/>
              </a:spcAft>
              <a:buNone/>
            </a:pPr>
            <a:r>
              <a:rPr lang="en-GB"/>
              <a:t>Then, we used feature engineering  so to </a:t>
            </a:r>
            <a:r>
              <a:rPr lang="en-GB"/>
              <a:t>acquire</a:t>
            </a:r>
            <a:r>
              <a:rPr lang="en-GB"/>
              <a:t> good </a:t>
            </a:r>
            <a:r>
              <a:rPr lang="en-GB"/>
              <a:t>accuracy</a:t>
            </a:r>
            <a:r>
              <a:rPr lang="en-GB"/>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