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0" r:id="rId2"/>
    <p:sldId id="285" r:id="rId3"/>
    <p:sldId id="313" r:id="rId4"/>
    <p:sldId id="259" r:id="rId5"/>
    <p:sldId id="274" r:id="rId6"/>
    <p:sldId id="316" r:id="rId7"/>
    <p:sldId id="268" r:id="rId8"/>
    <p:sldId id="296" r:id="rId9"/>
    <p:sldId id="312" r:id="rId10"/>
    <p:sldId id="264" r:id="rId11"/>
    <p:sldId id="317" r:id="rId12"/>
    <p:sldId id="318" r:id="rId13"/>
    <p:sldId id="328" r:id="rId14"/>
    <p:sldId id="322" r:id="rId15"/>
    <p:sldId id="297" r:id="rId16"/>
    <p:sldId id="331" r:id="rId17"/>
    <p:sldId id="332" r:id="rId18"/>
    <p:sldId id="333" r:id="rId19"/>
    <p:sldId id="282" r:id="rId20"/>
    <p:sldId id="329" r:id="rId21"/>
    <p:sldId id="335" r:id="rId22"/>
    <p:sldId id="336" r:id="rId23"/>
    <p:sldId id="33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guide id="4" orient="horz" pos="1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48" autoAdjust="0"/>
    <p:restoredTop sz="96493" autoAdjust="0"/>
  </p:normalViewPr>
  <p:slideViewPr>
    <p:cSldViewPr snapToGrid="0" showGuides="1">
      <p:cViewPr varScale="1">
        <p:scale>
          <a:sx n="80" d="100"/>
          <a:sy n="80" d="100"/>
        </p:scale>
        <p:origin x="398" y="86"/>
      </p:cViewPr>
      <p:guideLst>
        <p:guide pos="3840"/>
        <p:guide orient="horz" pos="2160"/>
        <p:guide orient="horz" pos="14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AB83D-A9F4-445F-8891-82D59BBA78AD}" type="datetimeFigureOut">
              <a:rPr lang="en-CA" smtClean="0"/>
              <a:t>2025-03-28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364F2-C775-4278-A1BA-1AB6EFAF6DFA}" type="slidenum">
              <a:rPr lang="en-CA" smtClean="0"/>
              <a:t>‹#›</a:t>
            </a:fld>
            <a:endParaRPr lang="en-CA"/>
          </a:p>
        </p:txBody>
      </p:sp>
    </p:spTree>
    <p:extLst>
      <p:ext uri="{BB962C8B-B14F-4D97-AF65-F5344CB8AC3E}">
        <p14:creationId xmlns:p14="http://schemas.microsoft.com/office/powerpoint/2010/main" val="709328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4</a:t>
            </a:fld>
            <a:endParaRPr lang="en-CA"/>
          </a:p>
        </p:txBody>
      </p:sp>
    </p:spTree>
    <p:extLst>
      <p:ext uri="{BB962C8B-B14F-4D97-AF65-F5344CB8AC3E}">
        <p14:creationId xmlns:p14="http://schemas.microsoft.com/office/powerpoint/2010/main" val="306013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2C1364F2-C775-4278-A1BA-1AB6EFAF6DFA}" type="slidenum">
              <a:rPr lang="en-CA" smtClean="0"/>
              <a:t>6</a:t>
            </a:fld>
            <a:endParaRPr lang="en-CA"/>
          </a:p>
        </p:txBody>
      </p:sp>
    </p:spTree>
    <p:extLst>
      <p:ext uri="{BB962C8B-B14F-4D97-AF65-F5344CB8AC3E}">
        <p14:creationId xmlns:p14="http://schemas.microsoft.com/office/powerpoint/2010/main" val="3335599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C1364F2-C775-4278-A1BA-1AB6EFAF6DFA}" type="slidenum">
              <a:rPr lang="en-CA" smtClean="0"/>
              <a:t>15</a:t>
            </a:fld>
            <a:endParaRPr lang="en-CA"/>
          </a:p>
        </p:txBody>
      </p:sp>
    </p:spTree>
    <p:extLst>
      <p:ext uri="{BB962C8B-B14F-4D97-AF65-F5344CB8AC3E}">
        <p14:creationId xmlns:p14="http://schemas.microsoft.com/office/powerpoint/2010/main" val="1008600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74087-0FC1-4949-85BC-FE38376F7F6B}" type="slidenum">
              <a:rPr lang="en-CA" smtClean="0"/>
              <a:t>16</a:t>
            </a:fld>
            <a:endParaRPr lang="en-CA"/>
          </a:p>
        </p:txBody>
      </p:sp>
    </p:spTree>
    <p:extLst>
      <p:ext uri="{BB962C8B-B14F-4D97-AF65-F5344CB8AC3E}">
        <p14:creationId xmlns:p14="http://schemas.microsoft.com/office/powerpoint/2010/main" val="2108969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74087-0FC1-4949-85BC-FE38376F7F6B}" type="slidenum">
              <a:rPr lang="en-CA" smtClean="0"/>
              <a:t>17</a:t>
            </a:fld>
            <a:endParaRPr lang="en-CA"/>
          </a:p>
        </p:txBody>
      </p:sp>
    </p:spTree>
    <p:extLst>
      <p:ext uri="{BB962C8B-B14F-4D97-AF65-F5344CB8AC3E}">
        <p14:creationId xmlns:p14="http://schemas.microsoft.com/office/powerpoint/2010/main" val="2621627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C74087-0FC1-4949-85BC-FE38376F7F6B}" type="slidenum">
              <a:rPr lang="en-CA" smtClean="0"/>
              <a:t>18</a:t>
            </a:fld>
            <a:endParaRPr lang="en-CA"/>
          </a:p>
        </p:txBody>
      </p:sp>
    </p:spTree>
    <p:extLst>
      <p:ext uri="{BB962C8B-B14F-4D97-AF65-F5344CB8AC3E}">
        <p14:creationId xmlns:p14="http://schemas.microsoft.com/office/powerpoint/2010/main" val="1592701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40AF-40F2-43EF-A424-FBD5620B0B3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CA" dirty="0"/>
          </a:p>
        </p:txBody>
      </p:sp>
      <p:sp>
        <p:nvSpPr>
          <p:cNvPr id="3" name="Subtitle 2">
            <a:extLst>
              <a:ext uri="{FF2B5EF4-FFF2-40B4-BE49-F238E27FC236}">
                <a16:creationId xmlns:a16="http://schemas.microsoft.com/office/drawing/2014/main" id="{1ECD4490-21DB-4A8D-BE3A-5ADB9EBADA3C}"/>
              </a:ext>
            </a:extLst>
          </p:cNvPr>
          <p:cNvSpPr>
            <a:spLocks noGrp="1"/>
          </p:cNvSpPr>
          <p:nvPr>
            <p:ph type="subTitle" idx="1"/>
          </p:nvPr>
        </p:nvSpPr>
        <p:spPr>
          <a:xfrm>
            <a:off x="1524000" y="3602038"/>
            <a:ext cx="9144000" cy="1655762"/>
          </a:xfrm>
        </p:spPr>
        <p:txBody>
          <a:bodyPr/>
          <a:lstStyle>
            <a:lvl1pPr marL="0" indent="0" algn="ctr">
              <a:buNone/>
              <a:defRPr sz="24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C0BBF8A-0B5A-49D8-98BB-00CDE5BBFCF6}"/>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5" name="Footer Placeholder 4">
            <a:extLst>
              <a:ext uri="{FF2B5EF4-FFF2-40B4-BE49-F238E27FC236}">
                <a16:creationId xmlns:a16="http://schemas.microsoft.com/office/drawing/2014/main" id="{588CF7AA-B1E9-49F6-B6DF-7EBF70C4E6A2}"/>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4A429579-92F0-4246-BB4F-B79939A62067}"/>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86498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AFEF-A2DF-4C48-9412-2682A0CE6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C9BAFE8-8664-4B71-80BC-207C5FBD974B}"/>
              </a:ext>
            </a:extLst>
          </p:cNvPr>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FFA1BA1-2FD9-49F4-95DE-5FC17F49BE19}"/>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43D4A3-596C-453B-88A8-149B2C85DAE0}"/>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6" name="Footer Placeholder 5">
            <a:extLst>
              <a:ext uri="{FF2B5EF4-FFF2-40B4-BE49-F238E27FC236}">
                <a16:creationId xmlns:a16="http://schemas.microsoft.com/office/drawing/2014/main" id="{86EB692B-7D6E-48CE-BBAE-C85810AB332A}"/>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C7756450-8C2F-4965-BA23-D07B2EC0BCF6}"/>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96319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4423-CE78-4485-B704-1D9E5F495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044A5C3-043E-48FE-ABEF-7D325245CED4}"/>
              </a:ext>
            </a:extLst>
          </p:cNvPr>
          <p:cNvSpPr>
            <a:spLocks noGrp="1"/>
          </p:cNvSpPr>
          <p:nvPr>
            <p:ph type="pic" idx="1"/>
          </p:nvPr>
        </p:nvSpPr>
        <p:spPr>
          <a:xfrm>
            <a:off x="5183188" y="987433"/>
            <a:ext cx="6172200" cy="4873625"/>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CA"/>
          </a:p>
        </p:txBody>
      </p:sp>
      <p:sp>
        <p:nvSpPr>
          <p:cNvPr id="4" name="Text Placeholder 3">
            <a:extLst>
              <a:ext uri="{FF2B5EF4-FFF2-40B4-BE49-F238E27FC236}">
                <a16:creationId xmlns:a16="http://schemas.microsoft.com/office/drawing/2014/main" id="{490D58DC-2794-4A09-A864-7F4372F8239C}"/>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D069AC-5355-446D-A0E3-7AEEDA9C1BB9}"/>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6" name="Footer Placeholder 5">
            <a:extLst>
              <a:ext uri="{FF2B5EF4-FFF2-40B4-BE49-F238E27FC236}">
                <a16:creationId xmlns:a16="http://schemas.microsoft.com/office/drawing/2014/main" id="{C37A63A0-611D-4848-8878-1F7DB1307B48}"/>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8E6008F5-7605-4852-9EA9-CF1955F523F8}"/>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03250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8D64-F586-458D-92BC-C918883B8F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6D8591A-31B2-4156-A090-46A956FFDC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F788D86-A4CC-4D2E-A24D-6E8B0F5829BD}"/>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5" name="Footer Placeholder 4">
            <a:extLst>
              <a:ext uri="{FF2B5EF4-FFF2-40B4-BE49-F238E27FC236}">
                <a16:creationId xmlns:a16="http://schemas.microsoft.com/office/drawing/2014/main" id="{013475D1-4BC7-4134-92FA-5FC08E894F59}"/>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2F0F9DE1-73AF-4D6F-AE13-139BCE3A811C}"/>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3611160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36DB-4F9B-4205-9A9D-432D62D4F891}"/>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5786C0F-C26E-4AD4-B759-85F8197B167E}"/>
              </a:ext>
            </a:extLst>
          </p:cNvPr>
          <p:cNvSpPr>
            <a:spLocks noGrp="1"/>
          </p:cNvSpPr>
          <p:nvPr>
            <p:ph type="body" orient="vert" idx="1"/>
          </p:nvPr>
        </p:nvSpPr>
        <p:spPr>
          <a:xfrm>
            <a:off x="838203"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CC5F2B-9C06-46A1-937F-C201A01AD17C}"/>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5" name="Footer Placeholder 4">
            <a:extLst>
              <a:ext uri="{FF2B5EF4-FFF2-40B4-BE49-F238E27FC236}">
                <a16:creationId xmlns:a16="http://schemas.microsoft.com/office/drawing/2014/main" id="{372C7A0E-C6A9-4B54-BE75-B1D9D7746998}"/>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D48BBF28-BAD1-426B-A7B4-F4FC45A27308}"/>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46474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FI TITL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40AF-40F2-43EF-A424-FBD5620B0B32}"/>
              </a:ext>
            </a:extLst>
          </p:cNvPr>
          <p:cNvSpPr>
            <a:spLocks noGrp="1"/>
          </p:cNvSpPr>
          <p:nvPr>
            <p:ph type="ctrTitle"/>
          </p:nvPr>
        </p:nvSpPr>
        <p:spPr>
          <a:xfrm>
            <a:off x="1524000" y="3050435"/>
            <a:ext cx="9144000" cy="757130"/>
          </a:xfrm>
        </p:spPr>
        <p:txBody>
          <a:bodyPr anchor="b">
            <a:spAutoFit/>
          </a:bodyPr>
          <a:lstStyle>
            <a:lvl1pPr algn="ctr">
              <a:defRPr sz="4800">
                <a:solidFill>
                  <a:schemeClr val="accent2"/>
                </a:solidFill>
              </a:defRPr>
            </a:lvl1pPr>
          </a:lstStyle>
          <a:p>
            <a:r>
              <a:rPr lang="en-US" dirty="0"/>
              <a:t>Click to edit Master title style</a:t>
            </a:r>
            <a:endParaRPr lang="en-CA" dirty="0"/>
          </a:p>
        </p:txBody>
      </p:sp>
    </p:spTree>
    <p:extLst>
      <p:ext uri="{BB962C8B-B14F-4D97-AF65-F5344CB8AC3E}">
        <p14:creationId xmlns:p14="http://schemas.microsoft.com/office/powerpoint/2010/main" val="341258568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6D6A-CC4E-44A1-A4A0-28734A2F43D3}"/>
              </a:ext>
            </a:extLst>
          </p:cNvPr>
          <p:cNvSpPr>
            <a:spLocks noGrp="1"/>
          </p:cNvSpPr>
          <p:nvPr>
            <p:ph type="title"/>
          </p:nvPr>
        </p:nvSpPr>
        <p:spPr/>
        <p:txBody>
          <a:bodyPr>
            <a:normAutofit/>
          </a:bodyPr>
          <a:lstStyle>
            <a:lvl1pPr>
              <a:defRPr sz="4400">
                <a:solidFill>
                  <a:schemeClr val="tx1">
                    <a:lumMod val="95000"/>
                    <a:lumOff val="5000"/>
                  </a:schemeClr>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D58E92C6-9271-4204-B09B-7D8100E268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135038-78E8-426D-84BA-837CFFBF34F2}"/>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5" name="Footer Placeholder 4">
            <a:extLst>
              <a:ext uri="{FF2B5EF4-FFF2-40B4-BE49-F238E27FC236}">
                <a16:creationId xmlns:a16="http://schemas.microsoft.com/office/drawing/2014/main" id="{BE6DF455-D88B-4335-B94C-2BF90A6B16C1}"/>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FA07994E-119B-47C2-9E8D-D0FBB1D50471}"/>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6514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9442-F3FE-42EA-BEC2-D2F3AE8EFC90}"/>
              </a:ext>
            </a:extLst>
          </p:cNvPr>
          <p:cNvSpPr>
            <a:spLocks noGrp="1"/>
          </p:cNvSpPr>
          <p:nvPr>
            <p:ph type="title"/>
          </p:nvPr>
        </p:nvSpPr>
        <p:spPr>
          <a:xfrm>
            <a:off x="831851" y="1709746"/>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D18E17E-267A-419A-A751-7CD8396B0E33}"/>
              </a:ext>
            </a:extLst>
          </p:cNvPr>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703DBF-24FD-45B7-937A-792FF56C92AE}"/>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5" name="Footer Placeholder 4">
            <a:extLst>
              <a:ext uri="{FF2B5EF4-FFF2-40B4-BE49-F238E27FC236}">
                <a16:creationId xmlns:a16="http://schemas.microsoft.com/office/drawing/2014/main" id="{07C15F3F-569F-4771-B4ED-28DE178FBA97}"/>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6" name="Slide Number Placeholder 5">
            <a:extLst>
              <a:ext uri="{FF2B5EF4-FFF2-40B4-BE49-F238E27FC236}">
                <a16:creationId xmlns:a16="http://schemas.microsoft.com/office/drawing/2014/main" id="{86D0A3CB-0305-4CE0-95FE-B92072989BD5}"/>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589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A341-B8F9-4F43-90EB-DAB7AC41EEE3}"/>
              </a:ext>
            </a:extLst>
          </p:cNvPr>
          <p:cNvSpPr>
            <a:spLocks noGrp="1"/>
          </p:cNvSpPr>
          <p:nvPr>
            <p:ph type="title"/>
          </p:nvPr>
        </p:nvSpPr>
        <p:spPr>
          <a:xfrm>
            <a:off x="838200" y="363600"/>
            <a:ext cx="10515600" cy="1324800"/>
          </a:xfrm>
        </p:spPr>
        <p:txBody>
          <a:bodyPr>
            <a:noAutofit/>
          </a:bodyPr>
          <a:lstStyle>
            <a:lvl1pPr>
              <a:defRPr sz="4400">
                <a:solidFill>
                  <a:schemeClr val="tx1">
                    <a:lumMod val="95000"/>
                    <a:lumOff val="5000"/>
                  </a:schemeClr>
                </a:solidFill>
              </a:defRPr>
            </a:lvl1p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04A01F5F-0DF9-4874-AA60-D190F80237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0B2CE84-6341-4CFB-BAAF-2A291FA95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3B162D3-56E3-4E93-85D5-153F71D577DD}"/>
              </a:ext>
            </a:extLst>
          </p:cNvPr>
          <p:cNvSpPr>
            <a:spLocks noGrp="1"/>
          </p:cNvSpPr>
          <p:nvPr>
            <p:ph type="dt" sz="half" idx="10"/>
          </p:nvPr>
        </p:nvSpPr>
        <p:spPr>
          <a:xfrm>
            <a:off x="838200" y="6356360"/>
            <a:ext cx="2743200" cy="365125"/>
          </a:xfrm>
          <a:prstGeom prst="rect">
            <a:avLst/>
          </a:prstGeom>
        </p:spPr>
        <p:txBody>
          <a:bodyPr/>
          <a:lstStyle/>
          <a:p>
            <a:fld id="{349B1BB6-17BA-48C2-8395-62EAB74B79B4}" type="datetimeFigureOut">
              <a:rPr lang="en-CA" smtClean="0"/>
              <a:t>2025-03-28</a:t>
            </a:fld>
            <a:endParaRPr lang="en-CA"/>
          </a:p>
        </p:txBody>
      </p:sp>
      <p:sp>
        <p:nvSpPr>
          <p:cNvPr id="6" name="Footer Placeholder 5">
            <a:extLst>
              <a:ext uri="{FF2B5EF4-FFF2-40B4-BE49-F238E27FC236}">
                <a16:creationId xmlns:a16="http://schemas.microsoft.com/office/drawing/2014/main" id="{51C90F25-5305-42D3-8116-216331EB72AA}"/>
              </a:ext>
            </a:extLst>
          </p:cNvPr>
          <p:cNvSpPr>
            <a:spLocks noGrp="1"/>
          </p:cNvSpPr>
          <p:nvPr>
            <p:ph type="ftr" sz="quarter" idx="11"/>
          </p:nvPr>
        </p:nvSpPr>
        <p:spPr>
          <a:xfrm>
            <a:off x="4038600" y="6356360"/>
            <a:ext cx="4114800" cy="365125"/>
          </a:xfrm>
          <a:prstGeom prst="rect">
            <a:avLst/>
          </a:prstGeom>
        </p:spPr>
        <p:txBody>
          <a:bodyPr/>
          <a:lstStyle/>
          <a:p>
            <a:endParaRPr lang="en-CA"/>
          </a:p>
        </p:txBody>
      </p:sp>
      <p:sp>
        <p:nvSpPr>
          <p:cNvPr id="7" name="Slide Number Placeholder 6">
            <a:extLst>
              <a:ext uri="{FF2B5EF4-FFF2-40B4-BE49-F238E27FC236}">
                <a16:creationId xmlns:a16="http://schemas.microsoft.com/office/drawing/2014/main" id="{A64D5B12-F0FB-4481-9949-C531D66A3CA7}"/>
              </a:ext>
            </a:extLst>
          </p:cNvPr>
          <p:cNvSpPr>
            <a:spLocks noGrp="1"/>
          </p:cNvSpPr>
          <p:nvPr>
            <p:ph type="sldNum" sz="quarter" idx="12"/>
          </p:nvPr>
        </p:nvSpPr>
        <p:spPr>
          <a:xfrm>
            <a:off x="8610600" y="6356360"/>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344244358"/>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006E-9612-4B5B-B9D6-319842F378CC}"/>
              </a:ext>
            </a:extLst>
          </p:cNvPr>
          <p:cNvSpPr>
            <a:spLocks noGrp="1"/>
          </p:cNvSpPr>
          <p:nvPr>
            <p:ph type="title"/>
          </p:nvPr>
        </p:nvSpPr>
        <p:spPr>
          <a:xfrm>
            <a:off x="839788" y="365129"/>
            <a:ext cx="10515600" cy="1325563"/>
          </a:xfrm>
        </p:spPr>
        <p:txBody>
          <a:bodyPr>
            <a:normAutofit/>
          </a:bodyPr>
          <a:lstStyle>
            <a:lvl1pPr>
              <a:defRPr sz="4400">
                <a:solidFill>
                  <a:schemeClr val="tx1">
                    <a:lumMod val="95000"/>
                    <a:lumOff val="5000"/>
                  </a:schemeClr>
                </a:solidFill>
              </a:defRPr>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EA0239C-3A52-4BA2-9EA7-5153B67D3CCF}"/>
              </a:ext>
            </a:extLst>
          </p:cNvPr>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99B155-DC71-4F26-B565-C2E9EBCDE289}"/>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DE48D62-CF83-44B0-8129-54FAF5620D52}"/>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FA1B36-252F-4195-B8E1-79F816A89818}"/>
              </a:ext>
            </a:extLst>
          </p:cNvPr>
          <p:cNvSpPr>
            <a:spLocks noGrp="1"/>
          </p:cNvSpPr>
          <p:nvPr>
            <p:ph sz="quarter" idx="4"/>
          </p:nvPr>
        </p:nvSpPr>
        <p:spPr>
          <a:xfrm>
            <a:off x="6172203"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2E4A17C-35CC-40ED-BAEF-87D258C51E49}"/>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8" name="Footer Placeholder 7">
            <a:extLst>
              <a:ext uri="{FF2B5EF4-FFF2-40B4-BE49-F238E27FC236}">
                <a16:creationId xmlns:a16="http://schemas.microsoft.com/office/drawing/2014/main" id="{00908122-560D-47B4-A7DC-8861A7101DC4}"/>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9" name="Slide Number Placeholder 8">
            <a:extLst>
              <a:ext uri="{FF2B5EF4-FFF2-40B4-BE49-F238E27FC236}">
                <a16:creationId xmlns:a16="http://schemas.microsoft.com/office/drawing/2014/main" id="{3104FF47-6DEE-4889-B131-EC047A70B90F}"/>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2194107794"/>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a:xfrm>
            <a:off x="838200" y="365129"/>
            <a:ext cx="10515600" cy="1325563"/>
          </a:xfrm>
        </p:spPr>
        <p:txBody>
          <a:bodyPr>
            <a:normAutofit/>
          </a:bodyPr>
          <a:lstStyle>
            <a:lvl1pPr>
              <a:defRPr sz="4400">
                <a:solidFill>
                  <a:schemeClr val="tx1">
                    <a:lumMod val="95000"/>
                    <a:lumOff val="5000"/>
                  </a:schemeClr>
                </a:solidFill>
              </a:defRPr>
            </a:lvl1pPr>
          </a:lstStyle>
          <a:p>
            <a:r>
              <a:rPr lang="en-US"/>
              <a:t>Click to edit Master title style</a:t>
            </a:r>
            <a:endParaRPr lang="en-CA"/>
          </a:p>
        </p:txBody>
      </p:sp>
      <p:sp>
        <p:nvSpPr>
          <p:cNvPr id="3" name="Date Placeholder 2">
            <a:extLst>
              <a:ext uri="{FF2B5EF4-FFF2-40B4-BE49-F238E27FC236}">
                <a16:creationId xmlns:a16="http://schemas.microsoft.com/office/drawing/2014/main" id="{A414BA7D-30C1-46F5-BEF7-7439FCABE545}"/>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4" name="Footer Placeholder 3">
            <a:extLst>
              <a:ext uri="{FF2B5EF4-FFF2-40B4-BE49-F238E27FC236}">
                <a16:creationId xmlns:a16="http://schemas.microsoft.com/office/drawing/2014/main" id="{AA752371-6651-4329-A58C-F304DCF9FED5}"/>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5" name="Slide Number Placeholder 4">
            <a:extLst>
              <a:ext uri="{FF2B5EF4-FFF2-40B4-BE49-F238E27FC236}">
                <a16:creationId xmlns:a16="http://schemas.microsoft.com/office/drawing/2014/main" id="{89A60464-FE22-44D9-B5FE-BCB2C2BE541A}"/>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90985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CFI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0E0F-B29B-440D-9283-D8598F0CB403}"/>
              </a:ext>
            </a:extLst>
          </p:cNvPr>
          <p:cNvSpPr>
            <a:spLocks noGrp="1"/>
          </p:cNvSpPr>
          <p:nvPr>
            <p:ph type="title"/>
          </p:nvPr>
        </p:nvSpPr>
        <p:spPr>
          <a:xfrm>
            <a:off x="371475" y="372519"/>
            <a:ext cx="10515600" cy="535531"/>
          </a:xfrm>
        </p:spPr>
        <p:txBody>
          <a:bodyPr lIns="90000">
            <a:spAutoFit/>
          </a:bodyPr>
          <a:lstStyle>
            <a:lvl1pPr>
              <a:defRPr sz="3200">
                <a:solidFill>
                  <a:schemeClr val="tx2"/>
                </a:solidFill>
              </a:defRPr>
            </a:lvl1pPr>
          </a:lstStyle>
          <a:p>
            <a:r>
              <a:rPr lang="en-US"/>
              <a:t>Click to edit Master title style</a:t>
            </a:r>
            <a:endParaRPr lang="en-CA"/>
          </a:p>
        </p:txBody>
      </p:sp>
      <p:cxnSp>
        <p:nvCxnSpPr>
          <p:cNvPr id="7" name="Straight Connector 6">
            <a:extLst>
              <a:ext uri="{FF2B5EF4-FFF2-40B4-BE49-F238E27FC236}">
                <a16:creationId xmlns:a16="http://schemas.microsoft.com/office/drawing/2014/main" id="{17B2665D-B01D-4753-A2DA-D4F8395326EB}"/>
              </a:ext>
            </a:extLst>
          </p:cNvPr>
          <p:cNvCxnSpPr/>
          <p:nvPr userDrawn="1"/>
        </p:nvCxnSpPr>
        <p:spPr>
          <a:xfrm flipV="1">
            <a:off x="0" y="908050"/>
            <a:ext cx="1440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B4F539F-2FBD-4985-AF70-6259D02CAE65}"/>
              </a:ext>
            </a:extLst>
          </p:cNvPr>
          <p:cNvSpPr txBox="1"/>
          <p:nvPr userDrawn="1"/>
        </p:nvSpPr>
        <p:spPr>
          <a:xfrm>
            <a:off x="242515" y="6500195"/>
            <a:ext cx="4540195" cy="261610"/>
          </a:xfrm>
          <a:prstGeom prst="rect">
            <a:avLst/>
          </a:prstGeom>
          <a:noFill/>
        </p:spPr>
        <p:txBody>
          <a:bodyPr wrap="square" rtlCol="0">
            <a:spAutoFit/>
          </a:bodyPr>
          <a:lstStyle/>
          <a:p>
            <a:r>
              <a:rPr lang="en-CA" sz="1100" dirty="0">
                <a:solidFill>
                  <a:schemeClr val="tx2"/>
                </a:solidFill>
              </a:rPr>
              <a:t>corporatefinanceinstitute.com</a:t>
            </a:r>
          </a:p>
        </p:txBody>
      </p:sp>
      <p:pic>
        <p:nvPicPr>
          <p:cNvPr id="10" name="Picture 9" descr="A picture containing clipart&#10;&#10;Description generated with high confidence">
            <a:extLst>
              <a:ext uri="{FF2B5EF4-FFF2-40B4-BE49-F238E27FC236}">
                <a16:creationId xmlns:a16="http://schemas.microsoft.com/office/drawing/2014/main" id="{A79466C1-3796-4430-8D81-6CEB24809B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23266" y="6512143"/>
            <a:ext cx="772602" cy="249662"/>
          </a:xfrm>
          <a:prstGeom prst="rect">
            <a:avLst/>
          </a:prstGeom>
        </p:spPr>
      </p:pic>
    </p:spTree>
    <p:extLst>
      <p:ext uri="{BB962C8B-B14F-4D97-AF65-F5344CB8AC3E}">
        <p14:creationId xmlns:p14="http://schemas.microsoft.com/office/powerpoint/2010/main" val="3557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E90328-A974-4313-AFB3-C15257D9F0D0}"/>
              </a:ext>
            </a:extLst>
          </p:cNvPr>
          <p:cNvSpPr>
            <a:spLocks noGrp="1"/>
          </p:cNvSpPr>
          <p:nvPr>
            <p:ph type="dt" sz="half" idx="10"/>
          </p:nvPr>
        </p:nvSpPr>
        <p:spPr>
          <a:xfrm>
            <a:off x="838200" y="6356358"/>
            <a:ext cx="2743200" cy="365125"/>
          </a:xfrm>
          <a:prstGeom prst="rect">
            <a:avLst/>
          </a:prstGeom>
        </p:spPr>
        <p:txBody>
          <a:bodyPr/>
          <a:lstStyle/>
          <a:p>
            <a:fld id="{349B1BB6-17BA-48C2-8395-62EAB74B79B4}" type="datetimeFigureOut">
              <a:rPr lang="en-CA" smtClean="0"/>
              <a:t>2025-03-28</a:t>
            </a:fld>
            <a:endParaRPr lang="en-CA"/>
          </a:p>
        </p:txBody>
      </p:sp>
      <p:sp>
        <p:nvSpPr>
          <p:cNvPr id="3" name="Footer Placeholder 2">
            <a:extLst>
              <a:ext uri="{FF2B5EF4-FFF2-40B4-BE49-F238E27FC236}">
                <a16:creationId xmlns:a16="http://schemas.microsoft.com/office/drawing/2014/main" id="{174B9563-8E55-4466-9900-A84767B2300A}"/>
              </a:ext>
            </a:extLst>
          </p:cNvPr>
          <p:cNvSpPr>
            <a:spLocks noGrp="1"/>
          </p:cNvSpPr>
          <p:nvPr>
            <p:ph type="ftr" sz="quarter" idx="11"/>
          </p:nvPr>
        </p:nvSpPr>
        <p:spPr>
          <a:xfrm>
            <a:off x="4038600" y="6356358"/>
            <a:ext cx="4114800" cy="365125"/>
          </a:xfrm>
          <a:prstGeom prst="rect">
            <a:avLst/>
          </a:prstGeom>
        </p:spPr>
        <p:txBody>
          <a:bodyPr/>
          <a:lstStyle/>
          <a:p>
            <a:endParaRPr lang="en-CA"/>
          </a:p>
        </p:txBody>
      </p:sp>
      <p:sp>
        <p:nvSpPr>
          <p:cNvPr id="4" name="Slide Number Placeholder 3">
            <a:extLst>
              <a:ext uri="{FF2B5EF4-FFF2-40B4-BE49-F238E27FC236}">
                <a16:creationId xmlns:a16="http://schemas.microsoft.com/office/drawing/2014/main" id="{0E3844D0-7ED2-4EA9-BAE9-FAAD7C8B7978}"/>
              </a:ext>
            </a:extLst>
          </p:cNvPr>
          <p:cNvSpPr>
            <a:spLocks noGrp="1"/>
          </p:cNvSpPr>
          <p:nvPr>
            <p:ph type="sldNum" sz="quarter" idx="12"/>
          </p:nvPr>
        </p:nvSpPr>
        <p:spPr>
          <a:xfrm>
            <a:off x="8610600" y="6356358"/>
            <a:ext cx="2743200" cy="365125"/>
          </a:xfrm>
          <a:prstGeom prst="rect">
            <a:avLst/>
          </a:prstGeom>
        </p:spPr>
        <p:txBody>
          <a:bodyPr/>
          <a:lstStyle/>
          <a:p>
            <a:fld id="{80776354-5974-40A5-B41E-AD4171BFCBDF}" type="slidenum">
              <a:rPr lang="en-CA" smtClean="0"/>
              <a:t>‹#›</a:t>
            </a:fld>
            <a:endParaRPr lang="en-CA"/>
          </a:p>
        </p:txBody>
      </p:sp>
    </p:spTree>
    <p:extLst>
      <p:ext uri="{BB962C8B-B14F-4D97-AF65-F5344CB8AC3E}">
        <p14:creationId xmlns:p14="http://schemas.microsoft.com/office/powerpoint/2010/main" val="1295390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B9D50-3460-4C97-9A6C-BE8B1D17AC57}"/>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481DBA-CBBD-41F7-BA1B-0E8EAAD23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65891356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60" r:id="rId8"/>
    <p:sldLayoutId id="2147483655" r:id="rId9"/>
    <p:sldLayoutId id="2147483656" r:id="rId10"/>
    <p:sldLayoutId id="2147483657" r:id="rId11"/>
    <p:sldLayoutId id="2147483658" r:id="rId12"/>
    <p:sldLayoutId id="2147483659" r:id="rId13"/>
  </p:sldLayoutIdLst>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34" userDrawn="1">
          <p15:clr>
            <a:srgbClr val="F26B43"/>
          </p15:clr>
        </p15:guide>
        <p15:guide id="3" orient="horz" pos="572" userDrawn="1">
          <p15:clr>
            <a:srgbClr val="F26B43"/>
          </p15:clr>
        </p15:guide>
        <p15:guide id="4" orient="horz" pos="754" userDrawn="1">
          <p15:clr>
            <a:srgbClr val="F26B43"/>
          </p15:clr>
        </p15:guide>
        <p15:guide id="5" pos="7446" userDrawn="1">
          <p15:clr>
            <a:srgbClr val="F26B43"/>
          </p15:clr>
        </p15:guide>
        <p15:guide id="6" orient="horz" pos="37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57DF9A8-AD1C-4AF0-B0F1-633A54DE0DF8}"/>
              </a:ext>
            </a:extLst>
          </p:cNvPr>
          <p:cNvSpPr>
            <a:spLocks noGrp="1"/>
          </p:cNvSpPr>
          <p:nvPr>
            <p:ph type="ctrTitle"/>
          </p:nvPr>
        </p:nvSpPr>
        <p:spPr>
          <a:xfrm>
            <a:off x="1363435" y="5821549"/>
            <a:ext cx="9465129" cy="757130"/>
          </a:xfrm>
        </p:spPr>
        <p:txBody>
          <a:bodyPr>
            <a:noAutofit/>
          </a:bodyPr>
          <a:lstStyle/>
          <a:p>
            <a:r>
              <a:rPr lang="en-CA" sz="4000" b="1" dirty="0">
                <a:latin typeface="Open Sans Light" panose="020B0306030504020204" pitchFamily="34" charset="0"/>
                <a:ea typeface="Open Sans Light" panose="020B0306030504020204" pitchFamily="34" charset="0"/>
                <a:cs typeface="Open Sans Light" panose="020B0306030504020204" pitchFamily="34" charset="0"/>
              </a:rPr>
              <a:t>NVIDIA Structured Note Analysis Report</a:t>
            </a:r>
            <a:br>
              <a:rPr lang="en-CA" sz="4000" b="1" dirty="0">
                <a:latin typeface="Open Sans Light" panose="020B0306030504020204" pitchFamily="34" charset="0"/>
                <a:ea typeface="Open Sans Light" panose="020B0306030504020204" pitchFamily="34" charset="0"/>
                <a:cs typeface="Open Sans Light" panose="020B0306030504020204" pitchFamily="34" charset="0"/>
              </a:rPr>
            </a:br>
            <a:br>
              <a:rPr lang="en-CA" sz="4000" b="1" dirty="0">
                <a:latin typeface="Open Sans Light" panose="020B0306030504020204" pitchFamily="34" charset="0"/>
                <a:ea typeface="Open Sans Light" panose="020B0306030504020204" pitchFamily="34" charset="0"/>
                <a:cs typeface="Open Sans Light" panose="020B0306030504020204" pitchFamily="34" charset="0"/>
              </a:rPr>
            </a:br>
            <a:r>
              <a:rPr lang="en-CA" sz="2800" b="1" dirty="0">
                <a:latin typeface="Open Sans Light" panose="020B0306030504020204" pitchFamily="34" charset="0"/>
                <a:ea typeface="Open Sans Light" panose="020B0306030504020204" pitchFamily="34" charset="0"/>
                <a:cs typeface="Open Sans Light" panose="020B0306030504020204" pitchFamily="34" charset="0"/>
              </a:rPr>
              <a:t>Work performed By: </a:t>
            </a:r>
            <a:br>
              <a:rPr lang="en-CA" sz="2800" b="1" dirty="0">
                <a:latin typeface="Open Sans Light" panose="020B0306030504020204" pitchFamily="34" charset="0"/>
                <a:ea typeface="Open Sans Light" panose="020B0306030504020204" pitchFamily="34" charset="0"/>
                <a:cs typeface="Open Sans Light" panose="020B0306030504020204" pitchFamily="34" charset="0"/>
              </a:rPr>
            </a:br>
            <a:r>
              <a:rPr lang="en-CA" sz="2800" b="1" dirty="0" err="1">
                <a:latin typeface="Open Sans Light" panose="020B0306030504020204" pitchFamily="34" charset="0"/>
                <a:ea typeface="Open Sans Light" panose="020B0306030504020204" pitchFamily="34" charset="0"/>
                <a:cs typeface="Open Sans Light" panose="020B0306030504020204" pitchFamily="34" charset="0"/>
              </a:rPr>
              <a:t>Tarak</a:t>
            </a:r>
            <a:r>
              <a:rPr lang="en-CA"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CA" sz="2800" b="1" dirty="0" err="1">
                <a:latin typeface="Open Sans Light" panose="020B0306030504020204" pitchFamily="34" charset="0"/>
                <a:ea typeface="Open Sans Light" panose="020B0306030504020204" pitchFamily="34" charset="0"/>
                <a:cs typeface="Open Sans Light" panose="020B0306030504020204" pitchFamily="34" charset="0"/>
              </a:rPr>
              <a:t>Ktari</a:t>
            </a:r>
            <a:br>
              <a:rPr lang="en-CA" sz="2800" b="1" dirty="0">
                <a:latin typeface="Open Sans Light" panose="020B0306030504020204" pitchFamily="34" charset="0"/>
                <a:ea typeface="Open Sans Light" panose="020B0306030504020204" pitchFamily="34" charset="0"/>
                <a:cs typeface="Open Sans Light" panose="020B0306030504020204" pitchFamily="34" charset="0"/>
              </a:rPr>
            </a:br>
            <a:r>
              <a:rPr lang="en-CA" sz="2800" b="1" dirty="0">
                <a:latin typeface="Open Sans Light" panose="020B0306030504020204" pitchFamily="34" charset="0"/>
                <a:ea typeface="Open Sans Light" panose="020B0306030504020204" pitchFamily="34" charset="0"/>
                <a:cs typeface="Open Sans Light" panose="020B0306030504020204" pitchFamily="34" charset="0"/>
              </a:rPr>
              <a:t>Mohamed Mahdi </a:t>
            </a:r>
            <a:r>
              <a:rPr lang="en-CA" sz="2800" b="1" dirty="0" err="1">
                <a:latin typeface="Open Sans Light" panose="020B0306030504020204" pitchFamily="34" charset="0"/>
                <a:ea typeface="Open Sans Light" panose="020B0306030504020204" pitchFamily="34" charset="0"/>
                <a:cs typeface="Open Sans Light" panose="020B0306030504020204" pitchFamily="34" charset="0"/>
              </a:rPr>
              <a:t>Hannachi</a:t>
            </a:r>
            <a:br>
              <a:rPr lang="en-CA" sz="2800" b="1" dirty="0">
                <a:latin typeface="Open Sans Light" panose="020B0306030504020204" pitchFamily="34" charset="0"/>
                <a:ea typeface="Open Sans Light" panose="020B0306030504020204" pitchFamily="34" charset="0"/>
                <a:cs typeface="Open Sans Light" panose="020B0306030504020204" pitchFamily="34" charset="0"/>
              </a:rPr>
            </a:br>
            <a:r>
              <a:rPr lang="en-CA" sz="2800" b="1" dirty="0" err="1">
                <a:latin typeface="Open Sans Light" panose="020B0306030504020204" pitchFamily="34" charset="0"/>
                <a:ea typeface="Open Sans Light" panose="020B0306030504020204" pitchFamily="34" charset="0"/>
                <a:cs typeface="Open Sans Light" panose="020B0306030504020204" pitchFamily="34" charset="0"/>
              </a:rPr>
              <a:t>Mortadha</a:t>
            </a:r>
            <a:r>
              <a:rPr lang="en-CA" sz="2800" b="1" dirty="0">
                <a:latin typeface="Open Sans Light" panose="020B0306030504020204" pitchFamily="34" charset="0"/>
                <a:ea typeface="Open Sans Light" panose="020B0306030504020204" pitchFamily="34" charset="0"/>
                <a:cs typeface="Open Sans Light" panose="020B0306030504020204" pitchFamily="34" charset="0"/>
              </a:rPr>
              <a:t> </a:t>
            </a:r>
            <a:r>
              <a:rPr lang="en-CA" sz="2800" b="1" dirty="0" err="1">
                <a:latin typeface="Open Sans Light" panose="020B0306030504020204" pitchFamily="34" charset="0"/>
                <a:ea typeface="Open Sans Light" panose="020B0306030504020204" pitchFamily="34" charset="0"/>
                <a:cs typeface="Open Sans Light" panose="020B0306030504020204" pitchFamily="34" charset="0"/>
              </a:rPr>
              <a:t>Bahri</a:t>
            </a:r>
            <a:br>
              <a:rPr lang="en-CA" sz="4000" b="1" dirty="0">
                <a:latin typeface="Open Sans Light" panose="020B0306030504020204" pitchFamily="34" charset="0"/>
                <a:ea typeface="Open Sans Light" panose="020B0306030504020204" pitchFamily="34" charset="0"/>
                <a:cs typeface="Open Sans Light" panose="020B0306030504020204" pitchFamily="34" charset="0"/>
              </a:rPr>
            </a:br>
            <a:endParaRPr lang="en-CA" sz="4000" b="1" dirty="0">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5" name="Picture 4" descr="A gold eagle head and laurel wreath&#10;&#10;Description automatically generated">
            <a:extLst>
              <a:ext uri="{FF2B5EF4-FFF2-40B4-BE49-F238E27FC236}">
                <a16:creationId xmlns:a16="http://schemas.microsoft.com/office/drawing/2014/main" id="{F323B4E3-ECCC-F15C-B71C-46232B025708}"/>
              </a:ext>
            </a:extLst>
          </p:cNvPr>
          <p:cNvPicPr>
            <a:picLocks noChangeAspect="1"/>
          </p:cNvPicPr>
          <p:nvPr/>
        </p:nvPicPr>
        <p:blipFill>
          <a:blip r:embed="rId2"/>
          <a:stretch>
            <a:fillRect/>
          </a:stretch>
        </p:blipFill>
        <p:spPr>
          <a:xfrm>
            <a:off x="3003550" y="-236538"/>
            <a:ext cx="5697220" cy="4272915"/>
          </a:xfrm>
          <a:prstGeom prst="rect">
            <a:avLst/>
          </a:prstGeom>
        </p:spPr>
      </p:pic>
    </p:spTree>
    <p:extLst>
      <p:ext uri="{BB962C8B-B14F-4D97-AF65-F5344CB8AC3E}">
        <p14:creationId xmlns:p14="http://schemas.microsoft.com/office/powerpoint/2010/main" val="42522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Risks</a:t>
            </a:r>
          </a:p>
        </p:txBody>
      </p:sp>
    </p:spTree>
    <p:extLst>
      <p:ext uri="{BB962C8B-B14F-4D97-AF65-F5344CB8AC3E}">
        <p14:creationId xmlns:p14="http://schemas.microsoft.com/office/powerpoint/2010/main" val="314669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8514-90CA-44AF-AE41-5F1F2088A54E}"/>
              </a:ext>
            </a:extLst>
          </p:cNvPr>
          <p:cNvSpPr>
            <a:spLocks noGrp="1"/>
          </p:cNvSpPr>
          <p:nvPr>
            <p:ph type="title"/>
          </p:nvPr>
        </p:nvSpPr>
        <p:spPr>
          <a:xfrm>
            <a:off x="295275" y="-291493"/>
            <a:ext cx="10515600" cy="1325563"/>
          </a:xfrm>
        </p:spPr>
        <p:txBody>
          <a:bodyPr>
            <a:normAutofit/>
          </a:bodyPr>
          <a:lstStyle/>
          <a:p>
            <a:r>
              <a:rPr lang="fr-FR" sz="3600" dirty="0"/>
              <a:t>Risk</a:t>
            </a:r>
            <a:r>
              <a:rPr lang="fr-FR" sz="3600" b="1" i="0" u="none" strike="noStrike" dirty="0">
                <a:solidFill>
                  <a:srgbClr val="000000"/>
                </a:solidFill>
                <a:effectLst/>
                <a:latin typeface="Arial" panose="020B0604020202020204" pitchFamily="34" charset="0"/>
              </a:rPr>
              <a:t> </a:t>
            </a:r>
            <a:r>
              <a:rPr lang="fr-FR" sz="3600" dirty="0" err="1"/>
              <a:t>Factors</a:t>
            </a:r>
            <a:endParaRPr lang="fr-FR" sz="3600" dirty="0"/>
          </a:p>
        </p:txBody>
      </p:sp>
      <p:grpSp>
        <p:nvGrpSpPr>
          <p:cNvPr id="7" name="Group 6">
            <a:extLst>
              <a:ext uri="{FF2B5EF4-FFF2-40B4-BE49-F238E27FC236}">
                <a16:creationId xmlns:a16="http://schemas.microsoft.com/office/drawing/2014/main" id="{A1EA20C9-6422-4B77-9C85-2959FBD3B5D2}"/>
              </a:ext>
            </a:extLst>
          </p:cNvPr>
          <p:cNvGrpSpPr/>
          <p:nvPr/>
        </p:nvGrpSpPr>
        <p:grpSpPr>
          <a:xfrm>
            <a:off x="204787" y="1110939"/>
            <a:ext cx="11808650" cy="5142500"/>
            <a:chOff x="371475" y="1196975"/>
            <a:chExt cx="11474534" cy="4542208"/>
          </a:xfrm>
        </p:grpSpPr>
        <p:sp>
          <p:nvSpPr>
            <p:cNvPr id="9" name="Rectangle 8">
              <a:extLst>
                <a:ext uri="{FF2B5EF4-FFF2-40B4-BE49-F238E27FC236}">
                  <a16:creationId xmlns:a16="http://schemas.microsoft.com/office/drawing/2014/main" id="{5E766811-0435-4E21-BE2A-EC0D304D2BEA}"/>
                </a:ext>
              </a:extLst>
            </p:cNvPr>
            <p:cNvSpPr/>
            <p:nvPr/>
          </p:nvSpPr>
          <p:spPr>
            <a:xfrm>
              <a:off x="934994" y="1203847"/>
              <a:ext cx="10885530" cy="1075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ctr"/>
              <a:r>
                <a:rPr lang="en-US" dirty="0">
                  <a:solidFill>
                    <a:schemeClr val="tx1"/>
                  </a:solidFill>
                </a:rPr>
                <a:t>NVIDIA stock volatility </a:t>
              </a:r>
              <a:r>
                <a:rPr lang="en-US" b="1" dirty="0">
                  <a:solidFill>
                    <a:schemeClr val="tx1"/>
                  </a:solidFill>
                </a:rPr>
                <a:t>directly impacts returns</a:t>
              </a:r>
              <a:r>
                <a:rPr lang="en-US" dirty="0">
                  <a:solidFill>
                    <a:schemeClr val="tx1"/>
                  </a:solidFill>
                </a:rPr>
                <a:t>.</a:t>
              </a:r>
            </a:p>
            <a:p>
              <a:pPr algn="ctr"/>
              <a:endParaRPr lang="en-CA" sz="1000" b="1" dirty="0"/>
            </a:p>
          </p:txBody>
        </p:sp>
        <p:sp>
          <p:nvSpPr>
            <p:cNvPr id="10" name="Rectangle 9">
              <a:extLst>
                <a:ext uri="{FF2B5EF4-FFF2-40B4-BE49-F238E27FC236}">
                  <a16:creationId xmlns:a16="http://schemas.microsoft.com/office/drawing/2014/main" id="{A52DAC87-E930-4B9E-B3CF-62E49285F11D}"/>
                </a:ext>
              </a:extLst>
            </p:cNvPr>
            <p:cNvSpPr/>
            <p:nvPr/>
          </p:nvSpPr>
          <p:spPr>
            <a:xfrm>
              <a:off x="934996" y="2350412"/>
              <a:ext cx="10885530" cy="1075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ctr"/>
              <a:r>
                <a:rPr lang="en-US" dirty="0">
                  <a:solidFill>
                    <a:schemeClr val="tx1"/>
                  </a:solidFill>
                </a:rPr>
                <a:t>Payments depend on </a:t>
              </a:r>
              <a:r>
                <a:rPr lang="en-US" b="1" dirty="0">
                  <a:solidFill>
                    <a:schemeClr val="tx1"/>
                  </a:solidFill>
                </a:rPr>
                <a:t>BBVA’s financial health</a:t>
              </a:r>
              <a:r>
                <a:rPr lang="en-US" dirty="0">
                  <a:solidFill>
                    <a:schemeClr val="tx1"/>
                  </a:solidFill>
                </a:rPr>
                <a:t>,</a:t>
              </a:r>
            </a:p>
            <a:p>
              <a:pPr algn="ctr"/>
              <a:r>
                <a:rPr lang="en-US" dirty="0">
                  <a:solidFill>
                    <a:schemeClr val="tx1"/>
                  </a:solidFill>
                </a:rPr>
                <a:t> exposing investors to </a:t>
              </a:r>
              <a:r>
                <a:rPr lang="en-US" b="1" dirty="0">
                  <a:solidFill>
                    <a:schemeClr val="tx1"/>
                  </a:solidFill>
                </a:rPr>
                <a:t>default risk</a:t>
              </a:r>
              <a:r>
                <a:rPr lang="en-US" dirty="0">
                  <a:solidFill>
                    <a:schemeClr val="tx1"/>
                  </a:solidFill>
                </a:rPr>
                <a:t>.</a:t>
              </a:r>
            </a:p>
            <a:p>
              <a:pPr algn="ctr"/>
              <a:endParaRPr lang="en-CA" sz="1000" dirty="0"/>
            </a:p>
          </p:txBody>
        </p:sp>
        <p:sp>
          <p:nvSpPr>
            <p:cNvPr id="11" name="Rectangle 10">
              <a:extLst>
                <a:ext uri="{FF2B5EF4-FFF2-40B4-BE49-F238E27FC236}">
                  <a16:creationId xmlns:a16="http://schemas.microsoft.com/office/drawing/2014/main" id="{C465CD02-5581-4E0A-87D8-EED29AC78386}"/>
                </a:ext>
              </a:extLst>
            </p:cNvPr>
            <p:cNvSpPr/>
            <p:nvPr/>
          </p:nvSpPr>
          <p:spPr>
            <a:xfrm>
              <a:off x="934995" y="3496976"/>
              <a:ext cx="10885530" cy="1075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ctr" rtl="0"/>
              <a:r>
                <a:rPr lang="en-US" dirty="0">
                  <a:solidFill>
                    <a:schemeClr val="tx1"/>
                  </a:solidFill>
                </a:rPr>
                <a:t>Structured notes </a:t>
              </a:r>
              <a:r>
                <a:rPr lang="en-US" b="1" dirty="0">
                  <a:solidFill>
                    <a:schemeClr val="tx1"/>
                  </a:solidFill>
                </a:rPr>
                <a:t>lack an active secondary market</a:t>
              </a:r>
              <a:r>
                <a:rPr lang="en-US" dirty="0">
                  <a:solidFill>
                    <a:schemeClr val="tx1"/>
                  </a:solidFill>
                </a:rPr>
                <a:t>, </a:t>
              </a:r>
            </a:p>
            <a:p>
              <a:pPr algn="ctr" rtl="0"/>
              <a:r>
                <a:rPr lang="en-US" dirty="0">
                  <a:solidFill>
                    <a:schemeClr val="tx1"/>
                  </a:solidFill>
                </a:rPr>
                <a:t>and selling before maturity </a:t>
              </a:r>
              <a:r>
                <a:rPr lang="en-US" b="1" dirty="0">
                  <a:solidFill>
                    <a:schemeClr val="tx1"/>
                  </a:solidFill>
                </a:rPr>
                <a:t>may result in losses</a:t>
              </a:r>
              <a:r>
                <a:rPr lang="en-US" dirty="0">
                  <a:solidFill>
                    <a:schemeClr val="tx1"/>
                  </a:solidFill>
                </a:rPr>
                <a:t>.</a:t>
              </a:r>
            </a:p>
          </p:txBody>
        </p:sp>
        <p:sp>
          <p:nvSpPr>
            <p:cNvPr id="12" name="Arrow: Pentagon 11">
              <a:extLst>
                <a:ext uri="{FF2B5EF4-FFF2-40B4-BE49-F238E27FC236}">
                  <a16:creationId xmlns:a16="http://schemas.microsoft.com/office/drawing/2014/main" id="{BBEC0FA5-985D-467B-9137-4A1133A3E921}"/>
                </a:ext>
              </a:extLst>
            </p:cNvPr>
            <p:cNvSpPr/>
            <p:nvPr/>
          </p:nvSpPr>
          <p:spPr>
            <a:xfrm>
              <a:off x="371475" y="1196975"/>
              <a:ext cx="2477914" cy="106815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t>Market</a:t>
              </a:r>
              <a:r>
                <a:rPr lang="fr-FR" b="1" dirty="0"/>
                <a:t> Risk</a:t>
              </a:r>
              <a:endParaRPr lang="fr-FR" dirty="0"/>
            </a:p>
            <a:p>
              <a:pPr algn="ctr"/>
              <a:endParaRPr lang="en-CA" sz="1000" b="1" dirty="0"/>
            </a:p>
          </p:txBody>
        </p:sp>
        <p:sp>
          <p:nvSpPr>
            <p:cNvPr id="13" name="Arrow: Pentagon 12">
              <a:extLst>
                <a:ext uri="{FF2B5EF4-FFF2-40B4-BE49-F238E27FC236}">
                  <a16:creationId xmlns:a16="http://schemas.microsoft.com/office/drawing/2014/main" id="{11578C7C-5294-441E-A2B8-BD0CE33E9EB3}"/>
                </a:ext>
              </a:extLst>
            </p:cNvPr>
            <p:cNvSpPr/>
            <p:nvPr/>
          </p:nvSpPr>
          <p:spPr>
            <a:xfrm>
              <a:off x="371475" y="2350412"/>
              <a:ext cx="2494357" cy="106815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t>Credit</a:t>
              </a:r>
              <a:r>
                <a:rPr lang="fr-FR" b="1" dirty="0"/>
                <a:t> Risk</a:t>
              </a:r>
              <a:endParaRPr lang="fr-FR" dirty="0"/>
            </a:p>
            <a:p>
              <a:pPr algn="ctr"/>
              <a:endParaRPr lang="en-CA" sz="1000" dirty="0"/>
            </a:p>
          </p:txBody>
        </p:sp>
        <p:sp>
          <p:nvSpPr>
            <p:cNvPr id="14" name="Arrow: Pentagon 13">
              <a:extLst>
                <a:ext uri="{FF2B5EF4-FFF2-40B4-BE49-F238E27FC236}">
                  <a16:creationId xmlns:a16="http://schemas.microsoft.com/office/drawing/2014/main" id="{3CB34FAE-5CFF-427A-B2CF-D46D3F68948A}"/>
                </a:ext>
              </a:extLst>
            </p:cNvPr>
            <p:cNvSpPr/>
            <p:nvPr/>
          </p:nvSpPr>
          <p:spPr>
            <a:xfrm>
              <a:off x="387919" y="3496976"/>
              <a:ext cx="2477913" cy="106815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b="1" dirty="0" err="1"/>
                <a:t>Liquidity</a:t>
              </a:r>
              <a:r>
                <a:rPr lang="fr-FR" b="1" dirty="0"/>
                <a:t> Risk</a:t>
              </a:r>
              <a:endParaRPr lang="fr-FR" dirty="0"/>
            </a:p>
          </p:txBody>
        </p:sp>
        <p:sp>
          <p:nvSpPr>
            <p:cNvPr id="16" name="Rectangle 15">
              <a:extLst>
                <a:ext uri="{FF2B5EF4-FFF2-40B4-BE49-F238E27FC236}">
                  <a16:creationId xmlns:a16="http://schemas.microsoft.com/office/drawing/2014/main" id="{3715BACB-A6F6-4BFB-8CD0-F67BE73C9603}"/>
                </a:ext>
              </a:extLst>
            </p:cNvPr>
            <p:cNvSpPr/>
            <p:nvPr/>
          </p:nvSpPr>
          <p:spPr>
            <a:xfrm>
              <a:off x="960479" y="4664159"/>
              <a:ext cx="10885530" cy="10750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algn="ctr" eaLnBrk="0" fontAlgn="base" hangingPunct="0">
                <a:spcBef>
                  <a:spcPct val="0"/>
                </a:spcBef>
                <a:spcAft>
                  <a:spcPts val="300"/>
                </a:spcAft>
                <a:buClr>
                  <a:schemeClr val="tx1">
                    <a:lumMod val="65000"/>
                    <a:lumOff val="35000"/>
                  </a:schemeClr>
                </a:buClr>
                <a:buSzPct val="100000"/>
                <a:defRPr/>
              </a:pPr>
              <a:r>
                <a:rPr lang="en-US" dirty="0">
                  <a:solidFill>
                    <a:schemeClr val="tx1"/>
                  </a:solidFill>
                </a:rPr>
                <a:t>Coupons </a:t>
              </a:r>
              <a:r>
                <a:rPr lang="en-US" b="1" dirty="0">
                  <a:solidFill>
                    <a:schemeClr val="tx1"/>
                  </a:solidFill>
                </a:rPr>
                <a:t>are conditional</a:t>
              </a:r>
              <a:r>
                <a:rPr lang="en-US" dirty="0">
                  <a:solidFill>
                    <a:schemeClr val="tx1"/>
                  </a:solidFill>
                </a:rPr>
                <a:t>, and capital </a:t>
              </a:r>
              <a:r>
                <a:rPr lang="en-US" b="1" dirty="0">
                  <a:solidFill>
                    <a:schemeClr val="tx1"/>
                  </a:solidFill>
                </a:rPr>
                <a:t>is not protected</a:t>
              </a:r>
              <a:r>
                <a:rPr lang="en-US" dirty="0">
                  <a:solidFill>
                    <a:schemeClr val="tx1"/>
                  </a:solidFill>
                </a:rPr>
                <a:t>.</a:t>
              </a:r>
            </a:p>
            <a:p>
              <a:pPr lvl="0" eaLnBrk="0" fontAlgn="base" hangingPunct="0">
                <a:spcBef>
                  <a:spcPct val="0"/>
                </a:spcBef>
                <a:spcAft>
                  <a:spcPts val="300"/>
                </a:spcAft>
                <a:buClr>
                  <a:schemeClr val="tx1">
                    <a:lumMod val="65000"/>
                    <a:lumOff val="35000"/>
                  </a:schemeClr>
                </a:buClr>
                <a:buSzPct val="100000"/>
                <a:defRPr/>
              </a:pPr>
              <a:endParaRPr lang="en-CA" sz="1000" dirty="0"/>
            </a:p>
          </p:txBody>
        </p:sp>
        <p:sp>
          <p:nvSpPr>
            <p:cNvPr id="17" name="Arrow: Pentagon 16">
              <a:extLst>
                <a:ext uri="{FF2B5EF4-FFF2-40B4-BE49-F238E27FC236}">
                  <a16:creationId xmlns:a16="http://schemas.microsoft.com/office/drawing/2014/main" id="{F931231F-6BED-455C-A9F1-B56DCA84F2A5}"/>
                </a:ext>
              </a:extLst>
            </p:cNvPr>
            <p:cNvSpPr/>
            <p:nvPr/>
          </p:nvSpPr>
          <p:spPr>
            <a:xfrm>
              <a:off x="371475" y="4664159"/>
              <a:ext cx="2477913" cy="1068151"/>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b="1" dirty="0"/>
                <a:t>No </a:t>
              </a:r>
              <a:r>
                <a:rPr lang="fr-FR" b="1" dirty="0" err="1"/>
                <a:t>Guaranteed</a:t>
              </a:r>
              <a:r>
                <a:rPr lang="fr-FR" b="1" dirty="0"/>
                <a:t> </a:t>
              </a:r>
              <a:r>
                <a:rPr lang="fr-FR" b="1" dirty="0" err="1"/>
                <a:t>Returns</a:t>
              </a:r>
              <a:endParaRPr lang="fr-FR" dirty="0"/>
            </a:p>
          </p:txBody>
        </p:sp>
      </p:grpSp>
      <p:cxnSp>
        <p:nvCxnSpPr>
          <p:cNvPr id="15" name="Straight Connector 14">
            <a:extLst>
              <a:ext uri="{FF2B5EF4-FFF2-40B4-BE49-F238E27FC236}">
                <a16:creationId xmlns:a16="http://schemas.microsoft.com/office/drawing/2014/main" id="{05B20EA1-ACC0-4F37-ABDF-55D5D5FC695E}"/>
              </a:ext>
            </a:extLst>
          </p:cNvPr>
          <p:cNvCxnSpPr/>
          <p:nvPr/>
        </p:nvCxnSpPr>
        <p:spPr>
          <a:xfrm>
            <a:off x="0" y="702251"/>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06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4354-34D4-4D06-95AF-949FEA6107DB}"/>
              </a:ext>
            </a:extLst>
          </p:cNvPr>
          <p:cNvSpPr>
            <a:spLocks noGrp="1"/>
          </p:cNvSpPr>
          <p:nvPr>
            <p:ph type="title"/>
          </p:nvPr>
        </p:nvSpPr>
        <p:spPr>
          <a:xfrm>
            <a:off x="361950" y="-158746"/>
            <a:ext cx="10515600" cy="1325563"/>
          </a:xfrm>
        </p:spPr>
        <p:txBody>
          <a:bodyPr>
            <a:normAutofit/>
          </a:bodyPr>
          <a:lstStyle/>
          <a:p>
            <a:r>
              <a:rPr lang="fr-FR" sz="3600" dirty="0"/>
              <a:t>Risk</a:t>
            </a:r>
            <a:r>
              <a:rPr lang="fr-FR" sz="3600" b="1" i="0" u="none" strike="noStrike" dirty="0">
                <a:solidFill>
                  <a:srgbClr val="000000"/>
                </a:solidFill>
                <a:effectLst/>
                <a:latin typeface="Arial" panose="020B0604020202020204" pitchFamily="34" charset="0"/>
              </a:rPr>
              <a:t> </a:t>
            </a:r>
            <a:r>
              <a:rPr lang="fr-FR" sz="3600" dirty="0" err="1"/>
              <a:t>Factors</a:t>
            </a:r>
            <a:endParaRPr lang="fr-FR" sz="3600" dirty="0"/>
          </a:p>
        </p:txBody>
      </p:sp>
      <p:pic>
        <p:nvPicPr>
          <p:cNvPr id="2052" name="Picture 4">
            <a:extLst>
              <a:ext uri="{FF2B5EF4-FFF2-40B4-BE49-F238E27FC236}">
                <a16:creationId xmlns:a16="http://schemas.microsoft.com/office/drawing/2014/main" id="{9DCC9402-14A2-4A61-B023-FEE2383F5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156" y="627822"/>
            <a:ext cx="8421688" cy="560235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7800400-A1A6-49F7-8428-EDF6143D529C}"/>
              </a:ext>
            </a:extLst>
          </p:cNvPr>
          <p:cNvCxnSpPr/>
          <p:nvPr/>
        </p:nvCxnSpPr>
        <p:spPr>
          <a:xfrm>
            <a:off x="0" y="873701"/>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05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Excel Model &amp; Python Code</a:t>
            </a:r>
          </a:p>
        </p:txBody>
      </p:sp>
    </p:spTree>
    <p:extLst>
      <p:ext uri="{BB962C8B-B14F-4D97-AF65-F5344CB8AC3E}">
        <p14:creationId xmlns:p14="http://schemas.microsoft.com/office/powerpoint/2010/main" val="217870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4AF743B8-EF17-4026-8B14-1A3A31552304}"/>
              </a:ext>
            </a:extLst>
          </p:cNvPr>
          <p:cNvSpPr txBox="1"/>
          <p:nvPr/>
        </p:nvSpPr>
        <p:spPr>
          <a:xfrm>
            <a:off x="5970000" y="887786"/>
            <a:ext cx="6080486" cy="261610"/>
          </a:xfrm>
          <a:prstGeom prst="rect">
            <a:avLst/>
          </a:prstGeom>
          <a:solidFill>
            <a:srgbClr val="132E57"/>
          </a:solidFill>
        </p:spPr>
        <p:txBody>
          <a:bodyPr wrap="square" rtlCol="0">
            <a:spAutoFit/>
          </a:bodyPr>
          <a:lstStyle/>
          <a:p>
            <a:r>
              <a:rPr lang="fr-FR" sz="1100" b="1" dirty="0">
                <a:solidFill>
                  <a:schemeClr val="bg1"/>
                </a:solidFill>
              </a:rPr>
              <a:t>Illustrations</a:t>
            </a:r>
          </a:p>
        </p:txBody>
      </p:sp>
      <p:sp>
        <p:nvSpPr>
          <p:cNvPr id="25" name="TextBox 24">
            <a:extLst>
              <a:ext uri="{FF2B5EF4-FFF2-40B4-BE49-F238E27FC236}">
                <a16:creationId xmlns:a16="http://schemas.microsoft.com/office/drawing/2014/main" id="{D536C543-B46B-4E0D-8C94-3A99BCB109CC}"/>
              </a:ext>
            </a:extLst>
          </p:cNvPr>
          <p:cNvSpPr txBox="1"/>
          <p:nvPr/>
        </p:nvSpPr>
        <p:spPr>
          <a:xfrm>
            <a:off x="370802" y="951377"/>
            <a:ext cx="5432652" cy="261610"/>
          </a:xfrm>
          <a:prstGeom prst="rect">
            <a:avLst/>
          </a:prstGeom>
          <a:solidFill>
            <a:srgbClr val="132E57"/>
          </a:solidFill>
        </p:spPr>
        <p:txBody>
          <a:bodyPr wrap="square" rtlCol="0">
            <a:spAutoFit/>
          </a:bodyPr>
          <a:lstStyle/>
          <a:p>
            <a:r>
              <a:rPr lang="fr-FR" sz="1100" b="1" i="0" dirty="0">
                <a:solidFill>
                  <a:srgbClr val="F8FAFF"/>
                </a:solidFill>
                <a:effectLst/>
                <a:latin typeface="DeepSeek-CJK-patch"/>
              </a:rPr>
              <a:t>Code Workflow</a:t>
            </a:r>
            <a:endParaRPr lang="en-CA" sz="1100" b="1" dirty="0">
              <a:solidFill>
                <a:schemeClr val="bg1"/>
              </a:solidFill>
            </a:endParaRPr>
          </a:p>
        </p:txBody>
      </p:sp>
      <p:sp>
        <p:nvSpPr>
          <p:cNvPr id="6" name="Title 5">
            <a:extLst>
              <a:ext uri="{FF2B5EF4-FFF2-40B4-BE49-F238E27FC236}">
                <a16:creationId xmlns:a16="http://schemas.microsoft.com/office/drawing/2014/main" id="{55849CAB-E223-4380-85F9-A50D93B5CDDF}"/>
              </a:ext>
            </a:extLst>
          </p:cNvPr>
          <p:cNvSpPr>
            <a:spLocks noGrp="1"/>
          </p:cNvSpPr>
          <p:nvPr>
            <p:ph type="title"/>
          </p:nvPr>
        </p:nvSpPr>
        <p:spPr>
          <a:xfrm>
            <a:off x="238125" y="-317775"/>
            <a:ext cx="10515600" cy="1325563"/>
          </a:xfrm>
        </p:spPr>
        <p:txBody>
          <a:bodyPr>
            <a:normAutofit/>
          </a:bodyPr>
          <a:lstStyle/>
          <a:p>
            <a:pPr algn="l"/>
            <a:r>
              <a:rPr lang="fr-FR" sz="3600" dirty="0"/>
              <a:t>Python Code </a:t>
            </a:r>
            <a:r>
              <a:rPr lang="fr-FR" sz="3600" dirty="0" err="1"/>
              <a:t>Explanation</a:t>
            </a:r>
            <a:endParaRPr lang="fr-FR" sz="3600" dirty="0"/>
          </a:p>
        </p:txBody>
      </p:sp>
      <p:graphicFrame>
        <p:nvGraphicFramePr>
          <p:cNvPr id="14" name="Table 14">
            <a:extLst>
              <a:ext uri="{FF2B5EF4-FFF2-40B4-BE49-F238E27FC236}">
                <a16:creationId xmlns:a16="http://schemas.microsoft.com/office/drawing/2014/main" id="{80C3DBCA-3BCD-41B8-A3BA-7DD6BE34FEDF}"/>
              </a:ext>
            </a:extLst>
          </p:cNvPr>
          <p:cNvGraphicFramePr>
            <a:graphicFrameLocks noGrp="1"/>
          </p:cNvGraphicFramePr>
          <p:nvPr>
            <p:extLst>
              <p:ext uri="{D42A27DB-BD31-4B8C-83A1-F6EECF244321}">
                <p14:modId xmlns:p14="http://schemas.microsoft.com/office/powerpoint/2010/main" val="1578710541"/>
              </p:ext>
            </p:extLst>
          </p:nvPr>
        </p:nvGraphicFramePr>
        <p:xfrm>
          <a:off x="370802" y="1304703"/>
          <a:ext cx="5432652" cy="4417173"/>
        </p:xfrm>
        <a:graphic>
          <a:graphicData uri="http://schemas.openxmlformats.org/drawingml/2006/table">
            <a:tbl>
              <a:tblPr firstRow="1" bandRow="1">
                <a:tableStyleId>{5C22544A-7EE6-4342-B048-85BDC9FD1C3A}</a:tableStyleId>
              </a:tblPr>
              <a:tblGrid>
                <a:gridCol w="5432652">
                  <a:extLst>
                    <a:ext uri="{9D8B030D-6E8A-4147-A177-3AD203B41FA5}">
                      <a16:colId xmlns:a16="http://schemas.microsoft.com/office/drawing/2014/main" val="3871125010"/>
                    </a:ext>
                  </a:extLst>
                </a:gridCol>
              </a:tblGrid>
              <a:tr h="0">
                <a:tc>
                  <a:txBody>
                    <a:bodyPr/>
                    <a:lstStyle/>
                    <a:p>
                      <a:r>
                        <a:rPr lang="fr-FR" sz="1200" b="1" i="0" kern="1200" dirty="0">
                          <a:solidFill>
                            <a:schemeClr val="tx1"/>
                          </a:solidFill>
                          <a:effectLst/>
                          <a:latin typeface="+mn-lt"/>
                          <a:ea typeface="+mn-ea"/>
                          <a:cs typeface="+mn-cs"/>
                        </a:rPr>
                        <a:t>1-Data Collection</a:t>
                      </a:r>
                      <a:r>
                        <a:rPr lang="fr-FR" sz="1200" b="0" i="0" kern="1200" dirty="0">
                          <a:solidFill>
                            <a:schemeClr val="tx1"/>
                          </a:solidFill>
                          <a:effectLst/>
                          <a:latin typeface="+mn-lt"/>
                          <a:ea typeface="+mn-ea"/>
                          <a:cs typeface="+mn-cs"/>
                        </a:rPr>
                        <a:t>:</a:t>
                      </a:r>
                      <a:endParaRPr lang="fr-FR" sz="1200" dirty="0">
                        <a:solidFill>
                          <a:schemeClr val="tx1"/>
                        </a:solidFill>
                      </a:endParaRPr>
                    </a:p>
                  </a:txBody>
                  <a:tcPr>
                    <a:solidFill>
                      <a:schemeClr val="accent2"/>
                    </a:solidFill>
                  </a:tcPr>
                </a:tc>
                <a:extLst>
                  <a:ext uri="{0D108BD9-81ED-4DB2-BD59-A6C34878D82A}">
                    <a16:rowId xmlns:a16="http://schemas.microsoft.com/office/drawing/2014/main" val="3610527264"/>
                  </a:ext>
                </a:extLst>
              </a:tr>
              <a:tr h="362873">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Download NVIDIA stock data using </a:t>
                      </a:r>
                      <a:r>
                        <a:rPr lang="en-US" sz="1200" b="0" i="0" kern="1200" dirty="0" err="1">
                          <a:solidFill>
                            <a:schemeClr val="dk1"/>
                          </a:solidFill>
                          <a:effectLst/>
                          <a:latin typeface="+mn-lt"/>
                          <a:ea typeface="+mn-ea"/>
                          <a:cs typeface="+mn-cs"/>
                        </a:rPr>
                        <a:t>yfinance</a:t>
                      </a:r>
                      <a:r>
                        <a:rPr lang="en-US" sz="1200" b="0" i="0" kern="1200" dirty="0">
                          <a:solidFill>
                            <a:schemeClr val="dk1"/>
                          </a:solidFill>
                          <a:effectLst/>
                          <a:latin typeface="+mn-lt"/>
                          <a:ea typeface="+mn-ea"/>
                          <a:cs typeface="+mn-cs"/>
                        </a:rPr>
                        <a:t>.</a:t>
                      </a:r>
                    </a:p>
                    <a:p>
                      <a:endParaRPr lang="fr-FR" sz="1200" dirty="0"/>
                    </a:p>
                  </a:txBody>
                  <a:tcPr/>
                </a:tc>
                <a:extLst>
                  <a:ext uri="{0D108BD9-81ED-4DB2-BD59-A6C34878D82A}">
                    <a16:rowId xmlns:a16="http://schemas.microsoft.com/office/drawing/2014/main" val="554748063"/>
                  </a:ext>
                </a:extLst>
              </a:tr>
              <a:tr h="207356">
                <a:tc>
                  <a:txBody>
                    <a:bodyPr/>
                    <a:lstStyle/>
                    <a:p>
                      <a:r>
                        <a:rPr lang="fr-FR" sz="1200" b="1" i="0" kern="1200" dirty="0">
                          <a:solidFill>
                            <a:schemeClr val="dk1"/>
                          </a:solidFill>
                          <a:effectLst/>
                          <a:latin typeface="+mn-lt"/>
                          <a:ea typeface="+mn-ea"/>
                          <a:cs typeface="+mn-cs"/>
                        </a:rPr>
                        <a:t>2-Parameter Estimation</a:t>
                      </a:r>
                      <a:r>
                        <a:rPr lang="fr-FR" sz="1200" b="0" i="0" kern="1200" dirty="0">
                          <a:solidFill>
                            <a:schemeClr val="dk1"/>
                          </a:solidFill>
                          <a:effectLst/>
                          <a:latin typeface="+mn-lt"/>
                          <a:ea typeface="+mn-ea"/>
                          <a:cs typeface="+mn-cs"/>
                        </a:rPr>
                        <a:t>:</a:t>
                      </a:r>
                      <a:endParaRPr lang="fr-FR" sz="1200" dirty="0"/>
                    </a:p>
                  </a:txBody>
                  <a:tcPr>
                    <a:solidFill>
                      <a:schemeClr val="accent2"/>
                    </a:solidFill>
                  </a:tcPr>
                </a:tc>
                <a:extLst>
                  <a:ext uri="{0D108BD9-81ED-4DB2-BD59-A6C34878D82A}">
                    <a16:rowId xmlns:a16="http://schemas.microsoft.com/office/drawing/2014/main" val="3550965754"/>
                  </a:ext>
                </a:extLst>
              </a:tr>
              <a:tr h="315928">
                <a:tc>
                  <a:txBody>
                    <a:bodyPr/>
                    <a:lstStyle/>
                    <a:p>
                      <a:r>
                        <a:rPr lang="en-US" sz="1200" b="0" i="0" kern="1200" dirty="0">
                          <a:solidFill>
                            <a:schemeClr val="dk1"/>
                          </a:solidFill>
                          <a:effectLst/>
                          <a:latin typeface="+mn-lt"/>
                          <a:ea typeface="+mn-ea"/>
                          <a:cs typeface="+mn-cs"/>
                        </a:rPr>
                        <a:t>Historical drift (mu) and volatility (sigma).</a:t>
                      </a:r>
                    </a:p>
                    <a:p>
                      <a:r>
                        <a:rPr lang="en-US" sz="1200" b="0" i="0" kern="1200" dirty="0">
                          <a:solidFill>
                            <a:schemeClr val="dk1"/>
                          </a:solidFill>
                          <a:effectLst/>
                          <a:latin typeface="+mn-lt"/>
                          <a:ea typeface="+mn-ea"/>
                          <a:cs typeface="+mn-cs"/>
                        </a:rPr>
                        <a:t>Machine Learning (Random Forest) forecasts.</a:t>
                      </a:r>
                    </a:p>
                    <a:p>
                      <a:endParaRPr lang="fr-FR" sz="1200" dirty="0"/>
                    </a:p>
                  </a:txBody>
                  <a:tcPr/>
                </a:tc>
                <a:extLst>
                  <a:ext uri="{0D108BD9-81ED-4DB2-BD59-A6C34878D82A}">
                    <a16:rowId xmlns:a16="http://schemas.microsoft.com/office/drawing/2014/main" val="445848552"/>
                  </a:ext>
                </a:extLst>
              </a:tr>
              <a:tr h="207356">
                <a:tc>
                  <a:txBody>
                    <a:bodyPr/>
                    <a:lstStyle/>
                    <a:p>
                      <a:r>
                        <a:rPr lang="fr-FR" sz="1200" b="1" i="0" kern="1200" dirty="0">
                          <a:solidFill>
                            <a:schemeClr val="dk1"/>
                          </a:solidFill>
                          <a:effectLst/>
                          <a:latin typeface="+mn-lt"/>
                          <a:ea typeface="+mn-ea"/>
                          <a:cs typeface="+mn-cs"/>
                        </a:rPr>
                        <a:t>3-Blending </a:t>
                      </a:r>
                      <a:r>
                        <a:rPr lang="fr-FR" sz="1200" b="1" i="0" kern="1200" dirty="0" err="1">
                          <a:solidFill>
                            <a:schemeClr val="dk1"/>
                          </a:solidFill>
                          <a:effectLst/>
                          <a:latin typeface="+mn-lt"/>
                          <a:ea typeface="+mn-ea"/>
                          <a:cs typeface="+mn-cs"/>
                        </a:rPr>
                        <a:t>Parameters</a:t>
                      </a:r>
                      <a:r>
                        <a:rPr lang="fr-FR" sz="1200" b="0" i="0" kern="1200" dirty="0">
                          <a:solidFill>
                            <a:schemeClr val="dk1"/>
                          </a:solidFill>
                          <a:effectLst/>
                          <a:latin typeface="+mn-lt"/>
                          <a:ea typeface="+mn-ea"/>
                          <a:cs typeface="+mn-cs"/>
                        </a:rPr>
                        <a:t>:</a:t>
                      </a:r>
                      <a:endParaRPr lang="fr-FR" sz="1200" dirty="0"/>
                    </a:p>
                  </a:txBody>
                  <a:tcPr>
                    <a:solidFill>
                      <a:schemeClr val="accent2"/>
                    </a:solidFill>
                  </a:tcPr>
                </a:tc>
                <a:extLst>
                  <a:ext uri="{0D108BD9-81ED-4DB2-BD59-A6C34878D82A}">
                    <a16:rowId xmlns:a16="http://schemas.microsoft.com/office/drawing/2014/main" val="1460269837"/>
                  </a:ext>
                </a:extLst>
              </a:tr>
              <a:tr h="51839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Cross-validation optimizes weights for historical vs. ML estimates.</a:t>
                      </a:r>
                    </a:p>
                    <a:p>
                      <a:endParaRPr lang="fr-FR" sz="1200" dirty="0"/>
                    </a:p>
                  </a:txBody>
                  <a:tcPr/>
                </a:tc>
                <a:extLst>
                  <a:ext uri="{0D108BD9-81ED-4DB2-BD59-A6C34878D82A}">
                    <a16:rowId xmlns:a16="http://schemas.microsoft.com/office/drawing/2014/main" val="3756740136"/>
                  </a:ext>
                </a:extLst>
              </a:tr>
              <a:tr h="207356">
                <a:tc>
                  <a:txBody>
                    <a:bodyPr/>
                    <a:lstStyle/>
                    <a:p>
                      <a:r>
                        <a:rPr lang="fr-FR" sz="1200" b="1" i="0" kern="1200" dirty="0">
                          <a:solidFill>
                            <a:schemeClr val="dk1"/>
                          </a:solidFill>
                          <a:effectLst/>
                          <a:latin typeface="+mn-lt"/>
                          <a:ea typeface="+mn-ea"/>
                          <a:cs typeface="+mn-cs"/>
                        </a:rPr>
                        <a:t>4-Monte Carlo Simulation</a:t>
                      </a:r>
                      <a:endParaRPr lang="fr-FR" sz="1200" dirty="0"/>
                    </a:p>
                  </a:txBody>
                  <a:tcPr>
                    <a:solidFill>
                      <a:schemeClr val="accent2"/>
                    </a:solidFill>
                  </a:tcPr>
                </a:tc>
                <a:extLst>
                  <a:ext uri="{0D108BD9-81ED-4DB2-BD59-A6C34878D82A}">
                    <a16:rowId xmlns:a16="http://schemas.microsoft.com/office/drawing/2014/main" val="595204188"/>
                  </a:ext>
                </a:extLst>
              </a:tr>
              <a:tr h="362873">
                <a:tc>
                  <a:txBody>
                    <a:bodyPr/>
                    <a:lstStyle/>
                    <a:p>
                      <a:r>
                        <a:rPr lang="en-US" sz="1200" b="0" i="0" kern="1200" dirty="0">
                          <a:solidFill>
                            <a:schemeClr val="dk1"/>
                          </a:solidFill>
                          <a:effectLst/>
                          <a:latin typeface="+mn-lt"/>
                          <a:ea typeface="+mn-ea"/>
                          <a:cs typeface="+mn-cs"/>
                        </a:rPr>
                        <a:t>Generates 10,000 stock price paths using Geometric Brownian Motion</a:t>
                      </a:r>
                      <a:endParaRPr lang="fr-FR" sz="1200" dirty="0"/>
                    </a:p>
                  </a:txBody>
                  <a:tcPr/>
                </a:tc>
                <a:extLst>
                  <a:ext uri="{0D108BD9-81ED-4DB2-BD59-A6C34878D82A}">
                    <a16:rowId xmlns:a16="http://schemas.microsoft.com/office/drawing/2014/main" val="922633854"/>
                  </a:ext>
                </a:extLst>
              </a:tr>
              <a:tr h="207356">
                <a:tc>
                  <a:txBody>
                    <a:bodyPr/>
                    <a:lstStyle/>
                    <a:p>
                      <a:r>
                        <a:rPr lang="fr-FR" sz="1200" b="1" i="0" kern="1200" dirty="0">
                          <a:solidFill>
                            <a:schemeClr val="dk1"/>
                          </a:solidFill>
                          <a:effectLst/>
                          <a:latin typeface="+mn-lt"/>
                          <a:ea typeface="+mn-ea"/>
                          <a:cs typeface="+mn-cs"/>
                        </a:rPr>
                        <a:t>5-Payoff Calculation</a:t>
                      </a:r>
                      <a:r>
                        <a:rPr lang="fr-FR" sz="1200" b="0" i="0" kern="1200" dirty="0">
                          <a:solidFill>
                            <a:schemeClr val="dk1"/>
                          </a:solidFill>
                          <a:effectLst/>
                          <a:latin typeface="+mn-lt"/>
                          <a:ea typeface="+mn-ea"/>
                          <a:cs typeface="+mn-cs"/>
                        </a:rPr>
                        <a:t>:</a:t>
                      </a:r>
                      <a:endParaRPr lang="fr-FR" sz="1200" dirty="0"/>
                    </a:p>
                  </a:txBody>
                  <a:tcPr>
                    <a:solidFill>
                      <a:schemeClr val="accent2"/>
                    </a:solidFill>
                  </a:tcPr>
                </a:tc>
                <a:extLst>
                  <a:ext uri="{0D108BD9-81ED-4DB2-BD59-A6C34878D82A}">
                    <a16:rowId xmlns:a16="http://schemas.microsoft.com/office/drawing/2014/main" val="984942296"/>
                  </a:ext>
                </a:extLst>
              </a:tr>
              <a:tr h="518390">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Simulates coupons, early redemption, and maturity payoffs.</a:t>
                      </a:r>
                    </a:p>
                    <a:p>
                      <a:endParaRPr lang="fr-FR" sz="1200" dirty="0"/>
                    </a:p>
                  </a:txBody>
                  <a:tcPr/>
                </a:tc>
                <a:extLst>
                  <a:ext uri="{0D108BD9-81ED-4DB2-BD59-A6C34878D82A}">
                    <a16:rowId xmlns:a16="http://schemas.microsoft.com/office/drawing/2014/main" val="1313879580"/>
                  </a:ext>
                </a:extLst>
              </a:tr>
              <a:tr h="207356">
                <a:tc>
                  <a:txBody>
                    <a:bodyPr/>
                    <a:lstStyle/>
                    <a:p>
                      <a:r>
                        <a:rPr lang="fr-FR" sz="1200" b="1" i="0" kern="1200" dirty="0">
                          <a:solidFill>
                            <a:schemeClr val="dk1"/>
                          </a:solidFill>
                          <a:effectLst/>
                          <a:latin typeface="+mn-lt"/>
                          <a:ea typeface="+mn-ea"/>
                          <a:cs typeface="+mn-cs"/>
                        </a:rPr>
                        <a:t>6-Fair Price Estimation</a:t>
                      </a:r>
                      <a:r>
                        <a:rPr lang="fr-FR" sz="1200" b="0" i="0" kern="1200" dirty="0">
                          <a:solidFill>
                            <a:schemeClr val="dk1"/>
                          </a:solidFill>
                          <a:effectLst/>
                          <a:latin typeface="+mn-lt"/>
                          <a:ea typeface="+mn-ea"/>
                          <a:cs typeface="+mn-cs"/>
                        </a:rPr>
                        <a:t>:</a:t>
                      </a:r>
                      <a:endParaRPr lang="fr-FR" sz="1200" dirty="0"/>
                    </a:p>
                  </a:txBody>
                  <a:tcPr>
                    <a:solidFill>
                      <a:schemeClr val="accent2"/>
                    </a:solidFill>
                  </a:tcPr>
                </a:tc>
                <a:extLst>
                  <a:ext uri="{0D108BD9-81ED-4DB2-BD59-A6C34878D82A}">
                    <a16:rowId xmlns:a16="http://schemas.microsoft.com/office/drawing/2014/main" val="997718848"/>
                  </a:ext>
                </a:extLst>
              </a:tr>
              <a:tr h="207356">
                <a:tc>
                  <a:txBody>
                    <a:bodyPr/>
                    <a:lstStyle/>
                    <a:p>
                      <a:r>
                        <a:rPr lang="en-US" sz="1200" b="0" i="0" kern="1200" dirty="0">
                          <a:solidFill>
                            <a:schemeClr val="dk1"/>
                          </a:solidFill>
                          <a:effectLst/>
                          <a:latin typeface="+mn-lt"/>
                          <a:ea typeface="+mn-ea"/>
                          <a:cs typeface="+mn-cs"/>
                        </a:rPr>
                        <a:t>Neural network predicts average discounted payoff</a:t>
                      </a:r>
                      <a:endParaRPr lang="fr-FR" sz="1200" dirty="0"/>
                    </a:p>
                  </a:txBody>
                  <a:tcPr/>
                </a:tc>
                <a:extLst>
                  <a:ext uri="{0D108BD9-81ED-4DB2-BD59-A6C34878D82A}">
                    <a16:rowId xmlns:a16="http://schemas.microsoft.com/office/drawing/2014/main" val="3973409787"/>
                  </a:ext>
                </a:extLst>
              </a:tr>
            </a:tbl>
          </a:graphicData>
        </a:graphic>
      </p:graphicFrame>
      <p:pic>
        <p:nvPicPr>
          <p:cNvPr id="5" name="Picture 4">
            <a:extLst>
              <a:ext uri="{FF2B5EF4-FFF2-40B4-BE49-F238E27FC236}">
                <a16:creationId xmlns:a16="http://schemas.microsoft.com/office/drawing/2014/main" id="{D8C41D06-6694-4E19-8103-EDBB6DAD8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000" y="1165347"/>
            <a:ext cx="2548103" cy="2346454"/>
          </a:xfrm>
          <a:prstGeom prst="rect">
            <a:avLst/>
          </a:prstGeom>
        </p:spPr>
      </p:pic>
      <p:pic>
        <p:nvPicPr>
          <p:cNvPr id="26" name="Picture 25">
            <a:extLst>
              <a:ext uri="{FF2B5EF4-FFF2-40B4-BE49-F238E27FC236}">
                <a16:creationId xmlns:a16="http://schemas.microsoft.com/office/drawing/2014/main" id="{49F292D6-D9F5-4975-A122-1DBEFE4E1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722" y="3630156"/>
            <a:ext cx="3813353" cy="2416848"/>
          </a:xfrm>
          <a:prstGeom prst="rect">
            <a:avLst/>
          </a:prstGeom>
        </p:spPr>
      </p:pic>
      <p:pic>
        <p:nvPicPr>
          <p:cNvPr id="10" name="Picture 9">
            <a:extLst>
              <a:ext uri="{FF2B5EF4-FFF2-40B4-BE49-F238E27FC236}">
                <a16:creationId xmlns:a16="http://schemas.microsoft.com/office/drawing/2014/main" id="{191FC611-660E-4DAB-8DD9-215182BB5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9641" y="1165347"/>
            <a:ext cx="3390845" cy="2307250"/>
          </a:xfrm>
          <a:prstGeom prst="rect">
            <a:avLst/>
          </a:prstGeom>
        </p:spPr>
      </p:pic>
      <p:cxnSp>
        <p:nvCxnSpPr>
          <p:cNvPr id="9" name="Straight Connector 8">
            <a:extLst>
              <a:ext uri="{FF2B5EF4-FFF2-40B4-BE49-F238E27FC236}">
                <a16:creationId xmlns:a16="http://schemas.microsoft.com/office/drawing/2014/main" id="{1AABAAAB-2797-4CF5-8DB2-64138F2202D9}"/>
              </a:ext>
            </a:extLst>
          </p:cNvPr>
          <p:cNvCxnSpPr/>
          <p:nvPr/>
        </p:nvCxnSpPr>
        <p:spPr>
          <a:xfrm>
            <a:off x="0" y="711776"/>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87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1FEA-FC05-4078-80ED-42B7D822E79E}"/>
              </a:ext>
            </a:extLst>
          </p:cNvPr>
          <p:cNvSpPr>
            <a:spLocks noGrp="1"/>
          </p:cNvSpPr>
          <p:nvPr>
            <p:ph type="title"/>
          </p:nvPr>
        </p:nvSpPr>
        <p:spPr>
          <a:xfrm>
            <a:off x="248453" y="-239351"/>
            <a:ext cx="10515600" cy="1325563"/>
          </a:xfrm>
        </p:spPr>
        <p:txBody>
          <a:bodyPr>
            <a:normAutofit/>
          </a:bodyPr>
          <a:lstStyle/>
          <a:p>
            <a:r>
              <a:rPr lang="en-CA" sz="3600" dirty="0"/>
              <a:t>Python code findings </a:t>
            </a:r>
          </a:p>
        </p:txBody>
      </p:sp>
      <p:sp>
        <p:nvSpPr>
          <p:cNvPr id="38" name="TextBox 37">
            <a:extLst>
              <a:ext uri="{FF2B5EF4-FFF2-40B4-BE49-F238E27FC236}">
                <a16:creationId xmlns:a16="http://schemas.microsoft.com/office/drawing/2014/main" id="{9F6AEE2E-1875-4A79-898A-6864AD033E1B}"/>
              </a:ext>
            </a:extLst>
          </p:cNvPr>
          <p:cNvSpPr txBox="1"/>
          <p:nvPr/>
        </p:nvSpPr>
        <p:spPr>
          <a:xfrm>
            <a:off x="417987" y="975987"/>
            <a:ext cx="5400000" cy="261610"/>
          </a:xfrm>
          <a:prstGeom prst="rect">
            <a:avLst/>
          </a:prstGeom>
          <a:solidFill>
            <a:srgbClr val="132E57"/>
          </a:solidFill>
        </p:spPr>
        <p:txBody>
          <a:bodyPr wrap="square" rtlCol="0">
            <a:spAutoFit/>
          </a:bodyPr>
          <a:lstStyle/>
          <a:p>
            <a:r>
              <a:rPr lang="en-US" altLang="zh-CN" sz="1100" b="1" dirty="0">
                <a:solidFill>
                  <a:schemeClr val="bg1"/>
                </a:solidFill>
              </a:rPr>
              <a:t> interpretation </a:t>
            </a:r>
            <a:endParaRPr lang="en-CA" sz="1100" b="1" dirty="0">
              <a:solidFill>
                <a:schemeClr val="bg1"/>
              </a:solidFill>
            </a:endParaRPr>
          </a:p>
        </p:txBody>
      </p:sp>
      <p:sp>
        <p:nvSpPr>
          <p:cNvPr id="39" name="TextBox 38">
            <a:extLst>
              <a:ext uri="{FF2B5EF4-FFF2-40B4-BE49-F238E27FC236}">
                <a16:creationId xmlns:a16="http://schemas.microsoft.com/office/drawing/2014/main" id="{53EA784A-42F2-497F-AE0B-960A6A17D789}"/>
              </a:ext>
            </a:extLst>
          </p:cNvPr>
          <p:cNvSpPr txBox="1"/>
          <p:nvPr/>
        </p:nvSpPr>
        <p:spPr>
          <a:xfrm>
            <a:off x="370800" y="3726881"/>
            <a:ext cx="5400000" cy="261610"/>
          </a:xfrm>
          <a:prstGeom prst="rect">
            <a:avLst/>
          </a:prstGeom>
          <a:solidFill>
            <a:srgbClr val="132E57"/>
          </a:solidFill>
        </p:spPr>
        <p:txBody>
          <a:bodyPr wrap="square" rtlCol="0">
            <a:spAutoFit/>
          </a:bodyPr>
          <a:lstStyle/>
          <a:p>
            <a:pPr fontAlgn="base">
              <a:spcBef>
                <a:spcPts val="500"/>
              </a:spcBef>
              <a:spcAft>
                <a:spcPct val="0"/>
              </a:spcAft>
            </a:pPr>
            <a:r>
              <a:rPr lang="en-US" sz="1100" b="1" dirty="0">
                <a:solidFill>
                  <a:schemeClr val="bg1"/>
                </a:solidFill>
                <a:ea typeface="ＭＳ Ｐゴシック" pitchFamily="34" charset="-128"/>
                <a:cs typeface="Arial" charset="0"/>
              </a:rPr>
              <a:t>Final result </a:t>
            </a:r>
          </a:p>
        </p:txBody>
      </p:sp>
      <p:sp>
        <p:nvSpPr>
          <p:cNvPr id="40" name="TextBox 39">
            <a:extLst>
              <a:ext uri="{FF2B5EF4-FFF2-40B4-BE49-F238E27FC236}">
                <a16:creationId xmlns:a16="http://schemas.microsoft.com/office/drawing/2014/main" id="{4A843403-F788-441A-BF1D-50E98CEDBE3D}"/>
              </a:ext>
            </a:extLst>
          </p:cNvPr>
          <p:cNvSpPr txBox="1"/>
          <p:nvPr/>
        </p:nvSpPr>
        <p:spPr>
          <a:xfrm>
            <a:off x="370800" y="1471930"/>
            <a:ext cx="5400000" cy="2280111"/>
          </a:xfrm>
          <a:prstGeom prst="rect">
            <a:avLst/>
          </a:prstGeom>
          <a:noFill/>
        </p:spPr>
        <p:txBody>
          <a:bodyPr wrap="square" rtlCol="0">
            <a:spAutoFit/>
          </a:bodyPr>
          <a:lstStyle/>
          <a:p>
            <a:pPr algn="l">
              <a:buFont typeface="Arial" panose="020B0604020202020204" pitchFamily="34" charset="0"/>
              <a:buChar char="•"/>
            </a:pPr>
            <a:r>
              <a:rPr lang="en-US" sz="1600" b="1" i="0" dirty="0">
                <a:effectLst/>
                <a:latin typeface="DeepSeek-CJK-patch"/>
              </a:rPr>
              <a:t>Principal Safety</a:t>
            </a:r>
            <a:r>
              <a:rPr lang="en-US" sz="1600" b="0" i="0" dirty="0">
                <a:effectLst/>
                <a:latin typeface="DeepSeek-CJK-patch"/>
              </a:rPr>
              <a:t>:</a:t>
            </a:r>
          </a:p>
          <a:p>
            <a:pPr marL="742950" lvl="1" indent="-285750" algn="l">
              <a:buFont typeface="Arial" panose="020B0604020202020204" pitchFamily="34" charset="0"/>
              <a:buChar char="•"/>
            </a:pPr>
            <a:r>
              <a:rPr lang="en-US" sz="1600" b="1" i="0" dirty="0">
                <a:effectLst/>
                <a:latin typeface="DeepSeek-CJK-patch"/>
              </a:rPr>
              <a:t>94% probability</a:t>
            </a:r>
            <a:r>
              <a:rPr lang="en-US" sz="1600" b="0" i="0" dirty="0">
                <a:effectLst/>
                <a:latin typeface="DeepSeek-CJK-patch"/>
              </a:rPr>
              <a:t> of full principal repayment.</a:t>
            </a:r>
          </a:p>
          <a:p>
            <a:pPr marL="742950" lvl="1" indent="-285750" algn="l">
              <a:buFont typeface="Arial" panose="020B0604020202020204" pitchFamily="34" charset="0"/>
              <a:buChar char="•"/>
            </a:pPr>
            <a:r>
              <a:rPr lang="en-US" sz="1600" b="0" i="0" dirty="0">
                <a:effectLst/>
                <a:latin typeface="DeepSeek-CJK-patch"/>
              </a:rPr>
              <a:t>Even if penalized, </a:t>
            </a:r>
            <a:r>
              <a:rPr lang="en-US" sz="1600" b="1" i="0" dirty="0">
                <a:effectLst/>
                <a:latin typeface="DeepSeek-CJK-patch"/>
              </a:rPr>
              <a:t>98.6% principal recovery</a:t>
            </a:r>
            <a:r>
              <a:rPr lang="en-US" sz="1600" b="0" i="0" dirty="0">
                <a:effectLst/>
                <a:latin typeface="DeepSeek-CJK-patch"/>
              </a:rPr>
              <a:t> (minimal loss).</a:t>
            </a:r>
          </a:p>
          <a:p>
            <a:pPr algn="l">
              <a:buFont typeface="Arial" panose="020B0604020202020204" pitchFamily="34" charset="0"/>
              <a:buChar char="•"/>
            </a:pPr>
            <a:r>
              <a:rPr lang="en-US" sz="1600" b="1" i="0" dirty="0">
                <a:effectLst/>
                <a:latin typeface="DeepSeek-CJK-patch"/>
              </a:rPr>
              <a:t>Coupon Reliability</a:t>
            </a:r>
            <a:r>
              <a:rPr lang="en-US" sz="1600" b="0" i="0" dirty="0">
                <a:effectLst/>
                <a:latin typeface="DeepSeek-CJK-patch"/>
              </a:rPr>
              <a:t>: </a:t>
            </a:r>
            <a:r>
              <a:rPr lang="en-US" sz="1600" b="1" i="0" dirty="0">
                <a:effectLst/>
                <a:latin typeface="DeepSeek-CJK-patch"/>
              </a:rPr>
              <a:t>97.9% probability</a:t>
            </a:r>
            <a:r>
              <a:rPr lang="en-US" sz="1600" b="0" i="0" dirty="0">
                <a:effectLst/>
                <a:latin typeface="DeepSeek-CJK-patch"/>
              </a:rPr>
              <a:t> of quarterly coupon payments.</a:t>
            </a:r>
          </a:p>
          <a:p>
            <a:pPr algn="l">
              <a:buFont typeface="Arial" panose="020B0604020202020204" pitchFamily="34" charset="0"/>
              <a:buChar char="•"/>
            </a:pPr>
            <a:r>
              <a:rPr lang="en-US" sz="1600" b="1" i="0" dirty="0">
                <a:effectLst/>
                <a:latin typeface="DeepSeek-CJK-patch"/>
              </a:rPr>
              <a:t>Early Redemption Likelihood</a:t>
            </a:r>
            <a:r>
              <a:rPr lang="en-US" sz="1600" b="0" i="0" dirty="0">
                <a:effectLst/>
                <a:latin typeface="DeepSeek-CJK-patch"/>
              </a:rPr>
              <a:t>: </a:t>
            </a:r>
            <a:r>
              <a:rPr lang="en-US" sz="1600" b="1" i="0" dirty="0">
                <a:effectLst/>
                <a:latin typeface="DeepSeek-CJK-patch"/>
              </a:rPr>
              <a:t>86.1% chance</a:t>
            </a:r>
            <a:r>
              <a:rPr lang="en-US" sz="1600" b="0" i="0" dirty="0">
                <a:effectLst/>
                <a:latin typeface="DeepSeek-CJK-patch"/>
              </a:rPr>
              <a:t> of automatic redemption if NVIDIA stock exceeds 100% of initial price.</a:t>
            </a:r>
          </a:p>
          <a:p>
            <a:pPr marL="171438" indent="-171438" fontAlgn="base">
              <a:spcBef>
                <a:spcPts val="500"/>
              </a:spcBef>
              <a:spcAft>
                <a:spcPct val="0"/>
              </a:spcAft>
              <a:buClr>
                <a:srgbClr val="1E3448"/>
              </a:buClr>
              <a:buSzPct val="150000"/>
              <a:buFont typeface="Arial" panose="020B0604020202020204" pitchFamily="34" charset="0"/>
              <a:buChar char="•"/>
              <a:defRPr/>
            </a:pPr>
            <a:endParaRPr lang="en-CA" sz="1000" dirty="0"/>
          </a:p>
        </p:txBody>
      </p:sp>
      <p:sp>
        <p:nvSpPr>
          <p:cNvPr id="41" name="TextBox 40">
            <a:extLst>
              <a:ext uri="{FF2B5EF4-FFF2-40B4-BE49-F238E27FC236}">
                <a16:creationId xmlns:a16="http://schemas.microsoft.com/office/drawing/2014/main" id="{8217CA36-8580-4775-AD5B-7D19166E3D8C}"/>
              </a:ext>
            </a:extLst>
          </p:cNvPr>
          <p:cNvSpPr txBox="1"/>
          <p:nvPr/>
        </p:nvSpPr>
        <p:spPr>
          <a:xfrm>
            <a:off x="6420526" y="978121"/>
            <a:ext cx="5400000" cy="261610"/>
          </a:xfrm>
          <a:prstGeom prst="rect">
            <a:avLst/>
          </a:prstGeom>
          <a:solidFill>
            <a:srgbClr val="132E57"/>
          </a:solidFill>
        </p:spPr>
        <p:txBody>
          <a:bodyPr wrap="square" rtlCol="0">
            <a:spAutoFit/>
          </a:bodyPr>
          <a:lstStyle/>
          <a:p>
            <a:pPr lvl="0" fontAlgn="base">
              <a:spcBef>
                <a:spcPct val="0"/>
              </a:spcBef>
              <a:spcAft>
                <a:spcPct val="0"/>
              </a:spcAft>
            </a:pPr>
            <a:r>
              <a:rPr lang="en-US" sz="1100" b="1" dirty="0">
                <a:solidFill>
                  <a:schemeClr val="bg1"/>
                </a:solidFill>
                <a:ea typeface="ＭＳ Ｐゴシック" pitchFamily="34" charset="-128"/>
                <a:cs typeface="Arial" charset="0"/>
              </a:rPr>
              <a:t>Code output </a:t>
            </a:r>
          </a:p>
        </p:txBody>
      </p:sp>
      <p:pic>
        <p:nvPicPr>
          <p:cNvPr id="7" name="Picture 6">
            <a:extLst>
              <a:ext uri="{FF2B5EF4-FFF2-40B4-BE49-F238E27FC236}">
                <a16:creationId xmlns:a16="http://schemas.microsoft.com/office/drawing/2014/main" id="{3CBA1C75-2EA3-4067-8E4B-DE26F68F1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218" y="1283243"/>
            <a:ext cx="2589254" cy="2259851"/>
          </a:xfrm>
          <a:prstGeom prst="rect">
            <a:avLst/>
          </a:prstGeom>
        </p:spPr>
      </p:pic>
      <p:pic>
        <p:nvPicPr>
          <p:cNvPr id="11" name="Picture 10">
            <a:extLst>
              <a:ext uri="{FF2B5EF4-FFF2-40B4-BE49-F238E27FC236}">
                <a16:creationId xmlns:a16="http://schemas.microsoft.com/office/drawing/2014/main" id="{37F68AD8-E6F4-45A3-B109-CBE0A8F8D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16" y="4114411"/>
            <a:ext cx="4934639" cy="1143160"/>
          </a:xfrm>
          <a:prstGeom prst="rect">
            <a:avLst/>
          </a:prstGeom>
        </p:spPr>
      </p:pic>
      <p:pic>
        <p:nvPicPr>
          <p:cNvPr id="25" name="Picture 24">
            <a:extLst>
              <a:ext uri="{FF2B5EF4-FFF2-40B4-BE49-F238E27FC236}">
                <a16:creationId xmlns:a16="http://schemas.microsoft.com/office/drawing/2014/main" id="{9090B2B6-38B0-4F93-9D46-8076B7A93F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753" y="5315835"/>
            <a:ext cx="4934639" cy="731402"/>
          </a:xfrm>
          <a:prstGeom prst="rect">
            <a:avLst/>
          </a:prstGeom>
        </p:spPr>
      </p:pic>
      <p:pic>
        <p:nvPicPr>
          <p:cNvPr id="27" name="Picture 26">
            <a:extLst>
              <a:ext uri="{FF2B5EF4-FFF2-40B4-BE49-F238E27FC236}">
                <a16:creationId xmlns:a16="http://schemas.microsoft.com/office/drawing/2014/main" id="{61D4DBC0-9186-43D4-85E9-526AFB4D11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6184" y="3601538"/>
            <a:ext cx="5400000" cy="2456708"/>
          </a:xfrm>
          <a:prstGeom prst="rect">
            <a:avLst/>
          </a:prstGeom>
        </p:spPr>
      </p:pic>
      <p:cxnSp>
        <p:nvCxnSpPr>
          <p:cNvPr id="12" name="Straight Connector 11">
            <a:extLst>
              <a:ext uri="{FF2B5EF4-FFF2-40B4-BE49-F238E27FC236}">
                <a16:creationId xmlns:a16="http://schemas.microsoft.com/office/drawing/2014/main" id="{9ECF0AF0-9C3A-4519-9955-6833CB6F7CB1}"/>
              </a:ext>
            </a:extLst>
          </p:cNvPr>
          <p:cNvCxnSpPr/>
          <p:nvPr/>
        </p:nvCxnSpPr>
        <p:spPr>
          <a:xfrm>
            <a:off x="0" y="730826"/>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91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A9A8DCF5-C520-45B2-8A32-7902EB845721}"/>
              </a:ext>
            </a:extLst>
          </p:cNvPr>
          <p:cNvSpPr txBox="1"/>
          <p:nvPr/>
        </p:nvSpPr>
        <p:spPr>
          <a:xfrm>
            <a:off x="370800" y="1214936"/>
            <a:ext cx="11451600" cy="261610"/>
          </a:xfrm>
          <a:prstGeom prst="rect">
            <a:avLst/>
          </a:prstGeom>
          <a:solidFill>
            <a:srgbClr val="132E57"/>
          </a:solidFill>
        </p:spPr>
        <p:txBody>
          <a:bodyPr wrap="square" rtlCol="0">
            <a:spAutoFit/>
          </a:bodyPr>
          <a:lstStyle/>
          <a:p>
            <a:r>
              <a:rPr lang="en-US" sz="1100" b="1" dirty="0">
                <a:solidFill>
                  <a:schemeClr val="bg1"/>
                </a:solidFill>
              </a:rPr>
              <a:t>Excel steps </a:t>
            </a:r>
            <a:endParaRPr lang="en-CA" sz="1100" b="1" dirty="0">
              <a:solidFill>
                <a:schemeClr val="bg1"/>
              </a:solidFill>
            </a:endParaRPr>
          </a:p>
        </p:txBody>
      </p:sp>
      <p:sp>
        <p:nvSpPr>
          <p:cNvPr id="35" name="Content Placeholder 3">
            <a:extLst>
              <a:ext uri="{FF2B5EF4-FFF2-40B4-BE49-F238E27FC236}">
                <a16:creationId xmlns:a16="http://schemas.microsoft.com/office/drawing/2014/main" id="{00212588-CF09-4546-A9FC-236FEE9BE36F}"/>
              </a:ext>
            </a:extLst>
          </p:cNvPr>
          <p:cNvSpPr txBox="1">
            <a:spLocks/>
          </p:cNvSpPr>
          <p:nvPr/>
        </p:nvSpPr>
        <p:spPr>
          <a:xfrm>
            <a:off x="5629275" y="1610695"/>
            <a:ext cx="6191250" cy="1954308"/>
          </a:xfrm>
          <a:prstGeom prst="rect">
            <a:avLst/>
          </a:prstGeom>
          <a:solidFill>
            <a:schemeClr val="accent4"/>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US" sz="1600" b="1" dirty="0"/>
              <a:t>Data &amp; Methodology</a:t>
            </a:r>
            <a:endParaRPr lang="en-US" sz="1600" dirty="0"/>
          </a:p>
          <a:p>
            <a:pPr rtl="0">
              <a:buFont typeface="Arial" panose="020B0604020202020204" pitchFamily="34" charset="0"/>
              <a:buChar char="•"/>
            </a:pPr>
            <a:r>
              <a:rPr lang="en-US" sz="1600" b="1" dirty="0"/>
              <a:t>Historical Data:</a:t>
            </a:r>
            <a:r>
              <a:rPr lang="en-US" sz="1600" dirty="0"/>
              <a:t> Extracted NVIDIA stock prices and log returns to estimate volatility.</a:t>
            </a:r>
          </a:p>
          <a:p>
            <a:pPr rtl="0">
              <a:buFont typeface="Arial" panose="020B0604020202020204" pitchFamily="34" charset="0"/>
              <a:buChar char="•"/>
            </a:pPr>
            <a:r>
              <a:rPr lang="en-US" sz="1600" b="1" dirty="0"/>
              <a:t>Monte Carlo Simulation:</a:t>
            </a:r>
            <a:r>
              <a:rPr lang="en-US" sz="1600" dirty="0"/>
              <a:t> Simulated 1000+ potential price paths to assess future price scenarios.</a:t>
            </a:r>
          </a:p>
          <a:p>
            <a:pPr rtl="0">
              <a:buFont typeface="Arial" panose="020B0604020202020204" pitchFamily="34" charset="0"/>
              <a:buChar char="•"/>
            </a:pPr>
            <a:r>
              <a:rPr lang="en-US" sz="1600" b="1" dirty="0"/>
              <a:t>Pricing Model:</a:t>
            </a:r>
            <a:r>
              <a:rPr lang="en-US" sz="1600" dirty="0"/>
              <a:t> Applied discounting factors, memory feature coupons, and redemption triggers to value the structured note.</a:t>
            </a:r>
          </a:p>
          <a:p>
            <a:pPr marL="0" indent="0">
              <a:buNone/>
            </a:pPr>
            <a:endParaRPr lang="en-CA" sz="1000" dirty="0"/>
          </a:p>
        </p:txBody>
      </p:sp>
      <p:sp>
        <p:nvSpPr>
          <p:cNvPr id="4" name="Title 3">
            <a:extLst>
              <a:ext uri="{FF2B5EF4-FFF2-40B4-BE49-F238E27FC236}">
                <a16:creationId xmlns:a16="http://schemas.microsoft.com/office/drawing/2014/main" id="{EB22834A-9741-458F-A05B-36570E1E0E6F}"/>
              </a:ext>
            </a:extLst>
          </p:cNvPr>
          <p:cNvSpPr>
            <a:spLocks noGrp="1"/>
          </p:cNvSpPr>
          <p:nvPr>
            <p:ph type="title"/>
          </p:nvPr>
        </p:nvSpPr>
        <p:spPr>
          <a:xfrm>
            <a:off x="370800" y="-244776"/>
            <a:ext cx="10515600" cy="1325563"/>
          </a:xfrm>
        </p:spPr>
        <p:txBody>
          <a:bodyPr>
            <a:normAutofit/>
          </a:bodyPr>
          <a:lstStyle/>
          <a:p>
            <a:r>
              <a:rPr lang="en-CA" sz="3600" dirty="0"/>
              <a:t>Excel pricing model</a:t>
            </a:r>
          </a:p>
        </p:txBody>
      </p:sp>
      <p:pic>
        <p:nvPicPr>
          <p:cNvPr id="1026" name="Picture 2">
            <a:extLst>
              <a:ext uri="{FF2B5EF4-FFF2-40B4-BE49-F238E27FC236}">
                <a16:creationId xmlns:a16="http://schemas.microsoft.com/office/drawing/2014/main" id="{071445C6-6E4B-4D28-B57F-520BC1526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00" y="1215042"/>
            <a:ext cx="5258474" cy="49959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EB404D0-7E61-4564-B8E8-3CDEB7BB4F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9274" y="3611282"/>
            <a:ext cx="6095879" cy="2599713"/>
          </a:xfrm>
          <a:prstGeom prst="rect">
            <a:avLst/>
          </a:prstGeom>
        </p:spPr>
      </p:pic>
      <p:cxnSp>
        <p:nvCxnSpPr>
          <p:cNvPr id="7" name="Straight Connector 6">
            <a:extLst>
              <a:ext uri="{FF2B5EF4-FFF2-40B4-BE49-F238E27FC236}">
                <a16:creationId xmlns:a16="http://schemas.microsoft.com/office/drawing/2014/main" id="{218F1AC6-7473-4C24-8137-5035B712574E}"/>
              </a:ext>
            </a:extLst>
          </p:cNvPr>
          <p:cNvCxnSpPr/>
          <p:nvPr/>
        </p:nvCxnSpPr>
        <p:spPr>
          <a:xfrm>
            <a:off x="0" y="768926"/>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91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A9A8DCF5-C520-45B2-8A32-7902EB845721}"/>
              </a:ext>
            </a:extLst>
          </p:cNvPr>
          <p:cNvSpPr txBox="1"/>
          <p:nvPr/>
        </p:nvSpPr>
        <p:spPr>
          <a:xfrm>
            <a:off x="370800" y="1214936"/>
            <a:ext cx="11451600" cy="261610"/>
          </a:xfrm>
          <a:prstGeom prst="rect">
            <a:avLst/>
          </a:prstGeom>
          <a:solidFill>
            <a:srgbClr val="132E57"/>
          </a:solidFill>
        </p:spPr>
        <p:txBody>
          <a:bodyPr wrap="square" rtlCol="0">
            <a:spAutoFit/>
          </a:bodyPr>
          <a:lstStyle/>
          <a:p>
            <a:r>
              <a:rPr lang="en-CA" sz="1100" b="1" dirty="0">
                <a:solidFill>
                  <a:schemeClr val="bg1"/>
                </a:solidFill>
              </a:rPr>
              <a:t>Monte Carlo</a:t>
            </a:r>
          </a:p>
        </p:txBody>
      </p:sp>
      <p:sp>
        <p:nvSpPr>
          <p:cNvPr id="35" name="Content Placeholder 3">
            <a:extLst>
              <a:ext uri="{FF2B5EF4-FFF2-40B4-BE49-F238E27FC236}">
                <a16:creationId xmlns:a16="http://schemas.microsoft.com/office/drawing/2014/main" id="{00212588-CF09-4546-A9FC-236FEE9BE36F}"/>
              </a:ext>
            </a:extLst>
          </p:cNvPr>
          <p:cNvSpPr txBox="1">
            <a:spLocks/>
          </p:cNvSpPr>
          <p:nvPr/>
        </p:nvSpPr>
        <p:spPr>
          <a:xfrm>
            <a:off x="5631150" y="1637433"/>
            <a:ext cx="6191250" cy="2321109"/>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sz="1600" dirty="0"/>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err="1">
                <a:ln>
                  <a:noFill/>
                </a:ln>
                <a:solidFill>
                  <a:schemeClr val="tx1"/>
                </a:solidFill>
                <a:effectLst/>
                <a:latin typeface="Arial" panose="020B0604020202020204" pitchFamily="34" charset="0"/>
              </a:rPr>
              <a:t>Step</a:t>
            </a:r>
            <a:r>
              <a:rPr kumimoji="0" lang="fr-FR" altLang="fr-FR" sz="1400" b="1" i="0" u="none" strike="noStrike" cap="none" normalizeH="0" baseline="0" dirty="0">
                <a:ln>
                  <a:noFill/>
                </a:ln>
                <a:solidFill>
                  <a:schemeClr val="tx1"/>
                </a:solidFill>
                <a:effectLst/>
                <a:latin typeface="Arial" panose="020B0604020202020204" pitchFamily="34" charset="0"/>
              </a:rPr>
              <a:t> 1:</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Calculate</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historical</a:t>
            </a:r>
            <a:r>
              <a:rPr kumimoji="0" lang="fr-FR" altLang="fr-FR" sz="1400" b="0" i="0" u="none" strike="noStrike" cap="none" normalizeH="0" baseline="0" dirty="0">
                <a:ln>
                  <a:noFill/>
                </a:ln>
                <a:solidFill>
                  <a:schemeClr val="tx1"/>
                </a:solidFill>
                <a:effectLst/>
                <a:latin typeface="Arial" panose="020B0604020202020204" pitchFamily="34" charset="0"/>
              </a:rPr>
              <a:t> log </a:t>
            </a:r>
            <a:r>
              <a:rPr kumimoji="0" lang="fr-FR" altLang="fr-FR" sz="1400" b="0" i="0" u="none" strike="noStrike" cap="none" normalizeH="0" baseline="0" dirty="0" err="1">
                <a:ln>
                  <a:noFill/>
                </a:ln>
                <a:solidFill>
                  <a:schemeClr val="tx1"/>
                </a:solidFill>
                <a:effectLst/>
                <a:latin typeface="Arial" panose="020B0604020202020204" pitchFamily="34" charset="0"/>
              </a:rPr>
              <a:t>returns</a:t>
            </a:r>
            <a:r>
              <a:rPr kumimoji="0" lang="fr-FR" altLang="fr-FR" sz="1400" b="0" i="0" u="none" strike="noStrike" cap="none" normalizeH="0" baseline="0" dirty="0">
                <a:ln>
                  <a:noFill/>
                </a:ln>
                <a:solidFill>
                  <a:schemeClr val="tx1"/>
                </a:solidFill>
                <a:effectLst/>
                <a:latin typeface="Arial" panose="020B0604020202020204" pitchFamily="34" charset="0"/>
              </a:rPr>
              <a:t> and standard </a:t>
            </a:r>
            <a:r>
              <a:rPr kumimoji="0" lang="fr-FR" altLang="fr-FR" sz="1400" b="0" i="0" u="none" strike="noStrike" cap="none" normalizeH="0" baseline="0" dirty="0" err="1">
                <a:ln>
                  <a:noFill/>
                </a:ln>
                <a:solidFill>
                  <a:schemeClr val="tx1"/>
                </a:solidFill>
                <a:effectLst/>
                <a:latin typeface="Arial" panose="020B0604020202020204" pitchFamily="34" charset="0"/>
              </a:rPr>
              <a:t>deviation</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volatility</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err="1">
                <a:ln>
                  <a:noFill/>
                </a:ln>
                <a:solidFill>
                  <a:schemeClr val="tx1"/>
                </a:solidFill>
                <a:effectLst/>
                <a:latin typeface="Arial" panose="020B0604020202020204" pitchFamily="34" charset="0"/>
              </a:rPr>
              <a:t>Step</a:t>
            </a:r>
            <a:r>
              <a:rPr kumimoji="0" lang="fr-FR" altLang="fr-FR" sz="1400" b="1" i="0" u="none" strike="noStrike" cap="none" normalizeH="0" baseline="0" dirty="0">
                <a:ln>
                  <a:noFill/>
                </a:ln>
                <a:solidFill>
                  <a:schemeClr val="tx1"/>
                </a:solidFill>
                <a:effectLst/>
                <a:latin typeface="Arial" panose="020B0604020202020204" pitchFamily="34" charset="0"/>
              </a:rPr>
              <a:t> 2:</a:t>
            </a:r>
            <a:r>
              <a:rPr kumimoji="0" lang="fr-FR" altLang="fr-FR" sz="1400" b="0" i="0" u="none" strike="noStrike" cap="none" normalizeH="0" baseline="0" dirty="0">
                <a:ln>
                  <a:noFill/>
                </a:ln>
                <a:solidFill>
                  <a:schemeClr val="tx1"/>
                </a:solidFill>
                <a:effectLst/>
                <a:latin typeface="Arial" panose="020B0604020202020204" pitchFamily="34" charset="0"/>
              </a:rPr>
              <a:t> Use the formula: </a:t>
            </a:r>
            <a:r>
              <a:rPr kumimoji="0" lang="fr-FR" altLang="fr-FR" sz="1400" b="0" i="0" u="none" strike="noStrike" cap="none" normalizeH="0" baseline="0" dirty="0">
                <a:ln>
                  <a:noFill/>
                </a:ln>
                <a:solidFill>
                  <a:schemeClr val="tx1"/>
                </a:solidFill>
                <a:effectLst/>
                <a:latin typeface="Arial Unicode MS"/>
              </a:rPr>
              <a:t>Next Price = </a:t>
            </a:r>
            <a:r>
              <a:rPr kumimoji="0" lang="fr-FR" altLang="fr-FR" sz="1400" b="0" i="0" u="none" strike="noStrike" cap="none" normalizeH="0" baseline="0" dirty="0" err="1">
                <a:ln>
                  <a:noFill/>
                </a:ln>
                <a:solidFill>
                  <a:schemeClr val="tx1"/>
                </a:solidFill>
                <a:effectLst/>
                <a:latin typeface="Arial Unicode MS"/>
              </a:rPr>
              <a:t>Current</a:t>
            </a:r>
            <a:r>
              <a:rPr kumimoji="0" lang="fr-FR" altLang="fr-FR" sz="1400" b="0" i="0" u="none" strike="noStrike" cap="none" normalizeH="0" baseline="0" dirty="0">
                <a:ln>
                  <a:noFill/>
                </a:ln>
                <a:solidFill>
                  <a:schemeClr val="tx1"/>
                </a:solidFill>
                <a:effectLst/>
                <a:latin typeface="Arial Unicode MS"/>
              </a:rPr>
              <a:t> Price * EXP((Drift - 0.5 * Volatility^2) * </a:t>
            </a:r>
            <a:r>
              <a:rPr kumimoji="0" lang="fr-FR" altLang="fr-FR" sz="1400" b="0" i="0" u="none" strike="noStrike" cap="none" normalizeH="0" baseline="0" dirty="0" err="1">
                <a:ln>
                  <a:noFill/>
                </a:ln>
                <a:solidFill>
                  <a:schemeClr val="tx1"/>
                </a:solidFill>
                <a:effectLst/>
                <a:latin typeface="Arial Unicode MS"/>
              </a:rPr>
              <a:t>Δt</a:t>
            </a:r>
            <a:r>
              <a:rPr kumimoji="0" lang="fr-FR" altLang="fr-FR" sz="1400" b="0" i="0" u="none" strike="noStrike" cap="none" normalizeH="0" baseline="0" dirty="0">
                <a:ln>
                  <a:noFill/>
                </a:ln>
                <a:solidFill>
                  <a:schemeClr val="tx1"/>
                </a:solidFill>
                <a:effectLst/>
                <a:latin typeface="Arial Unicode MS"/>
              </a:rPr>
              <a:t> + </a:t>
            </a:r>
            <a:r>
              <a:rPr kumimoji="0" lang="fr-FR" altLang="fr-FR" sz="1400" b="0" i="0" u="none" strike="noStrike" cap="none" normalizeH="0" baseline="0" dirty="0" err="1">
                <a:ln>
                  <a:noFill/>
                </a:ln>
                <a:solidFill>
                  <a:schemeClr val="tx1"/>
                </a:solidFill>
                <a:effectLst/>
                <a:latin typeface="Arial Unicode MS"/>
              </a:rPr>
              <a:t>Volatility</a:t>
            </a:r>
            <a:r>
              <a:rPr kumimoji="0" lang="fr-FR" altLang="fr-FR" sz="1400" b="0" i="0" u="none" strike="noStrike" cap="none" normalizeH="0" baseline="0" dirty="0">
                <a:ln>
                  <a:noFill/>
                </a:ln>
                <a:solidFill>
                  <a:schemeClr val="tx1"/>
                </a:solidFill>
                <a:effectLst/>
                <a:latin typeface="Arial Unicode MS"/>
              </a:rPr>
              <a:t> * RAND() * SQRT(</a:t>
            </a:r>
            <a:r>
              <a:rPr kumimoji="0" lang="fr-FR" altLang="fr-FR" sz="1400" b="0" i="0" u="none" strike="noStrike" cap="none" normalizeH="0" baseline="0" dirty="0" err="1">
                <a:ln>
                  <a:noFill/>
                </a:ln>
                <a:solidFill>
                  <a:schemeClr val="tx1"/>
                </a:solidFill>
                <a:effectLst/>
                <a:latin typeface="Arial Unicode MS"/>
              </a:rPr>
              <a:t>Δt</a:t>
            </a:r>
            <a:r>
              <a:rPr kumimoji="0" lang="fr-FR" altLang="fr-FR" sz="1400" b="0" i="0" u="none" strike="noStrike" cap="none" normalizeH="0" baseline="0" dirty="0">
                <a:ln>
                  <a:noFill/>
                </a:ln>
                <a:solidFill>
                  <a:schemeClr val="tx1"/>
                </a:solidFill>
                <a:effectLst/>
                <a:latin typeface="Arial Unicode MS"/>
              </a:rPr>
              <a:t>))</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err="1">
                <a:ln>
                  <a:noFill/>
                </a:ln>
                <a:solidFill>
                  <a:schemeClr val="tx1"/>
                </a:solidFill>
                <a:effectLst/>
                <a:latin typeface="Arial" panose="020B0604020202020204" pitchFamily="34" charset="0"/>
              </a:rPr>
              <a:t>Step</a:t>
            </a:r>
            <a:r>
              <a:rPr kumimoji="0" lang="fr-FR" altLang="fr-FR" sz="1400" b="1" i="0" u="none" strike="noStrike" cap="none" normalizeH="0" baseline="0" dirty="0">
                <a:ln>
                  <a:noFill/>
                </a:ln>
                <a:solidFill>
                  <a:schemeClr val="tx1"/>
                </a:solidFill>
                <a:effectLst/>
                <a:latin typeface="Arial" panose="020B0604020202020204" pitchFamily="34" charset="0"/>
              </a:rPr>
              <a:t> 3:</a:t>
            </a:r>
            <a:r>
              <a:rPr kumimoji="0" lang="fr-FR" altLang="fr-FR" sz="1400" b="0" i="0" u="none" strike="noStrike" cap="none" normalizeH="0" baseline="0" dirty="0">
                <a:ln>
                  <a:noFill/>
                </a:ln>
                <a:solidFill>
                  <a:schemeClr val="tx1"/>
                </a:solidFill>
                <a:effectLst/>
                <a:latin typeface="Arial" panose="020B0604020202020204" pitchFamily="34" charset="0"/>
              </a:rPr>
              <a:t> Drag the formula </a:t>
            </a:r>
            <a:r>
              <a:rPr kumimoji="0" lang="fr-FR" altLang="fr-FR" sz="1400" b="0" i="0" u="none" strike="noStrike" cap="none" normalizeH="0" baseline="0" dirty="0" err="1">
                <a:ln>
                  <a:noFill/>
                </a:ln>
                <a:solidFill>
                  <a:schemeClr val="tx1"/>
                </a:solidFill>
                <a:effectLst/>
                <a:latin typeface="Arial" panose="020B0604020202020204" pitchFamily="34" charset="0"/>
              </a:rPr>
              <a:t>across</a:t>
            </a:r>
            <a:r>
              <a:rPr kumimoji="0" lang="fr-FR" altLang="fr-FR" sz="1400" b="0" i="0" u="none" strike="noStrike" cap="none" normalizeH="0" baseline="0" dirty="0">
                <a:ln>
                  <a:noFill/>
                </a:ln>
                <a:solidFill>
                  <a:schemeClr val="tx1"/>
                </a:solidFill>
                <a:effectLst/>
                <a:latin typeface="Arial" panose="020B0604020202020204" pitchFamily="34" charset="0"/>
              </a:rPr>
              <a:t> multiple </a:t>
            </a:r>
            <a:r>
              <a:rPr kumimoji="0" lang="fr-FR" altLang="fr-FR" sz="1400" b="0" i="0" u="none" strike="noStrike" cap="none" normalizeH="0" baseline="0" dirty="0" err="1">
                <a:ln>
                  <a:noFill/>
                </a:ln>
                <a:solidFill>
                  <a:schemeClr val="tx1"/>
                </a:solidFill>
                <a:effectLst/>
                <a:latin typeface="Arial" panose="020B0604020202020204" pitchFamily="34" charset="0"/>
              </a:rPr>
              <a:t>columns</a:t>
            </a:r>
            <a:r>
              <a:rPr kumimoji="0" lang="fr-FR" altLang="fr-FR" sz="1400" b="0" i="0" u="none" strike="noStrike" cap="none" normalizeH="0" baseline="0" dirty="0">
                <a:ln>
                  <a:noFill/>
                </a:ln>
                <a:solidFill>
                  <a:schemeClr val="tx1"/>
                </a:solidFill>
                <a:effectLst/>
                <a:latin typeface="Arial" panose="020B0604020202020204" pitchFamily="34" charset="0"/>
              </a:rPr>
              <a:t> to </a:t>
            </a:r>
            <a:r>
              <a:rPr kumimoji="0" lang="fr-FR" altLang="fr-FR" sz="1400" b="0" i="0" u="none" strike="noStrike" cap="none" normalizeH="0" baseline="0" dirty="0" err="1">
                <a:ln>
                  <a:noFill/>
                </a:ln>
                <a:solidFill>
                  <a:schemeClr val="tx1"/>
                </a:solidFill>
                <a:effectLst/>
                <a:latin typeface="Arial" panose="020B0604020202020204" pitchFamily="34" charset="0"/>
              </a:rPr>
              <a:t>generate</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simulated</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price</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paths</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err="1">
                <a:ln>
                  <a:noFill/>
                </a:ln>
                <a:solidFill>
                  <a:schemeClr val="tx1"/>
                </a:solidFill>
                <a:effectLst/>
                <a:latin typeface="Arial" panose="020B0604020202020204" pitchFamily="34" charset="0"/>
              </a:rPr>
              <a:t>Step</a:t>
            </a:r>
            <a:r>
              <a:rPr kumimoji="0" lang="fr-FR" altLang="fr-FR" sz="1400" b="1" i="0" u="none" strike="noStrike" cap="none" normalizeH="0" baseline="0" dirty="0">
                <a:ln>
                  <a:noFill/>
                </a:ln>
                <a:solidFill>
                  <a:schemeClr val="tx1"/>
                </a:solidFill>
                <a:effectLst/>
                <a:latin typeface="Arial" panose="020B0604020202020204" pitchFamily="34" charset="0"/>
              </a:rPr>
              <a:t> 4:</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Repeat</a:t>
            </a:r>
            <a:r>
              <a:rPr kumimoji="0" lang="fr-FR" altLang="fr-FR" sz="1400" b="0" i="0" u="none" strike="noStrike" cap="none" normalizeH="0" baseline="0" dirty="0">
                <a:ln>
                  <a:noFill/>
                </a:ln>
                <a:solidFill>
                  <a:schemeClr val="tx1"/>
                </a:solidFill>
                <a:effectLst/>
                <a:latin typeface="Arial" panose="020B0604020202020204" pitchFamily="34" charset="0"/>
              </a:rPr>
              <a:t> for multiple </a:t>
            </a:r>
            <a:r>
              <a:rPr kumimoji="0" lang="fr-FR" altLang="fr-FR" sz="1400" b="0" i="0" u="none" strike="noStrike" cap="none" normalizeH="0" baseline="0" dirty="0" err="1">
                <a:ln>
                  <a:noFill/>
                </a:ln>
                <a:solidFill>
                  <a:schemeClr val="tx1"/>
                </a:solidFill>
                <a:effectLst/>
                <a:latin typeface="Arial" panose="020B0604020202020204" pitchFamily="34" charset="0"/>
              </a:rPr>
              <a:t>iterations</a:t>
            </a:r>
            <a:r>
              <a:rPr kumimoji="0" lang="fr-FR" altLang="fr-FR" sz="1400" b="0" i="0" u="none" strike="noStrike" cap="none" normalizeH="0" baseline="0" dirty="0">
                <a:ln>
                  <a:noFill/>
                </a:ln>
                <a:solidFill>
                  <a:schemeClr val="tx1"/>
                </a:solidFill>
                <a:effectLst/>
                <a:latin typeface="Arial" panose="020B0604020202020204" pitchFamily="34" charset="0"/>
              </a:rPr>
              <a:t> to model a range of possible </a:t>
            </a:r>
            <a:r>
              <a:rPr kumimoji="0" lang="fr-FR" altLang="fr-FR" sz="1400" b="0" i="0" u="none" strike="noStrike" cap="none" normalizeH="0" baseline="0" dirty="0" err="1">
                <a:ln>
                  <a:noFill/>
                </a:ln>
                <a:solidFill>
                  <a:schemeClr val="tx1"/>
                </a:solidFill>
                <a:effectLst/>
                <a:latin typeface="Arial" panose="020B0604020202020204" pitchFamily="34" charset="0"/>
              </a:rPr>
              <a:t>outcomes</a:t>
            </a:r>
            <a:r>
              <a:rPr kumimoji="0" lang="fr-FR" altLang="fr-FR"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1" i="0" u="none" strike="noStrike" cap="none" normalizeH="0" baseline="0" dirty="0" err="1">
                <a:ln>
                  <a:noFill/>
                </a:ln>
                <a:solidFill>
                  <a:schemeClr val="tx1"/>
                </a:solidFill>
                <a:effectLst/>
                <a:latin typeface="Arial" panose="020B0604020202020204" pitchFamily="34" charset="0"/>
              </a:rPr>
              <a:t>Step</a:t>
            </a:r>
            <a:r>
              <a:rPr kumimoji="0" lang="fr-FR" altLang="fr-FR" sz="1400" b="1" i="0" u="none" strike="noStrike" cap="none" normalizeH="0" baseline="0" dirty="0">
                <a:ln>
                  <a:noFill/>
                </a:ln>
                <a:solidFill>
                  <a:schemeClr val="tx1"/>
                </a:solidFill>
                <a:effectLst/>
                <a:latin typeface="Arial" panose="020B0604020202020204" pitchFamily="34" charset="0"/>
              </a:rPr>
              <a:t> 5:</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Analyze</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results</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using</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statistical</a:t>
            </a:r>
            <a:r>
              <a:rPr kumimoji="0" lang="fr-FR" altLang="fr-FR" sz="1400" b="0" i="0" u="none" strike="noStrike" cap="none" normalizeH="0" baseline="0" dirty="0">
                <a:ln>
                  <a:noFill/>
                </a:ln>
                <a:solidFill>
                  <a:schemeClr val="tx1"/>
                </a:solidFill>
                <a:effectLst/>
                <a:latin typeface="Arial" panose="020B0604020202020204" pitchFamily="34" charset="0"/>
              </a:rPr>
              <a:t> </a:t>
            </a:r>
            <a:r>
              <a:rPr kumimoji="0" lang="fr-FR" altLang="fr-FR" sz="1400" b="0" i="0" u="none" strike="noStrike" cap="none" normalizeH="0" baseline="0" dirty="0" err="1">
                <a:ln>
                  <a:noFill/>
                </a:ln>
                <a:solidFill>
                  <a:schemeClr val="tx1"/>
                </a:solidFill>
                <a:effectLst/>
                <a:latin typeface="Arial" panose="020B0604020202020204" pitchFamily="34" charset="0"/>
              </a:rPr>
              <a:t>summaries</a:t>
            </a:r>
            <a:r>
              <a:rPr kumimoji="0" lang="fr-FR" altLang="fr-FR" sz="1400" b="0" i="0" u="none" strike="noStrike" cap="none" normalizeH="0" baseline="0" dirty="0">
                <a:ln>
                  <a:noFill/>
                </a:ln>
                <a:solidFill>
                  <a:schemeClr val="tx1"/>
                </a:solidFill>
                <a:effectLst/>
                <a:latin typeface="Arial" panose="020B0604020202020204" pitchFamily="34" charset="0"/>
              </a:rPr>
              <a:t> and </a:t>
            </a:r>
            <a:r>
              <a:rPr kumimoji="0" lang="fr-FR" altLang="fr-FR" sz="1400" b="0" i="0" u="none" strike="noStrike" cap="none" normalizeH="0" baseline="0" dirty="0" err="1">
                <a:ln>
                  <a:noFill/>
                </a:ln>
                <a:solidFill>
                  <a:schemeClr val="tx1"/>
                </a:solidFill>
                <a:effectLst/>
                <a:latin typeface="Arial" panose="020B0604020202020204" pitchFamily="34" charset="0"/>
              </a:rPr>
              <a:t>probability</a:t>
            </a:r>
            <a:r>
              <a:rPr kumimoji="0" lang="fr-FR" altLang="fr-FR" sz="1400" b="0" i="0" u="none" strike="noStrike" cap="none" normalizeH="0" baseline="0" dirty="0">
                <a:ln>
                  <a:noFill/>
                </a:ln>
                <a:solidFill>
                  <a:schemeClr val="tx1"/>
                </a:solidFill>
                <a:effectLst/>
                <a:latin typeface="Arial" panose="020B0604020202020204" pitchFamily="34" charset="0"/>
              </a:rPr>
              <a:t> distributions</a:t>
            </a:r>
            <a:r>
              <a:rPr kumimoji="0" lang="fr-FR" altLang="fr-FR" sz="1000" b="0" i="0" u="none" strike="noStrike" cap="none" normalizeH="0" baseline="0" dirty="0">
                <a:ln>
                  <a:noFill/>
                </a:ln>
                <a:solidFill>
                  <a:schemeClr val="tx1"/>
                </a:solidFill>
                <a:effectLst/>
                <a:latin typeface="Arial" panose="020B0604020202020204" pitchFamily="34" charset="0"/>
              </a:rPr>
              <a:t>.</a:t>
            </a:r>
          </a:p>
          <a:p>
            <a:pPr marL="0" indent="0">
              <a:buNone/>
            </a:pPr>
            <a:endParaRPr lang="en-CA" sz="1000" dirty="0"/>
          </a:p>
        </p:txBody>
      </p:sp>
      <p:sp>
        <p:nvSpPr>
          <p:cNvPr id="4" name="Title 3">
            <a:extLst>
              <a:ext uri="{FF2B5EF4-FFF2-40B4-BE49-F238E27FC236}">
                <a16:creationId xmlns:a16="http://schemas.microsoft.com/office/drawing/2014/main" id="{EB22834A-9741-458F-A05B-36570E1E0E6F}"/>
              </a:ext>
            </a:extLst>
          </p:cNvPr>
          <p:cNvSpPr>
            <a:spLocks noGrp="1"/>
          </p:cNvSpPr>
          <p:nvPr>
            <p:ph type="title"/>
          </p:nvPr>
        </p:nvSpPr>
        <p:spPr>
          <a:xfrm>
            <a:off x="371475" y="-212976"/>
            <a:ext cx="10515600" cy="1325563"/>
          </a:xfrm>
        </p:spPr>
        <p:txBody>
          <a:bodyPr>
            <a:normAutofit/>
          </a:bodyPr>
          <a:lstStyle/>
          <a:p>
            <a:r>
              <a:rPr lang="en-CA" sz="3600" dirty="0"/>
              <a:t>Excel pricing model</a:t>
            </a:r>
          </a:p>
        </p:txBody>
      </p:sp>
      <p:pic>
        <p:nvPicPr>
          <p:cNvPr id="5" name="Picture 4">
            <a:extLst>
              <a:ext uri="{FF2B5EF4-FFF2-40B4-BE49-F238E27FC236}">
                <a16:creationId xmlns:a16="http://schemas.microsoft.com/office/drawing/2014/main" id="{5DE8C80D-BDDA-4C57-8F42-2FEE60A44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275" y="4018150"/>
            <a:ext cx="6191250" cy="2467331"/>
          </a:xfrm>
          <a:prstGeom prst="rect">
            <a:avLst/>
          </a:prstGeom>
        </p:spPr>
      </p:pic>
      <p:pic>
        <p:nvPicPr>
          <p:cNvPr id="2057" name="Picture 9">
            <a:extLst>
              <a:ext uri="{FF2B5EF4-FFF2-40B4-BE49-F238E27FC236}">
                <a16:creationId xmlns:a16="http://schemas.microsoft.com/office/drawing/2014/main" id="{3AE74D4D-BD08-4DD2-B54A-E6857121A0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931" y="2687125"/>
            <a:ext cx="4991344" cy="266205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CFA1D97-645D-496E-AB28-537D01B14F6A}"/>
              </a:ext>
            </a:extLst>
          </p:cNvPr>
          <p:cNvCxnSpPr/>
          <p:nvPr/>
        </p:nvCxnSpPr>
        <p:spPr>
          <a:xfrm>
            <a:off x="0" y="768926"/>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705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A9A8DCF5-C520-45B2-8A32-7902EB845721}"/>
              </a:ext>
            </a:extLst>
          </p:cNvPr>
          <p:cNvSpPr txBox="1"/>
          <p:nvPr/>
        </p:nvSpPr>
        <p:spPr>
          <a:xfrm>
            <a:off x="370800" y="1214936"/>
            <a:ext cx="11451600" cy="261610"/>
          </a:xfrm>
          <a:prstGeom prst="rect">
            <a:avLst/>
          </a:prstGeom>
          <a:solidFill>
            <a:srgbClr val="132E57"/>
          </a:solidFill>
        </p:spPr>
        <p:txBody>
          <a:bodyPr wrap="square" rtlCol="0">
            <a:spAutoFit/>
          </a:bodyPr>
          <a:lstStyle/>
          <a:p>
            <a:r>
              <a:rPr lang="en-CA" sz="1100" b="1" dirty="0">
                <a:solidFill>
                  <a:schemeClr val="bg1"/>
                </a:solidFill>
              </a:rPr>
              <a:t>Findings </a:t>
            </a:r>
          </a:p>
        </p:txBody>
      </p:sp>
      <p:sp>
        <p:nvSpPr>
          <p:cNvPr id="35" name="Content Placeholder 3">
            <a:extLst>
              <a:ext uri="{FF2B5EF4-FFF2-40B4-BE49-F238E27FC236}">
                <a16:creationId xmlns:a16="http://schemas.microsoft.com/office/drawing/2014/main" id="{00212588-CF09-4546-A9FC-236FEE9BE36F}"/>
              </a:ext>
            </a:extLst>
          </p:cNvPr>
          <p:cNvSpPr txBox="1">
            <a:spLocks/>
          </p:cNvSpPr>
          <p:nvPr/>
        </p:nvSpPr>
        <p:spPr>
          <a:xfrm>
            <a:off x="370800" y="1476546"/>
            <a:ext cx="8263914" cy="5008935"/>
          </a:xfrm>
          <a:prstGeom prst="rect">
            <a:avLst/>
          </a:prstGeom>
          <a:solidFill>
            <a:schemeClr val="accent4"/>
          </a:solidFill>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US" sz="1600" dirty="0"/>
              <a:t>.</a:t>
            </a:r>
            <a:r>
              <a:rPr lang="en-US" b="1" dirty="0"/>
              <a:t> Simulation Outcomes</a:t>
            </a:r>
          </a:p>
          <a:p>
            <a:pPr rtl="0">
              <a:buFont typeface="+mj-lt"/>
              <a:buAutoNum type="arabicPeriod"/>
            </a:pPr>
            <a:r>
              <a:rPr lang="en-US" b="1" dirty="0"/>
              <a:t>Early Redemption Triggered</a:t>
            </a:r>
            <a:r>
              <a:rPr lang="en-US" dirty="0"/>
              <a:t>:</a:t>
            </a:r>
          </a:p>
          <a:p>
            <a:pPr marL="742950" lvl="1" indent="-285750" rtl="0">
              <a:buFont typeface="+mj-lt"/>
              <a:buAutoNum type="arabicPeriod"/>
            </a:pPr>
            <a:r>
              <a:rPr lang="en-US" dirty="0"/>
              <a:t>Redemption occurred in Year 1 (Valuation Day 2) due to NVIDIA price surge to **137∗∗(≥100137∗∗(≥100128.92).</a:t>
            </a:r>
          </a:p>
          <a:p>
            <a:pPr marL="742950" lvl="1" indent="-285750" rtl="0">
              <a:buFont typeface="+mj-lt"/>
              <a:buAutoNum type="arabicPeriod"/>
            </a:pPr>
            <a:r>
              <a:rPr lang="en-US" b="1" dirty="0"/>
              <a:t>Impact</a:t>
            </a:r>
            <a:r>
              <a:rPr lang="en-US" dirty="0"/>
              <a:t>: Principal repaid early, limiting exposure to future volatility.</a:t>
            </a:r>
          </a:p>
          <a:p>
            <a:pPr rtl="0">
              <a:buFont typeface="+mj-lt"/>
              <a:buAutoNum type="arabicPeriod"/>
            </a:pPr>
            <a:r>
              <a:rPr lang="en-US" b="1" dirty="0"/>
              <a:t>Coupon Payments</a:t>
            </a:r>
            <a:r>
              <a:rPr lang="en-US" dirty="0"/>
              <a:t>:</a:t>
            </a:r>
          </a:p>
          <a:p>
            <a:pPr marL="742950" lvl="1" indent="-285750" rtl="0">
              <a:buFont typeface="+mj-lt"/>
              <a:buAutoNum type="arabicPeriod"/>
            </a:pPr>
            <a:r>
              <a:rPr lang="en-US" dirty="0"/>
              <a:t>Only </a:t>
            </a:r>
            <a:r>
              <a:rPr lang="en-US" b="1" dirty="0"/>
              <a:t>1 coupon ($48.4)</a:t>
            </a:r>
            <a:r>
              <a:rPr lang="en-US" dirty="0"/>
              <a:t> paid (Valuation Day 1). Subsequent coupons skipped due to early redemption.</a:t>
            </a:r>
          </a:p>
          <a:p>
            <a:pPr marL="742950" lvl="1" indent="-285750" rtl="0">
              <a:buFont typeface="+mj-lt"/>
              <a:buAutoNum type="arabicPeriod"/>
            </a:pPr>
            <a:r>
              <a:rPr lang="en-US" b="1" dirty="0"/>
              <a:t>Memory Feature</a:t>
            </a:r>
            <a:r>
              <a:rPr lang="en-US" dirty="0"/>
              <a:t>: Unused (no cumulative missed coupons).</a:t>
            </a:r>
          </a:p>
          <a:p>
            <a:pPr rtl="0">
              <a:buFont typeface="+mj-lt"/>
              <a:buAutoNum type="arabicPeriod"/>
            </a:pPr>
            <a:r>
              <a:rPr lang="en-US" b="1" dirty="0"/>
              <a:t>Present Value Analysis</a:t>
            </a:r>
            <a:r>
              <a:rPr lang="en-US" dirty="0"/>
              <a:t>:</a:t>
            </a:r>
          </a:p>
          <a:p>
            <a:pPr marL="742950" lvl="1" indent="-285750" rtl="0">
              <a:buFont typeface="+mj-lt"/>
              <a:buAutoNum type="arabicPeriod"/>
            </a:pPr>
            <a:r>
              <a:rPr lang="en-US" b="1" dirty="0"/>
              <a:t>Notional PV</a:t>
            </a:r>
            <a:r>
              <a:rPr lang="en-US" dirty="0"/>
              <a:t>: 987.45∣∗∗</a:t>
            </a:r>
            <a:r>
              <a:rPr lang="en-US" dirty="0" err="1"/>
              <a:t>CouponsPV</a:t>
            </a:r>
            <a:r>
              <a:rPr lang="en-US" dirty="0"/>
              <a:t>∗∗:987.45∣∗∗</a:t>
            </a:r>
            <a:r>
              <a:rPr lang="en-US" i="1" dirty="0" err="1"/>
              <a:t>CouponsPV</a:t>
            </a:r>
            <a:r>
              <a:rPr lang="en-US" dirty="0"/>
              <a:t>∗∗:47.79 → </a:t>
            </a:r>
            <a:r>
              <a:rPr lang="en-US" b="1" dirty="0"/>
              <a:t>Total Payout</a:t>
            </a:r>
            <a:r>
              <a:rPr lang="en-US" dirty="0"/>
              <a:t>: $1,035.24.</a:t>
            </a:r>
          </a:p>
          <a:p>
            <a:pPr marL="742950" lvl="1" indent="-285750" rtl="0">
              <a:buFont typeface="+mj-lt"/>
              <a:buAutoNum type="arabicPeriod"/>
            </a:pPr>
            <a:r>
              <a:rPr lang="en-US" b="1" dirty="0"/>
              <a:t>Profit</a:t>
            </a:r>
            <a:r>
              <a:rPr lang="en-US" dirty="0"/>
              <a:t>: 50.74vs.NotePrice(50.74</a:t>
            </a:r>
            <a:r>
              <a:rPr lang="en-US" i="1" dirty="0"/>
              <a:t>vs</a:t>
            </a:r>
            <a:r>
              <a:rPr lang="en-US" dirty="0"/>
              <a:t>.</a:t>
            </a:r>
            <a:r>
              <a:rPr lang="en-US" i="1" dirty="0"/>
              <a:t>NotePrice</a:t>
            </a:r>
            <a:r>
              <a:rPr lang="en-US" dirty="0"/>
              <a:t>(984.5).</a:t>
            </a:r>
          </a:p>
          <a:p>
            <a:pPr rtl="0"/>
            <a:r>
              <a:rPr lang="en-US" b="1" dirty="0"/>
              <a:t>Return Metrics</a:t>
            </a:r>
          </a:p>
          <a:p>
            <a:pPr rtl="0">
              <a:buFont typeface="Arial" panose="020B0604020202020204" pitchFamily="34" charset="0"/>
              <a:buChar char="•"/>
            </a:pPr>
            <a:r>
              <a:rPr lang="en-US" b="1" dirty="0"/>
              <a:t>Annualized Return</a:t>
            </a:r>
            <a:r>
              <a:rPr lang="en-US" dirty="0"/>
              <a:t>: </a:t>
            </a:r>
            <a:r>
              <a:rPr lang="en-US" b="1" dirty="0"/>
              <a:t>17.85%</a:t>
            </a:r>
            <a:r>
              <a:rPr lang="en-US" dirty="0"/>
              <a:t> (driven by early redemption and compounding).</a:t>
            </a:r>
          </a:p>
          <a:p>
            <a:pPr rtl="0">
              <a:buFont typeface="Arial" panose="020B0604020202020204" pitchFamily="34" charset="0"/>
              <a:buChar char="•"/>
            </a:pPr>
            <a:r>
              <a:rPr lang="en-US" b="1" dirty="0"/>
              <a:t>Implied Periodic Return (IPR)</a:t>
            </a:r>
            <a:r>
              <a:rPr lang="en-US" dirty="0"/>
              <a:t>: </a:t>
            </a:r>
            <a:r>
              <a:rPr lang="en-US" b="1" dirty="0"/>
              <a:t>5.15%</a:t>
            </a:r>
            <a:r>
              <a:rPr lang="en-US" dirty="0"/>
              <a:t> (reflects time-discounted cash flows).</a:t>
            </a:r>
          </a:p>
          <a:p>
            <a:pPr rtl="0">
              <a:buFont typeface="Arial" panose="020B0604020202020204" pitchFamily="34" charset="0"/>
              <a:buChar char="•"/>
            </a:pPr>
            <a:r>
              <a:rPr lang="en-US" b="1" dirty="0"/>
              <a:t>Discounting Factor</a:t>
            </a:r>
            <a:r>
              <a:rPr lang="en-US" dirty="0"/>
              <a:t>: </a:t>
            </a:r>
            <a:r>
              <a:rPr lang="en-US" b="1" dirty="0"/>
              <a:t>0.310</a:t>
            </a:r>
            <a:r>
              <a:rPr lang="en-US" dirty="0"/>
              <a:t> → Aggressive discounting due to short-term cash flow (Year 1 redemption).</a:t>
            </a:r>
          </a:p>
          <a:p>
            <a:pPr rtl="0"/>
            <a:r>
              <a:rPr lang="en-US" b="1" dirty="0"/>
              <a:t>Critical Observations</a:t>
            </a:r>
          </a:p>
          <a:p>
            <a:pPr rtl="0">
              <a:buFont typeface="+mj-lt"/>
              <a:buAutoNum type="arabicPeriod"/>
            </a:pPr>
            <a:r>
              <a:rPr lang="en-US" b="1" dirty="0"/>
              <a:t>Volatility Advantage</a:t>
            </a:r>
            <a:r>
              <a:rPr lang="en-US" dirty="0"/>
              <a:t>:</a:t>
            </a:r>
          </a:p>
          <a:p>
            <a:pPr marL="742950" lvl="1" indent="-285750" rtl="0">
              <a:buFont typeface="+mj-lt"/>
              <a:buAutoNum type="arabicPeriod"/>
            </a:pPr>
            <a:r>
              <a:rPr lang="en-US" dirty="0"/>
              <a:t>NVIDIA’s simulated </a:t>
            </a:r>
            <a:r>
              <a:rPr lang="en-US" b="1" dirty="0"/>
              <a:t>average final price ($227.54</a:t>
            </a:r>
            <a:r>
              <a:rPr lang="en-US" dirty="0"/>
              <a:t>, +76% vs. initial) offset early redemption’s coupon loss.</a:t>
            </a:r>
          </a:p>
          <a:p>
            <a:pPr marL="742950" lvl="1" indent="-285750" rtl="0">
              <a:buFont typeface="+mj-lt"/>
              <a:buAutoNum type="arabicPeriod"/>
            </a:pPr>
            <a:r>
              <a:rPr lang="en-US" dirty="0"/>
              <a:t>Model assumes bullish trajectory; sensitive to downside scenarios (e.g., final price &lt;75% → capital loss).</a:t>
            </a:r>
          </a:p>
          <a:p>
            <a:pPr rtl="0">
              <a:buFont typeface="+mj-lt"/>
              <a:buAutoNum type="arabicPeriod"/>
            </a:pPr>
            <a:r>
              <a:rPr lang="en-US" b="1" dirty="0"/>
              <a:t>Risk-Reward Tradeoff</a:t>
            </a:r>
            <a:r>
              <a:rPr lang="en-US" dirty="0"/>
              <a:t>:</a:t>
            </a:r>
          </a:p>
          <a:p>
            <a:pPr marL="742950" lvl="1" indent="-285750" rtl="0">
              <a:buFont typeface="+mj-lt"/>
              <a:buAutoNum type="arabicPeriod"/>
            </a:pPr>
            <a:r>
              <a:rPr lang="en-US" dirty="0"/>
              <a:t>High annualized return hinges on early redemption and NVIDIA’s upside.</a:t>
            </a:r>
          </a:p>
          <a:p>
            <a:pPr marL="742950" lvl="1" indent="-285750" rtl="0">
              <a:buFont typeface="+mj-lt"/>
              <a:buAutoNum type="arabicPeriod"/>
            </a:pPr>
            <a:r>
              <a:rPr lang="en-US" b="1" dirty="0"/>
              <a:t>Key Risk</a:t>
            </a:r>
            <a:r>
              <a:rPr lang="en-US" dirty="0"/>
              <a:t>: If redemption not triggered, reliance on final price ≥75% becomes critical (Example 6: 64% → payout $853).</a:t>
            </a:r>
          </a:p>
          <a:p>
            <a:pPr marL="0" indent="0" rtl="0">
              <a:buNone/>
            </a:pPr>
            <a:endParaRPr lang="en-US" sz="1600" dirty="0"/>
          </a:p>
          <a:p>
            <a:pPr marL="0" indent="0">
              <a:buNone/>
            </a:pPr>
            <a:endParaRPr lang="en-CA" sz="1000" dirty="0"/>
          </a:p>
        </p:txBody>
      </p:sp>
      <p:sp>
        <p:nvSpPr>
          <p:cNvPr id="4" name="Title 3">
            <a:extLst>
              <a:ext uri="{FF2B5EF4-FFF2-40B4-BE49-F238E27FC236}">
                <a16:creationId xmlns:a16="http://schemas.microsoft.com/office/drawing/2014/main" id="{EB22834A-9741-458F-A05B-36570E1E0E6F}"/>
              </a:ext>
            </a:extLst>
          </p:cNvPr>
          <p:cNvSpPr>
            <a:spLocks noGrp="1"/>
          </p:cNvSpPr>
          <p:nvPr>
            <p:ph type="title"/>
          </p:nvPr>
        </p:nvSpPr>
        <p:spPr>
          <a:xfrm>
            <a:off x="370800" y="-262181"/>
            <a:ext cx="10515600" cy="1325563"/>
          </a:xfrm>
        </p:spPr>
        <p:txBody>
          <a:bodyPr>
            <a:normAutofit/>
          </a:bodyPr>
          <a:lstStyle/>
          <a:p>
            <a:r>
              <a:rPr lang="en-CA" sz="3600" dirty="0"/>
              <a:t>Excel pricing model</a:t>
            </a:r>
          </a:p>
        </p:txBody>
      </p:sp>
      <p:pic>
        <p:nvPicPr>
          <p:cNvPr id="3079" name="Picture 7">
            <a:extLst>
              <a:ext uri="{FF2B5EF4-FFF2-40B4-BE49-F238E27FC236}">
                <a16:creationId xmlns:a16="http://schemas.microsoft.com/office/drawing/2014/main" id="{C918A620-70C3-41F2-AB2A-F3BB003F1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4714" y="1596957"/>
            <a:ext cx="3135011" cy="2465757"/>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704AA055-31CE-4AAD-95C9-2D8AF3A9E1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8460" y="3748848"/>
            <a:ext cx="2912740" cy="2736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00557661-68F2-455D-8872-8A81FDF0EFCB}"/>
              </a:ext>
            </a:extLst>
          </p:cNvPr>
          <p:cNvCxnSpPr/>
          <p:nvPr/>
        </p:nvCxnSpPr>
        <p:spPr>
          <a:xfrm>
            <a:off x="0" y="759401"/>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41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Recommendation </a:t>
            </a:r>
          </a:p>
        </p:txBody>
      </p:sp>
    </p:spTree>
    <p:extLst>
      <p:ext uri="{BB962C8B-B14F-4D97-AF65-F5344CB8AC3E}">
        <p14:creationId xmlns:p14="http://schemas.microsoft.com/office/powerpoint/2010/main" val="6737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060A4FB7-0ABD-E14C-9B36-F3E65C4DBCAB}"/>
              </a:ext>
            </a:extLst>
          </p:cNvPr>
          <p:cNvCxnSpPr/>
          <p:nvPr/>
        </p:nvCxnSpPr>
        <p:spPr>
          <a:xfrm>
            <a:off x="0" y="916488"/>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15" name="Title 14">
            <a:extLst>
              <a:ext uri="{FF2B5EF4-FFF2-40B4-BE49-F238E27FC236}">
                <a16:creationId xmlns:a16="http://schemas.microsoft.com/office/drawing/2014/main" id="{0F8612EB-2C91-7445-A540-94EA20A69AAE}"/>
              </a:ext>
            </a:extLst>
          </p:cNvPr>
          <p:cNvSpPr>
            <a:spLocks noGrp="1"/>
          </p:cNvSpPr>
          <p:nvPr>
            <p:ph type="title"/>
          </p:nvPr>
        </p:nvSpPr>
        <p:spPr>
          <a:xfrm>
            <a:off x="333375" y="-82546"/>
            <a:ext cx="10515600" cy="1325563"/>
          </a:xfrm>
        </p:spPr>
        <p:txBody>
          <a:bodyPr>
            <a:normAutofit/>
          </a:bodyPr>
          <a:lstStyle/>
          <a:p>
            <a:r>
              <a:rPr lang="en-US" sz="3600" dirty="0">
                <a:solidFill>
                  <a:srgbClr val="132E57"/>
                </a:solidFill>
              </a:rPr>
              <a:t>Table of Contents</a:t>
            </a:r>
          </a:p>
        </p:txBody>
      </p:sp>
      <p:graphicFrame>
        <p:nvGraphicFramePr>
          <p:cNvPr id="6" name="Table 5">
            <a:extLst>
              <a:ext uri="{FF2B5EF4-FFF2-40B4-BE49-F238E27FC236}">
                <a16:creationId xmlns:a16="http://schemas.microsoft.com/office/drawing/2014/main" id="{CD26EA4C-8683-41C9-9256-896D5C280845}"/>
              </a:ext>
            </a:extLst>
          </p:cNvPr>
          <p:cNvGraphicFramePr>
            <a:graphicFrameLocks noGrp="1"/>
          </p:cNvGraphicFramePr>
          <p:nvPr>
            <p:extLst>
              <p:ext uri="{D42A27DB-BD31-4B8C-83A1-F6EECF244321}">
                <p14:modId xmlns:p14="http://schemas.microsoft.com/office/powerpoint/2010/main" val="587326171"/>
              </p:ext>
            </p:extLst>
          </p:nvPr>
        </p:nvGraphicFramePr>
        <p:xfrm>
          <a:off x="2046000" y="1339552"/>
          <a:ext cx="8107650" cy="4665008"/>
        </p:xfrm>
        <a:graphic>
          <a:graphicData uri="http://schemas.openxmlformats.org/drawingml/2006/table">
            <a:tbl>
              <a:tblPr firstRow="1" bandRow="1">
                <a:tableStyleId>{2D5ABB26-0587-4C30-8999-92F81FD0307C}</a:tableStyleId>
              </a:tblPr>
              <a:tblGrid>
                <a:gridCol w="372080">
                  <a:extLst>
                    <a:ext uri="{9D8B030D-6E8A-4147-A177-3AD203B41FA5}">
                      <a16:colId xmlns:a16="http://schemas.microsoft.com/office/drawing/2014/main" val="910759630"/>
                    </a:ext>
                  </a:extLst>
                </a:gridCol>
                <a:gridCol w="2867920">
                  <a:extLst>
                    <a:ext uri="{9D8B030D-6E8A-4147-A177-3AD203B41FA5}">
                      <a16:colId xmlns:a16="http://schemas.microsoft.com/office/drawing/2014/main" val="2453107909"/>
                    </a:ext>
                  </a:extLst>
                </a:gridCol>
                <a:gridCol w="423920">
                  <a:extLst>
                    <a:ext uri="{9D8B030D-6E8A-4147-A177-3AD203B41FA5}">
                      <a16:colId xmlns:a16="http://schemas.microsoft.com/office/drawing/2014/main" val="2030432741"/>
                    </a:ext>
                  </a:extLst>
                </a:gridCol>
                <a:gridCol w="836080">
                  <a:extLst>
                    <a:ext uri="{9D8B030D-6E8A-4147-A177-3AD203B41FA5}">
                      <a16:colId xmlns:a16="http://schemas.microsoft.com/office/drawing/2014/main" val="1515875004"/>
                    </a:ext>
                  </a:extLst>
                </a:gridCol>
                <a:gridCol w="360000">
                  <a:extLst>
                    <a:ext uri="{9D8B030D-6E8A-4147-A177-3AD203B41FA5}">
                      <a16:colId xmlns:a16="http://schemas.microsoft.com/office/drawing/2014/main" val="2807868526"/>
                    </a:ext>
                  </a:extLst>
                </a:gridCol>
                <a:gridCol w="2880000">
                  <a:extLst>
                    <a:ext uri="{9D8B030D-6E8A-4147-A177-3AD203B41FA5}">
                      <a16:colId xmlns:a16="http://schemas.microsoft.com/office/drawing/2014/main" val="1630085988"/>
                    </a:ext>
                  </a:extLst>
                </a:gridCol>
                <a:gridCol w="367650">
                  <a:extLst>
                    <a:ext uri="{9D8B030D-6E8A-4147-A177-3AD203B41FA5}">
                      <a16:colId xmlns:a16="http://schemas.microsoft.com/office/drawing/2014/main" val="1109543629"/>
                    </a:ext>
                  </a:extLst>
                </a:gridCol>
              </a:tblGrid>
              <a:tr h="291563">
                <a:tc>
                  <a:txBody>
                    <a:bodyPr/>
                    <a:lstStyle/>
                    <a:p>
                      <a:endParaRPr lang="en-CA"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CA" sz="1100" dirty="0">
                          <a:solidFill>
                            <a:schemeClr val="bg1"/>
                          </a:solidFill>
                        </a:rPr>
                        <a:t>Cover slide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tx1"/>
                          </a:solidFill>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CA" sz="1100" dirty="0">
                          <a:solidFill>
                            <a:schemeClr val="tx1"/>
                          </a:solidFill>
                        </a:rPr>
                        <a:t>Monte </a:t>
                      </a:r>
                      <a:r>
                        <a:rPr lang="en-CA" sz="1100" dirty="0" err="1">
                          <a:solidFill>
                            <a:schemeClr val="tx1"/>
                          </a:solidFill>
                        </a:rPr>
                        <a:t>carlo</a:t>
                      </a:r>
                      <a:r>
                        <a:rPr lang="en-CA" sz="1100" dirty="0">
                          <a:solidFill>
                            <a:schemeClr val="tx1"/>
                          </a:solidFill>
                        </a:rPr>
                        <a:t> steps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CA" sz="1100" dirty="0">
                          <a:solidFill>
                            <a:schemeClr val="tx1"/>
                          </a:solidFill>
                        </a:rPr>
                        <a:t>17</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1029133"/>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100" dirty="0" err="1"/>
                        <a:t>ToC</a:t>
                      </a: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CA" sz="1100" dirty="0">
                          <a:solidFill>
                            <a:schemeClr val="tx1"/>
                          </a:solidFill>
                        </a:rPr>
                        <a:t>Excel findings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solidFill>
                            <a:schemeClr val="tx1"/>
                          </a:solidFill>
                        </a:rPr>
                        <a:t>18</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0721846"/>
                  </a:ext>
                </a:extLst>
              </a:tr>
              <a:tr h="291563">
                <a:tc>
                  <a:txBody>
                    <a:bodyPr/>
                    <a:lstStyle/>
                    <a:p>
                      <a:endParaRPr lang="en-CA"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CA" sz="1100" dirty="0">
                          <a:solidFill>
                            <a:schemeClr val="bg1"/>
                          </a:solidFill>
                        </a:rPr>
                        <a:t>Structured Note Overview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sz="1100" dirty="0">
                          <a:solidFill>
                            <a:schemeClr val="bg1"/>
                          </a:solidFill>
                        </a:rPr>
                        <a:t>Recommendation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tx1"/>
                          </a:solidFill>
                        </a:rPr>
                        <a:t>19</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1578610"/>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mn-lt"/>
                          <a:ea typeface="ＭＳ Ｐゴシック" pitchFamily="34" charset="-128"/>
                          <a:cs typeface="Arial" charset="0"/>
                        </a:rPr>
                        <a:t>Issuer &amp; Guarantee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err="1">
                          <a:solidFill>
                            <a:schemeClr val="tx1"/>
                          </a:solidFill>
                        </a:rPr>
                        <a:t>Conseravative</a:t>
                      </a:r>
                      <a:r>
                        <a:rPr lang="en-CA" sz="1100" dirty="0">
                          <a:solidFill>
                            <a:schemeClr val="tx1"/>
                          </a:solidFill>
                        </a:rPr>
                        <a:t> investor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solidFill>
                            <a:schemeClr val="tx1"/>
                          </a:solidFill>
                        </a:rPr>
                        <a:t>20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1095363"/>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CA" sz="1100" dirty="0">
                          <a:solidFill>
                            <a:schemeClr val="bg1"/>
                          </a:solidFill>
                        </a:rPr>
                        <a:t>Features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err="1">
                          <a:solidFill>
                            <a:schemeClr val="tx1"/>
                          </a:solidFill>
                        </a:rPr>
                        <a:t>Modearte</a:t>
                      </a:r>
                      <a:r>
                        <a:rPr lang="en-CA" sz="1100" dirty="0">
                          <a:solidFill>
                            <a:schemeClr val="tx1"/>
                          </a:solidFill>
                        </a:rPr>
                        <a:t> investor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CA" sz="1100" dirty="0">
                          <a:solidFill>
                            <a:schemeClr val="tx1"/>
                          </a:solidFill>
                        </a:rPr>
                        <a:t>21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0862478"/>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Key features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sz="1100" dirty="0">
                          <a:solidFill>
                            <a:schemeClr val="tx1"/>
                          </a:solidFill>
                        </a:rPr>
                        <a:t>Aggressive investor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CA" sz="1100" dirty="0">
                          <a:solidFill>
                            <a:schemeClr val="tx1"/>
                          </a:solidFill>
                        </a:rPr>
                        <a:t>22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4978823"/>
                  </a:ext>
                </a:extLst>
              </a:tr>
              <a:tr h="291563">
                <a:tc>
                  <a:txBody>
                    <a:bodyPr/>
                    <a:lstStyle/>
                    <a:p>
                      <a:endParaRPr lang="en-CA"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en-CA" sz="1100" dirty="0">
                          <a:solidFill>
                            <a:schemeClr val="bg1"/>
                          </a:solidFill>
                        </a:rPr>
                        <a:t>How the note functions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tx1"/>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CA" sz="1100" dirty="0">
                          <a:solidFill>
                            <a:schemeClr val="bg1"/>
                          </a:solidFill>
                        </a:rPr>
                        <a:t>Final verdict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solidFill>
                            <a:schemeClr val="tx1"/>
                          </a:solidFill>
                        </a:rPr>
                        <a:t>23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609142"/>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Strategic Review and Opportunities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1398340"/>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Final </a:t>
                      </a:r>
                      <a:r>
                        <a:rPr lang="en-US" sz="1100" dirty="0"/>
                        <a:t>Redemption Scenarios:</a:t>
                      </a: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0311589"/>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100" dirty="0">
                          <a:solidFill>
                            <a:schemeClr val="bg1"/>
                          </a:solidFill>
                        </a:rPr>
                        <a:t>Risks</a:t>
                      </a:r>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t>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8617238"/>
                  </a:ext>
                </a:extLst>
              </a:tr>
              <a:tr h="291563">
                <a:tc>
                  <a:txBody>
                    <a:bodyPr/>
                    <a:lstStyle/>
                    <a:p>
                      <a:endParaRPr lang="en-CA" sz="11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332" rtl="0" eaLnBrk="1" fontAlgn="auto" latinLnBrk="0" hangingPunct="1">
                        <a:lnSpc>
                          <a:spcPct val="100000"/>
                        </a:lnSpc>
                        <a:spcBef>
                          <a:spcPts val="0"/>
                        </a:spcBef>
                        <a:spcAft>
                          <a:spcPts val="0"/>
                        </a:spcAft>
                        <a:buClrTx/>
                        <a:buSzTx/>
                        <a:buFontTx/>
                        <a:buNone/>
                        <a:tabLst/>
                        <a:defRPr/>
                      </a:pPr>
                      <a:r>
                        <a:rPr lang="fr-FR" sz="1100" dirty="0">
                          <a:solidFill>
                            <a:schemeClr val="tx1"/>
                          </a:solidFill>
                        </a:rPr>
                        <a:t>Risk</a:t>
                      </a:r>
                      <a:r>
                        <a:rPr lang="fr-FR" sz="1100" b="1" i="0" u="none" strike="noStrike" dirty="0">
                          <a:solidFill>
                            <a:schemeClr val="tx1"/>
                          </a:solidFill>
                          <a:effectLst/>
                          <a:latin typeface="Arial" panose="020B0604020202020204" pitchFamily="34" charset="0"/>
                        </a:rPr>
                        <a:t> </a:t>
                      </a:r>
                      <a:r>
                        <a:rPr lang="fr-FR" sz="1100" dirty="0" err="1">
                          <a:solidFill>
                            <a:schemeClr val="tx1"/>
                          </a:solidFill>
                        </a:rPr>
                        <a:t>Factors</a:t>
                      </a:r>
                      <a:endParaRPr lang="en-CA" sz="11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CA" sz="1100" dirty="0">
                          <a:solidFill>
                            <a:schemeClr val="tx1"/>
                          </a:solidFill>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1875668"/>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Illustration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923571"/>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lang="en-US" sz="1100" dirty="0">
                          <a:solidFill>
                            <a:schemeClr val="bg1"/>
                          </a:solidFill>
                        </a:rPr>
                        <a:t>Excel model &amp; python code</a:t>
                      </a:r>
                      <a:endParaRPr lang="en-CA" sz="1100"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r"/>
                      <a:r>
                        <a:rPr lang="en-CA" sz="1100" dirty="0"/>
                        <a:t>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0028355"/>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100" dirty="0"/>
                        <a:t>Python Code </a:t>
                      </a:r>
                      <a:r>
                        <a:rPr lang="fr-FR" sz="1100" dirty="0" err="1"/>
                        <a:t>Explanation</a:t>
                      </a:r>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5111436"/>
                  </a:ext>
                </a:extLst>
              </a:tr>
              <a:tr h="291563">
                <a:tc>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100" dirty="0"/>
                        <a:t>Python code findings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CA" sz="11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CA" sz="1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1373782"/>
                  </a:ext>
                </a:extLst>
              </a:tr>
              <a:tr h="291563">
                <a:tc>
                  <a:txBody>
                    <a:bodyPr/>
                    <a:lstStyle/>
                    <a:p>
                      <a:pPr algn="r"/>
                      <a:endParaRPr lang="en-CA" sz="11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100" dirty="0"/>
                        <a:t>Excel pricing model and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sz="1100" dirty="0"/>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r"/>
                      <a:endParaRPr lang="en-CA" sz="11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CA"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CA"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6408024"/>
                  </a:ext>
                </a:extLst>
              </a:tr>
            </a:tbl>
          </a:graphicData>
        </a:graphic>
      </p:graphicFrame>
    </p:spTree>
    <p:extLst>
      <p:ext uri="{BB962C8B-B14F-4D97-AF65-F5344CB8AC3E}">
        <p14:creationId xmlns:p14="http://schemas.microsoft.com/office/powerpoint/2010/main" val="319954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D22AA9C-B49B-BBE4-0AA4-5F2A83A5AD4B}"/>
              </a:ext>
            </a:extLst>
          </p:cNvPr>
          <p:cNvCxnSpPr/>
          <p:nvPr/>
        </p:nvCxnSpPr>
        <p:spPr>
          <a:xfrm>
            <a:off x="0" y="1036229"/>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4E64DC8E-5434-641F-A0A0-DE5E43B5479A}"/>
              </a:ext>
            </a:extLst>
          </p:cNvPr>
          <p:cNvSpPr>
            <a:spLocks noGrp="1"/>
          </p:cNvSpPr>
          <p:nvPr>
            <p:ph type="title"/>
          </p:nvPr>
        </p:nvSpPr>
        <p:spPr>
          <a:xfrm>
            <a:off x="290452" y="393442"/>
            <a:ext cx="10515600" cy="535531"/>
          </a:xfrm>
        </p:spPr>
        <p:txBody>
          <a:bodyPr>
            <a:normAutofit/>
          </a:bodyPr>
          <a:lstStyle/>
          <a:p>
            <a:r>
              <a:rPr lang="fr-FR" sz="3200" dirty="0"/>
              <a:t>Conservative </a:t>
            </a:r>
            <a:r>
              <a:rPr lang="fr-FR" sz="3200" dirty="0" err="1"/>
              <a:t>Investor</a:t>
            </a:r>
            <a:r>
              <a:rPr lang="fr-FR" sz="3200" dirty="0"/>
              <a:t> </a:t>
            </a:r>
            <a:r>
              <a:rPr lang="fr-FR" sz="3200" dirty="0" err="1"/>
              <a:t>Specific</a:t>
            </a:r>
            <a:r>
              <a:rPr lang="fr-FR" sz="3200" dirty="0"/>
              <a:t> </a:t>
            </a:r>
            <a:r>
              <a:rPr lang="fr-FR" sz="3200" dirty="0" err="1"/>
              <a:t>Advice</a:t>
            </a:r>
            <a:endParaRPr lang="en-CA" sz="3200" dirty="0"/>
          </a:p>
        </p:txBody>
      </p:sp>
      <p:sp>
        <p:nvSpPr>
          <p:cNvPr id="10" name="Content Placeholder 3">
            <a:extLst>
              <a:ext uri="{FF2B5EF4-FFF2-40B4-BE49-F238E27FC236}">
                <a16:creationId xmlns:a16="http://schemas.microsoft.com/office/drawing/2014/main" id="{217B9AB4-180B-9AC3-0CC4-D1417C1FFBA4}"/>
              </a:ext>
            </a:extLst>
          </p:cNvPr>
          <p:cNvSpPr txBox="1">
            <a:spLocks/>
          </p:cNvSpPr>
          <p:nvPr/>
        </p:nvSpPr>
        <p:spPr>
          <a:xfrm>
            <a:off x="290452" y="1323609"/>
            <a:ext cx="11611096" cy="710779"/>
          </a:xfrm>
          <a:prstGeom prst="rect">
            <a:avLst/>
          </a:prstGeom>
          <a:solidFill>
            <a:schemeClr val="accent4"/>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sz="1600" b="1" dirty="0"/>
              <a:t>Final Advice:</a:t>
            </a:r>
            <a:r>
              <a:rPr lang="en-US" sz="1600" dirty="0"/>
              <a:t> This might be a </a:t>
            </a:r>
            <a:r>
              <a:rPr lang="en-US" sz="1600" b="1" dirty="0"/>
              <a:t>good investment for Conservative investors</a:t>
            </a:r>
            <a:r>
              <a:rPr lang="en-US" sz="1600" dirty="0"/>
              <a:t> since it offers strong protection with a predictable return. However, since it's linked to NVIDIA (a volatile stock), you should still be aware of market risks.</a:t>
            </a:r>
          </a:p>
          <a:p>
            <a:pPr marL="0" indent="0">
              <a:buNone/>
            </a:pPr>
            <a:endParaRPr lang="en-CA" sz="1600" dirty="0"/>
          </a:p>
          <a:p>
            <a:pPr marL="0" indent="0">
              <a:buNone/>
            </a:pPr>
            <a:endParaRPr lang="en-CA" sz="1600" dirty="0"/>
          </a:p>
        </p:txBody>
      </p:sp>
      <p:pic>
        <p:nvPicPr>
          <p:cNvPr id="16" name="Picture 15" descr="A graph of a graph of a bar chart&#10;&#10;AI-generated content may be incorrect.">
            <a:extLst>
              <a:ext uri="{FF2B5EF4-FFF2-40B4-BE49-F238E27FC236}">
                <a16:creationId xmlns:a16="http://schemas.microsoft.com/office/drawing/2014/main" id="{BE94FB66-FA86-1F25-6737-7A5C59722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52" y="2321767"/>
            <a:ext cx="3950472" cy="3783382"/>
          </a:xfrm>
          <a:prstGeom prst="rect">
            <a:avLst/>
          </a:prstGeom>
        </p:spPr>
      </p:pic>
      <p:pic>
        <p:nvPicPr>
          <p:cNvPr id="1030" name="Picture 6">
            <a:extLst>
              <a:ext uri="{FF2B5EF4-FFF2-40B4-BE49-F238E27FC236}">
                <a16:creationId xmlns:a16="http://schemas.microsoft.com/office/drawing/2014/main" id="{CC5E9A13-029E-45C4-8CE0-3754C5931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317" y="2774801"/>
            <a:ext cx="8313683" cy="28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357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554A0-64AC-ACF3-D7BD-DC97478244A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0BF9943-DD59-BFC6-8479-C9982F7D27DF}"/>
              </a:ext>
            </a:extLst>
          </p:cNvPr>
          <p:cNvCxnSpPr/>
          <p:nvPr/>
        </p:nvCxnSpPr>
        <p:spPr>
          <a:xfrm>
            <a:off x="0" y="1036229"/>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8386707-FD6B-12DC-3E41-78DEEAA61C99}"/>
              </a:ext>
            </a:extLst>
          </p:cNvPr>
          <p:cNvSpPr>
            <a:spLocks noGrp="1"/>
          </p:cNvSpPr>
          <p:nvPr>
            <p:ph type="title"/>
          </p:nvPr>
        </p:nvSpPr>
        <p:spPr>
          <a:xfrm>
            <a:off x="290452" y="393442"/>
            <a:ext cx="10515600" cy="535531"/>
          </a:xfrm>
        </p:spPr>
        <p:txBody>
          <a:bodyPr>
            <a:normAutofit/>
          </a:bodyPr>
          <a:lstStyle/>
          <a:p>
            <a:r>
              <a:rPr lang="fr-FR" sz="3200" dirty="0" err="1"/>
              <a:t>Moderate</a:t>
            </a:r>
            <a:r>
              <a:rPr lang="fr-FR" sz="3200" dirty="0"/>
              <a:t> Risk </a:t>
            </a:r>
            <a:r>
              <a:rPr lang="fr-FR" sz="3200" dirty="0" err="1"/>
              <a:t>Investor</a:t>
            </a:r>
            <a:r>
              <a:rPr lang="fr-FR" sz="3200" dirty="0"/>
              <a:t> </a:t>
            </a:r>
            <a:r>
              <a:rPr lang="fr-FR" sz="3200" dirty="0" err="1"/>
              <a:t>Specific</a:t>
            </a:r>
            <a:r>
              <a:rPr lang="fr-FR" sz="3200" dirty="0"/>
              <a:t> </a:t>
            </a:r>
            <a:r>
              <a:rPr lang="fr-FR" sz="3200" dirty="0" err="1"/>
              <a:t>Advice</a:t>
            </a:r>
            <a:endParaRPr lang="en-CA" sz="3200" dirty="0"/>
          </a:p>
        </p:txBody>
      </p:sp>
      <p:sp>
        <p:nvSpPr>
          <p:cNvPr id="10" name="Content Placeholder 3">
            <a:extLst>
              <a:ext uri="{FF2B5EF4-FFF2-40B4-BE49-F238E27FC236}">
                <a16:creationId xmlns:a16="http://schemas.microsoft.com/office/drawing/2014/main" id="{4BC29B5E-74F9-339A-8118-84B160E78BE6}"/>
              </a:ext>
            </a:extLst>
          </p:cNvPr>
          <p:cNvSpPr txBox="1">
            <a:spLocks/>
          </p:cNvSpPr>
          <p:nvPr/>
        </p:nvSpPr>
        <p:spPr>
          <a:xfrm>
            <a:off x="290452" y="4585173"/>
            <a:ext cx="5555348" cy="1926317"/>
          </a:xfrm>
          <a:prstGeom prst="rect">
            <a:avLst/>
          </a:prstGeom>
          <a:solidFill>
            <a:schemeClr val="accent4"/>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US" sz="1600" dirty="0"/>
          </a:p>
          <a:p>
            <a:pPr marL="0" indent="0" rtl="0">
              <a:buNone/>
            </a:pPr>
            <a:r>
              <a:rPr lang="en-US" sz="1600" dirty="0"/>
              <a:t> </a:t>
            </a:r>
            <a:r>
              <a:rPr lang="en-US" sz="1600" b="1" dirty="0"/>
              <a:t>Final Advice:</a:t>
            </a:r>
            <a:r>
              <a:rPr lang="en-US" sz="1600" dirty="0"/>
              <a:t> This ETF might a </a:t>
            </a:r>
            <a:r>
              <a:rPr lang="en-US" sz="1600" b="1" dirty="0"/>
              <a:t>good choice</a:t>
            </a:r>
            <a:r>
              <a:rPr lang="en-US" sz="1600" dirty="0"/>
              <a:t> since it provides an attractive return potential with limited downside risk. However, make sure you understand the terms of early redemption, as it will impact your final return.</a:t>
            </a:r>
            <a:endParaRPr lang="en-CA" sz="1600" dirty="0"/>
          </a:p>
        </p:txBody>
      </p:sp>
      <p:sp>
        <p:nvSpPr>
          <p:cNvPr id="2" name="TextBox 1">
            <a:extLst>
              <a:ext uri="{FF2B5EF4-FFF2-40B4-BE49-F238E27FC236}">
                <a16:creationId xmlns:a16="http://schemas.microsoft.com/office/drawing/2014/main" id="{4DBC009F-8D3D-5E79-C82A-A52C9C21B155}"/>
              </a:ext>
            </a:extLst>
          </p:cNvPr>
          <p:cNvSpPr txBox="1"/>
          <p:nvPr/>
        </p:nvSpPr>
        <p:spPr>
          <a:xfrm>
            <a:off x="290452" y="1529391"/>
            <a:ext cx="5555348" cy="2800767"/>
          </a:xfrm>
          <a:prstGeom prst="rect">
            <a:avLst/>
          </a:prstGeom>
          <a:solidFill>
            <a:schemeClr val="bg2"/>
          </a:solidFill>
        </p:spPr>
        <p:txBody>
          <a:bodyPr wrap="square" rtlCol="0">
            <a:spAutoFit/>
          </a:bodyPr>
          <a:lstStyle/>
          <a:p>
            <a:pPr>
              <a:buNone/>
            </a:pPr>
            <a:r>
              <a:rPr lang="en-US" sz="1600" dirty="0"/>
              <a:t> </a:t>
            </a:r>
            <a:r>
              <a:rPr lang="en-US" sz="1600" b="1" dirty="0"/>
              <a:t>What matters to you?</a:t>
            </a:r>
            <a:r>
              <a:rPr lang="en-US" sz="1600" dirty="0"/>
              <a:t> A balance between risk and return with a preference for stable growth.</a:t>
            </a:r>
            <a:br>
              <a:rPr lang="en-US" sz="1600" dirty="0"/>
            </a:br>
            <a:r>
              <a:rPr lang="en-US" sz="1600" b="1" dirty="0"/>
              <a:t>How does this ETF fit?</a:t>
            </a:r>
            <a:endParaRPr lang="en-US" sz="1600" dirty="0"/>
          </a:p>
          <a:p>
            <a:pPr>
              <a:buFont typeface="Arial" panose="020B0604020202020204" pitchFamily="34" charset="0"/>
              <a:buChar char="•"/>
            </a:pPr>
            <a:r>
              <a:rPr lang="en-US" sz="1600" b="1" dirty="0"/>
              <a:t>Good return potential:</a:t>
            </a:r>
            <a:r>
              <a:rPr lang="en-US" sz="1600" dirty="0"/>
              <a:t> The annualized return of </a:t>
            </a:r>
            <a:r>
              <a:rPr lang="en-US" sz="1600" b="1" dirty="0"/>
              <a:t>17.63%</a:t>
            </a:r>
            <a:r>
              <a:rPr lang="en-US" sz="1600" dirty="0"/>
              <a:t> (if redeemed early) is attractive.</a:t>
            </a:r>
          </a:p>
          <a:p>
            <a:pPr>
              <a:buFont typeface="Arial" panose="020B0604020202020204" pitchFamily="34" charset="0"/>
              <a:buChar char="•"/>
            </a:pPr>
            <a:r>
              <a:rPr lang="en-US" sz="1600" b="1" dirty="0"/>
              <a:t>Short-term gain possible:</a:t>
            </a:r>
            <a:r>
              <a:rPr lang="en-US" sz="1600" dirty="0"/>
              <a:t> The </a:t>
            </a:r>
            <a:r>
              <a:rPr lang="en-US" sz="1600" b="1" dirty="0"/>
              <a:t>86.1% probability of early redemption</a:t>
            </a:r>
            <a:r>
              <a:rPr lang="en-US" sz="1600" dirty="0"/>
              <a:t> means a high chance of making a solid return quickly.</a:t>
            </a:r>
          </a:p>
          <a:p>
            <a:pPr>
              <a:buFont typeface="Arial" panose="020B0604020202020204" pitchFamily="34" charset="0"/>
              <a:buChar char="•"/>
            </a:pPr>
            <a:r>
              <a:rPr lang="en-US" sz="1600" b="1" dirty="0"/>
              <a:t>Fair value advantage:</a:t>
            </a:r>
            <a:r>
              <a:rPr lang="en-US" sz="1600" dirty="0"/>
              <a:t> You're buying between </a:t>
            </a:r>
            <a:r>
              <a:rPr lang="en-US" sz="1600" b="1" dirty="0"/>
              <a:t>$979.50 - $989.50</a:t>
            </a:r>
            <a:r>
              <a:rPr lang="en-US" sz="1600" dirty="0"/>
              <a:t>, while fair value estimates range from </a:t>
            </a:r>
            <a:r>
              <a:rPr lang="en-US" sz="1600" b="1" dirty="0"/>
              <a:t>$1029 - $1035</a:t>
            </a:r>
            <a:r>
              <a:rPr lang="en-US" sz="1600" dirty="0"/>
              <a:t>—this suggests a possible gain.</a:t>
            </a:r>
          </a:p>
        </p:txBody>
      </p:sp>
      <p:sp>
        <p:nvSpPr>
          <p:cNvPr id="3" name="TextBox 2">
            <a:extLst>
              <a:ext uri="{FF2B5EF4-FFF2-40B4-BE49-F238E27FC236}">
                <a16:creationId xmlns:a16="http://schemas.microsoft.com/office/drawing/2014/main" id="{3C364CD6-10C3-01B8-12FC-0223A66310D5}"/>
              </a:ext>
            </a:extLst>
          </p:cNvPr>
          <p:cNvSpPr txBox="1"/>
          <p:nvPr/>
        </p:nvSpPr>
        <p:spPr>
          <a:xfrm>
            <a:off x="290452" y="1272148"/>
            <a:ext cx="5555348" cy="261610"/>
          </a:xfrm>
          <a:prstGeom prst="rect">
            <a:avLst/>
          </a:prstGeom>
          <a:solidFill>
            <a:schemeClr val="tx2"/>
          </a:solidFill>
        </p:spPr>
        <p:txBody>
          <a:bodyPr wrap="square" rtlCol="0">
            <a:spAutoFit/>
          </a:bodyPr>
          <a:lstStyle/>
          <a:p>
            <a:r>
              <a:rPr lang="en-US" sz="1100" dirty="0">
                <a:solidFill>
                  <a:schemeClr val="bg1"/>
                </a:solidFill>
              </a:rPr>
              <a:t>Balanced Risk Investor:</a:t>
            </a:r>
            <a:endParaRPr lang="en-CA" sz="1100" b="1" dirty="0">
              <a:solidFill>
                <a:schemeClr val="bg1"/>
              </a:solidFill>
            </a:endParaRPr>
          </a:p>
        </p:txBody>
      </p:sp>
      <p:pic>
        <p:nvPicPr>
          <p:cNvPr id="2050" name="Picture 2">
            <a:extLst>
              <a:ext uri="{FF2B5EF4-FFF2-40B4-BE49-F238E27FC236}">
                <a16:creationId xmlns:a16="http://schemas.microsoft.com/office/drawing/2014/main" id="{F9D09092-C800-4282-A29C-9FC706AA4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530" y="670987"/>
            <a:ext cx="4756923" cy="36591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377E08A-3B85-497B-AAAC-2827A02CC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066" y="3466598"/>
            <a:ext cx="4459850" cy="339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515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29282-C8B2-CF49-7A9F-8E9E94F0D51F}"/>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78CCD92-7340-FC99-1C40-74777BC620EA}"/>
              </a:ext>
            </a:extLst>
          </p:cNvPr>
          <p:cNvCxnSpPr/>
          <p:nvPr/>
        </p:nvCxnSpPr>
        <p:spPr>
          <a:xfrm>
            <a:off x="0" y="1036229"/>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DF5C2AA4-E915-8A45-BF79-322C51E711D0}"/>
              </a:ext>
            </a:extLst>
          </p:cNvPr>
          <p:cNvSpPr>
            <a:spLocks noGrp="1"/>
          </p:cNvSpPr>
          <p:nvPr>
            <p:ph type="title"/>
          </p:nvPr>
        </p:nvSpPr>
        <p:spPr>
          <a:xfrm>
            <a:off x="290452" y="393442"/>
            <a:ext cx="10515600" cy="535531"/>
          </a:xfrm>
        </p:spPr>
        <p:txBody>
          <a:bodyPr>
            <a:normAutofit/>
          </a:bodyPr>
          <a:lstStyle/>
          <a:p>
            <a:r>
              <a:rPr lang="fr-FR" sz="3200" dirty="0"/>
              <a:t>Agressive </a:t>
            </a:r>
            <a:r>
              <a:rPr lang="fr-FR" sz="3200" dirty="0" err="1"/>
              <a:t>Investor</a:t>
            </a:r>
            <a:r>
              <a:rPr lang="fr-FR" sz="3200" dirty="0"/>
              <a:t> </a:t>
            </a:r>
            <a:r>
              <a:rPr lang="fr-FR" sz="3200" dirty="0" err="1"/>
              <a:t>Specific</a:t>
            </a:r>
            <a:r>
              <a:rPr lang="fr-FR" sz="3200" dirty="0"/>
              <a:t> </a:t>
            </a:r>
            <a:r>
              <a:rPr lang="fr-FR" sz="3200" dirty="0" err="1"/>
              <a:t>Advice</a:t>
            </a:r>
            <a:endParaRPr lang="en-CA" sz="3200" dirty="0"/>
          </a:p>
        </p:txBody>
      </p:sp>
      <p:sp>
        <p:nvSpPr>
          <p:cNvPr id="10" name="Content Placeholder 3">
            <a:extLst>
              <a:ext uri="{FF2B5EF4-FFF2-40B4-BE49-F238E27FC236}">
                <a16:creationId xmlns:a16="http://schemas.microsoft.com/office/drawing/2014/main" id="{7F4B94FE-7103-03D4-0F3D-B62A43E13702}"/>
              </a:ext>
            </a:extLst>
          </p:cNvPr>
          <p:cNvSpPr txBox="1">
            <a:spLocks/>
          </p:cNvSpPr>
          <p:nvPr/>
        </p:nvSpPr>
        <p:spPr>
          <a:xfrm>
            <a:off x="290452" y="4388340"/>
            <a:ext cx="5555348" cy="2076218"/>
          </a:xfrm>
          <a:prstGeom prst="rect">
            <a:avLst/>
          </a:prstGeom>
          <a:solidFill>
            <a:schemeClr val="accent4"/>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endParaRPr lang="en-US" sz="1600" dirty="0"/>
          </a:p>
          <a:p>
            <a:pPr marL="0" indent="0" rtl="0">
              <a:buNone/>
            </a:pPr>
            <a:r>
              <a:rPr lang="en-US" sz="1800" b="1" dirty="0"/>
              <a:t>Final Advice:</a:t>
            </a:r>
            <a:r>
              <a:rPr lang="en-US" sz="1800" dirty="0"/>
              <a:t> This </a:t>
            </a:r>
            <a:r>
              <a:rPr lang="en-US" sz="1800" b="1" dirty="0"/>
              <a:t>might not be the best option</a:t>
            </a:r>
            <a:r>
              <a:rPr lang="en-US" sz="1800" dirty="0"/>
              <a:t> for you. If you're comfortable with NVIDIA's risk, you might earn more by directly buying the stock or using options to enhance returns. However, if you like structured investments with some protection, it’s still worth considering.</a:t>
            </a:r>
            <a:endParaRPr lang="en-CA" sz="1800" dirty="0"/>
          </a:p>
          <a:p>
            <a:pPr marL="0" indent="0">
              <a:buNone/>
            </a:pPr>
            <a:endParaRPr lang="en-CA" sz="1600" dirty="0"/>
          </a:p>
        </p:txBody>
      </p:sp>
      <p:sp>
        <p:nvSpPr>
          <p:cNvPr id="2" name="TextBox 1">
            <a:extLst>
              <a:ext uri="{FF2B5EF4-FFF2-40B4-BE49-F238E27FC236}">
                <a16:creationId xmlns:a16="http://schemas.microsoft.com/office/drawing/2014/main" id="{B768AE6D-E452-FBA3-6252-AD9D40D09B02}"/>
              </a:ext>
            </a:extLst>
          </p:cNvPr>
          <p:cNvSpPr txBox="1"/>
          <p:nvPr/>
        </p:nvSpPr>
        <p:spPr>
          <a:xfrm>
            <a:off x="290452" y="1652502"/>
            <a:ext cx="5555348" cy="2554545"/>
          </a:xfrm>
          <a:prstGeom prst="rect">
            <a:avLst/>
          </a:prstGeom>
          <a:solidFill>
            <a:schemeClr val="bg2"/>
          </a:solidFill>
        </p:spPr>
        <p:txBody>
          <a:bodyPr wrap="square" rtlCol="0">
            <a:spAutoFit/>
          </a:bodyPr>
          <a:lstStyle/>
          <a:p>
            <a:pPr>
              <a:buNone/>
            </a:pPr>
            <a:r>
              <a:rPr lang="en-US" sz="1600" b="1" dirty="0"/>
              <a:t>What matters to you?</a:t>
            </a:r>
            <a:r>
              <a:rPr lang="en-US" sz="1600" dirty="0"/>
              <a:t> Maximizing returns, even if it means taking on higher risk.</a:t>
            </a:r>
            <a:br>
              <a:rPr lang="en-US" sz="1600" dirty="0"/>
            </a:br>
            <a:r>
              <a:rPr lang="en-US" sz="1600" b="1" dirty="0"/>
              <a:t>How does this ETF fit?</a:t>
            </a:r>
            <a:endParaRPr lang="en-US" sz="1600" dirty="0"/>
          </a:p>
          <a:p>
            <a:pPr>
              <a:buFont typeface="Arial" panose="020B0604020202020204" pitchFamily="34" charset="0"/>
              <a:buChar char="•"/>
            </a:pPr>
            <a:r>
              <a:rPr lang="en-US" sz="1600" b="1" dirty="0"/>
              <a:t>Capped upside:</a:t>
            </a:r>
            <a:r>
              <a:rPr lang="en-US" sz="1600" dirty="0"/>
              <a:t> Since it’s structured, your return is limited compared to directly investing in NVIDIA stock.</a:t>
            </a:r>
          </a:p>
          <a:p>
            <a:pPr>
              <a:buFont typeface="Arial" panose="020B0604020202020204" pitchFamily="34" charset="0"/>
              <a:buChar char="•"/>
            </a:pPr>
            <a:r>
              <a:rPr lang="en-US" sz="1600" b="1" dirty="0"/>
              <a:t>High volatility potential:</a:t>
            </a:r>
            <a:r>
              <a:rPr lang="en-US" sz="1600" dirty="0"/>
              <a:t> NVIDIA’s high </a:t>
            </a:r>
            <a:r>
              <a:rPr lang="en-US" sz="1600" b="1" dirty="0"/>
              <a:t>drift (0.584)</a:t>
            </a:r>
            <a:r>
              <a:rPr lang="en-US" sz="1600" dirty="0"/>
              <a:t> and </a:t>
            </a:r>
            <a:r>
              <a:rPr lang="en-US" sz="1600" b="1" dirty="0"/>
              <a:t>volatility (0.542)</a:t>
            </a:r>
            <a:r>
              <a:rPr lang="en-US" sz="1600" dirty="0"/>
              <a:t> mean that the stock itself might generate better returns than the ETF.</a:t>
            </a:r>
          </a:p>
          <a:p>
            <a:pPr>
              <a:buFont typeface="Arial" panose="020B0604020202020204" pitchFamily="34" charset="0"/>
              <a:buChar char="•"/>
            </a:pPr>
            <a:r>
              <a:rPr lang="en-US" sz="1600" b="1" dirty="0"/>
              <a:t>Less flexibility:</a:t>
            </a:r>
            <a:r>
              <a:rPr lang="en-US" sz="1600" dirty="0"/>
              <a:t> You don’t fully control when you exit, as early redemption is built into the structure.</a:t>
            </a:r>
          </a:p>
        </p:txBody>
      </p:sp>
      <p:sp>
        <p:nvSpPr>
          <p:cNvPr id="3" name="TextBox 2">
            <a:extLst>
              <a:ext uri="{FF2B5EF4-FFF2-40B4-BE49-F238E27FC236}">
                <a16:creationId xmlns:a16="http://schemas.microsoft.com/office/drawing/2014/main" id="{CFEA5269-1676-D292-D41D-0559E719E36C}"/>
              </a:ext>
            </a:extLst>
          </p:cNvPr>
          <p:cNvSpPr txBox="1"/>
          <p:nvPr/>
        </p:nvSpPr>
        <p:spPr>
          <a:xfrm>
            <a:off x="290452" y="1395259"/>
            <a:ext cx="5555348" cy="261610"/>
          </a:xfrm>
          <a:prstGeom prst="rect">
            <a:avLst/>
          </a:prstGeom>
          <a:solidFill>
            <a:schemeClr val="tx2"/>
          </a:solidFill>
        </p:spPr>
        <p:txBody>
          <a:bodyPr wrap="square" rtlCol="0">
            <a:spAutoFit/>
          </a:bodyPr>
          <a:lstStyle/>
          <a:p>
            <a:r>
              <a:rPr lang="en-US" sz="1100" dirty="0">
                <a:solidFill>
                  <a:schemeClr val="bg1"/>
                </a:solidFill>
              </a:rPr>
              <a:t>Growth Oriented Investor:</a:t>
            </a:r>
            <a:endParaRPr lang="en-CA" sz="1100" b="1" dirty="0">
              <a:solidFill>
                <a:schemeClr val="bg1"/>
              </a:solidFill>
            </a:endParaRPr>
          </a:p>
        </p:txBody>
      </p:sp>
      <p:pic>
        <p:nvPicPr>
          <p:cNvPr id="3074" name="Picture 2">
            <a:extLst>
              <a:ext uri="{FF2B5EF4-FFF2-40B4-BE49-F238E27FC236}">
                <a16:creationId xmlns:a16="http://schemas.microsoft.com/office/drawing/2014/main" id="{0AABED90-5E46-4558-A9AF-084462B98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037" y="867926"/>
            <a:ext cx="4922060" cy="35204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1441FAA-C455-4582-A0C4-6CE2A9667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16745"/>
            <a:ext cx="5846135" cy="324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08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7F7B0-D28B-DB33-1A08-60BB3434B1E4}"/>
            </a:ext>
          </a:extLst>
        </p:cNvPr>
        <p:cNvGrpSpPr/>
        <p:nvPr/>
      </p:nvGrpSpPr>
      <p:grpSpPr>
        <a:xfrm>
          <a:off x="0" y="0"/>
          <a:ext cx="0" cy="0"/>
          <a:chOff x="0" y="0"/>
          <a:chExt cx="0" cy="0"/>
        </a:xfrm>
      </p:grpSpPr>
      <p:pic>
        <p:nvPicPr>
          <p:cNvPr id="6" name="Picture 5" descr="A chart with arrows pointing to different levels&#10;&#10;AI-generated content may be incorrect.">
            <a:extLst>
              <a:ext uri="{FF2B5EF4-FFF2-40B4-BE49-F238E27FC236}">
                <a16:creationId xmlns:a16="http://schemas.microsoft.com/office/drawing/2014/main" id="{59C6CE7D-E4FE-C53F-3DAC-90FD17750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225" y="834941"/>
            <a:ext cx="8934450" cy="4705350"/>
          </a:xfrm>
          <a:prstGeom prst="rect">
            <a:avLst/>
          </a:prstGeom>
        </p:spPr>
      </p:pic>
      <p:cxnSp>
        <p:nvCxnSpPr>
          <p:cNvPr id="8" name="Straight Connector 7">
            <a:extLst>
              <a:ext uri="{FF2B5EF4-FFF2-40B4-BE49-F238E27FC236}">
                <a16:creationId xmlns:a16="http://schemas.microsoft.com/office/drawing/2014/main" id="{78799FCF-6DB7-41F7-2F6C-6DAC9F733F88}"/>
              </a:ext>
            </a:extLst>
          </p:cNvPr>
          <p:cNvCxnSpPr/>
          <p:nvPr/>
        </p:nvCxnSpPr>
        <p:spPr>
          <a:xfrm>
            <a:off x="0" y="1036229"/>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98F8990F-C876-6AAF-1A50-DCCA5753AF9F}"/>
              </a:ext>
            </a:extLst>
          </p:cNvPr>
          <p:cNvSpPr>
            <a:spLocks noGrp="1"/>
          </p:cNvSpPr>
          <p:nvPr>
            <p:ph type="title"/>
          </p:nvPr>
        </p:nvSpPr>
        <p:spPr>
          <a:xfrm>
            <a:off x="371475" y="372519"/>
            <a:ext cx="10515600" cy="535531"/>
          </a:xfrm>
        </p:spPr>
        <p:txBody>
          <a:bodyPr>
            <a:normAutofit/>
          </a:bodyPr>
          <a:lstStyle/>
          <a:p>
            <a:r>
              <a:rPr lang="fr-FR" sz="3200" dirty="0"/>
              <a:t>Investment </a:t>
            </a:r>
            <a:r>
              <a:rPr lang="fr-FR" sz="3200" dirty="0" err="1"/>
              <a:t>Recommendation</a:t>
            </a:r>
            <a:r>
              <a:rPr lang="fr-FR" sz="3200" dirty="0"/>
              <a:t> </a:t>
            </a:r>
            <a:r>
              <a:rPr lang="fr-FR" sz="3200" dirty="0" err="1"/>
              <a:t>Overview</a:t>
            </a:r>
            <a:endParaRPr lang="en-CA" sz="3200" dirty="0"/>
          </a:p>
        </p:txBody>
      </p:sp>
      <p:sp>
        <p:nvSpPr>
          <p:cNvPr id="10" name="Content Placeholder 3">
            <a:extLst>
              <a:ext uri="{FF2B5EF4-FFF2-40B4-BE49-F238E27FC236}">
                <a16:creationId xmlns:a16="http://schemas.microsoft.com/office/drawing/2014/main" id="{810C9895-23B1-5366-212C-281423592EEB}"/>
              </a:ext>
            </a:extLst>
          </p:cNvPr>
          <p:cNvSpPr txBox="1">
            <a:spLocks/>
          </p:cNvSpPr>
          <p:nvPr/>
        </p:nvSpPr>
        <p:spPr>
          <a:xfrm>
            <a:off x="1566690" y="5147499"/>
            <a:ext cx="9128317" cy="708998"/>
          </a:xfrm>
          <a:prstGeom prst="rect">
            <a:avLst/>
          </a:prstGeom>
          <a:solidFill>
            <a:schemeClr val="accent4"/>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 </a:t>
            </a:r>
            <a:r>
              <a:rPr lang="en-US" sz="1600" b="1" dirty="0"/>
              <a:t>Best fit:</a:t>
            </a:r>
            <a:r>
              <a:rPr lang="en-US" sz="1600" dirty="0"/>
              <a:t> </a:t>
            </a:r>
            <a:r>
              <a:rPr lang="en-US" sz="1600" b="1" dirty="0"/>
              <a:t>Conservative and balanced investors</a:t>
            </a:r>
            <a:r>
              <a:rPr lang="en-US" sz="1600" dirty="0"/>
              <a:t> looking for strong risk-adjusted returns.</a:t>
            </a:r>
            <a:br>
              <a:rPr lang="en-US" sz="1600" dirty="0"/>
            </a:br>
            <a:r>
              <a:rPr lang="en-US" sz="1600" dirty="0"/>
              <a:t>⚠️ </a:t>
            </a:r>
            <a:r>
              <a:rPr lang="en-US" sz="1600" b="1" dirty="0"/>
              <a:t>Less ideal for:</a:t>
            </a:r>
            <a:r>
              <a:rPr lang="en-US" sz="1600" dirty="0"/>
              <a:t> High-risk investors who want full exposure to NVIDIA's upside.</a:t>
            </a:r>
          </a:p>
          <a:p>
            <a:pPr marL="0" indent="0">
              <a:buNone/>
            </a:pPr>
            <a:endParaRPr lang="en-CA" sz="1100" dirty="0"/>
          </a:p>
          <a:p>
            <a:pPr marL="0" indent="0">
              <a:buNone/>
            </a:pPr>
            <a:endParaRPr lang="en-CA" sz="1000" dirty="0"/>
          </a:p>
        </p:txBody>
      </p:sp>
    </p:spTree>
    <p:extLst>
      <p:ext uri="{BB962C8B-B14F-4D97-AF65-F5344CB8AC3E}">
        <p14:creationId xmlns:p14="http://schemas.microsoft.com/office/powerpoint/2010/main" val="53561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CF16-6924-4EBF-9738-8E2226DFBC93}"/>
              </a:ext>
            </a:extLst>
          </p:cNvPr>
          <p:cNvSpPr>
            <a:spLocks noGrp="1"/>
          </p:cNvSpPr>
          <p:nvPr>
            <p:ph type="ctrTitle"/>
          </p:nvPr>
        </p:nvSpPr>
        <p:spPr/>
        <p:txBody>
          <a:bodyPr/>
          <a:lstStyle/>
          <a:p>
            <a:r>
              <a:rPr lang="en-CA" dirty="0"/>
              <a:t>Structured Note Overview</a:t>
            </a:r>
          </a:p>
        </p:txBody>
      </p:sp>
    </p:spTree>
    <p:extLst>
      <p:ext uri="{BB962C8B-B14F-4D97-AF65-F5344CB8AC3E}">
        <p14:creationId xmlns:p14="http://schemas.microsoft.com/office/powerpoint/2010/main" val="220684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18AA-B5E6-4635-AEC8-66F6CD55CC00}"/>
              </a:ext>
            </a:extLst>
          </p:cNvPr>
          <p:cNvSpPr>
            <a:spLocks noGrp="1"/>
          </p:cNvSpPr>
          <p:nvPr>
            <p:ph type="title"/>
          </p:nvPr>
        </p:nvSpPr>
        <p:spPr>
          <a:xfrm>
            <a:off x="542925" y="-40665"/>
            <a:ext cx="10515600" cy="1325563"/>
          </a:xfrm>
        </p:spPr>
        <p:txBody>
          <a:bodyPr>
            <a:normAutofit/>
          </a:bodyPr>
          <a:lstStyle/>
          <a:p>
            <a:r>
              <a:rPr lang="en-US" sz="3600" dirty="0"/>
              <a:t>Structured Note Overview</a:t>
            </a:r>
            <a:endParaRPr lang="en-CA" sz="3600" dirty="0"/>
          </a:p>
        </p:txBody>
      </p:sp>
      <p:sp>
        <p:nvSpPr>
          <p:cNvPr id="3" name="Content Placeholder 2">
            <a:extLst>
              <a:ext uri="{FF2B5EF4-FFF2-40B4-BE49-F238E27FC236}">
                <a16:creationId xmlns:a16="http://schemas.microsoft.com/office/drawing/2014/main" id="{96CD4D7B-505D-4EC6-B43C-5F6903685DB4}"/>
              </a:ext>
            </a:extLst>
          </p:cNvPr>
          <p:cNvSpPr>
            <a:spLocks noGrp="1"/>
          </p:cNvSpPr>
          <p:nvPr>
            <p:ph sz="half" idx="4294967295"/>
          </p:nvPr>
        </p:nvSpPr>
        <p:spPr>
          <a:xfrm>
            <a:off x="371475" y="1669146"/>
            <a:ext cx="5078574" cy="757130"/>
          </a:xfrm>
        </p:spPr>
        <p:txBody>
          <a:bodyPr wrap="square">
            <a:spAutoFit/>
          </a:bodyPr>
          <a:lstStyle/>
          <a:p>
            <a:pPr marL="0" indent="0">
              <a:buNone/>
            </a:pPr>
            <a:r>
              <a:rPr lang="en-US" sz="1200" b="0" i="0" u="none" strike="noStrike" dirty="0">
                <a:solidFill>
                  <a:srgbClr val="000000"/>
                </a:solidFill>
                <a:effectLst/>
                <a:latin typeface="+mj-lt"/>
              </a:rPr>
              <a:t>A hybrid financial instrument that combines</a:t>
            </a:r>
            <a:r>
              <a:rPr lang="en-US" sz="1200" b="1" i="0" u="none" strike="noStrike" dirty="0">
                <a:solidFill>
                  <a:srgbClr val="000000"/>
                </a:solidFill>
                <a:effectLst/>
                <a:latin typeface="+mj-lt"/>
              </a:rPr>
              <a:t> fixed income </a:t>
            </a:r>
            <a:r>
              <a:rPr lang="en-US" sz="1200" b="0" i="0" u="none" strike="noStrike" dirty="0">
                <a:solidFill>
                  <a:srgbClr val="000000"/>
                </a:solidFill>
                <a:effectLst/>
                <a:latin typeface="+mj-lt"/>
              </a:rPr>
              <a:t>(providing periodic coupon payments) and </a:t>
            </a:r>
            <a:r>
              <a:rPr lang="en-US" sz="1200" b="1" i="0" u="none" strike="noStrike" dirty="0">
                <a:solidFill>
                  <a:srgbClr val="000000"/>
                </a:solidFill>
                <a:effectLst/>
                <a:latin typeface="+mj-lt"/>
              </a:rPr>
              <a:t>derivatives </a:t>
            </a:r>
            <a:r>
              <a:rPr lang="en-US" sz="1200" b="0" i="0" u="none" strike="noStrike" dirty="0">
                <a:solidFill>
                  <a:srgbClr val="000000"/>
                </a:solidFill>
                <a:effectLst/>
                <a:latin typeface="+mj-lt"/>
              </a:rPr>
              <a:t>(linking returns to the performance of an underlying asset) to offer a </a:t>
            </a:r>
            <a:r>
              <a:rPr lang="en-US" sz="1200" b="1" i="0" u="none" strike="noStrike" dirty="0">
                <a:solidFill>
                  <a:srgbClr val="000000"/>
                </a:solidFill>
                <a:effectLst/>
                <a:latin typeface="+mj-lt"/>
              </a:rPr>
              <a:t>customized risk-return</a:t>
            </a:r>
            <a:r>
              <a:rPr lang="en-US" sz="1200" b="0" i="0" u="none" strike="noStrike" dirty="0">
                <a:solidFill>
                  <a:srgbClr val="000000"/>
                </a:solidFill>
                <a:effectLst/>
                <a:latin typeface="+mj-lt"/>
              </a:rPr>
              <a:t> profile.</a:t>
            </a:r>
            <a:endParaRPr lang="en-CA" sz="1200" dirty="0">
              <a:latin typeface="+mj-lt"/>
            </a:endParaRPr>
          </a:p>
        </p:txBody>
      </p:sp>
      <p:graphicFrame>
        <p:nvGraphicFramePr>
          <p:cNvPr id="14" name="Group 108">
            <a:extLst>
              <a:ext uri="{FF2B5EF4-FFF2-40B4-BE49-F238E27FC236}">
                <a16:creationId xmlns:a16="http://schemas.microsoft.com/office/drawing/2014/main" id="{C7313EC0-D01D-42C3-B210-0DF774D8B1D6}"/>
              </a:ext>
            </a:extLst>
          </p:cNvPr>
          <p:cNvGraphicFramePr>
            <a:graphicFrameLocks noGrp="1"/>
          </p:cNvGraphicFramePr>
          <p:nvPr>
            <p:extLst>
              <p:ext uri="{D42A27DB-BD31-4B8C-83A1-F6EECF244321}">
                <p14:modId xmlns:p14="http://schemas.microsoft.com/office/powerpoint/2010/main" val="1800659767"/>
              </p:ext>
            </p:extLst>
          </p:nvPr>
        </p:nvGraphicFramePr>
        <p:xfrm>
          <a:off x="7225227" y="1800363"/>
          <a:ext cx="4363811" cy="2366831"/>
        </p:xfrm>
        <a:graphic>
          <a:graphicData uri="http://schemas.openxmlformats.org/drawingml/2006/table">
            <a:tbl>
              <a:tblPr/>
              <a:tblGrid>
                <a:gridCol w="4363811">
                  <a:extLst>
                    <a:ext uri="{9D8B030D-6E8A-4147-A177-3AD203B41FA5}">
                      <a16:colId xmlns:a16="http://schemas.microsoft.com/office/drawing/2014/main" val="20001"/>
                    </a:ext>
                  </a:extLst>
                </a:gridCol>
              </a:tblGrid>
              <a:tr h="33790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34" charset="-128"/>
                          <a:cs typeface="Arial" charset="0"/>
                        </a:rPr>
                        <a:t>Issuer &amp; Guarantee </a:t>
                      </a:r>
                    </a:p>
                  </a:txBody>
                  <a:tcPr marL="45720" marR="45720" marT="36576" marB="1828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319559">
                <a:tc>
                  <a:txBody>
                    <a:bodyPr/>
                    <a:lstStyle/>
                    <a:p>
                      <a:pPr lvl="0" algn="ctr" fontAlgn="b"/>
                      <a:r>
                        <a:rPr lang="en-CA" sz="1400" b="1" i="0" u="none" strike="noStrike" dirty="0">
                          <a:solidFill>
                            <a:schemeClr val="tx1"/>
                          </a:solidFill>
                          <a:effectLst/>
                          <a:latin typeface="+mn-lt"/>
                        </a:rPr>
                        <a:t>Issuer</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1"/>
                  </a:ext>
                </a:extLst>
              </a:tr>
              <a:tr h="709720">
                <a:tc>
                  <a:txBody>
                    <a:bodyPr/>
                    <a:lstStyle/>
                    <a:p>
                      <a:pPr lvl="0" algn="l" fontAlgn="b"/>
                      <a:r>
                        <a:rPr lang="en-US" sz="1200" b="0" i="0" u="none" strike="noStrike" dirty="0">
                          <a:solidFill>
                            <a:schemeClr val="tx1"/>
                          </a:solidFill>
                          <a:effectLst/>
                          <a:latin typeface="+mn-lt"/>
                        </a:rPr>
                        <a:t>The issuer, BBVA Global Securities B.V., is responsible for issuing the structured note, backed by BBVA’s Structured Medium-Term Securities Program</a:t>
                      </a:r>
                      <a:r>
                        <a:rPr lang="en-US" sz="1100" b="0" i="0" u="none" strike="noStrike" dirty="0">
                          <a:solidFill>
                            <a:schemeClr val="tx1"/>
                          </a:solidFill>
                          <a:effectLst/>
                          <a:latin typeface="+mn-lt"/>
                        </a:rPr>
                        <a:t>.</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559">
                <a:tc>
                  <a:txBody>
                    <a:bodyPr/>
                    <a:lstStyle/>
                    <a:p>
                      <a:pPr algn="ctr" fontAlgn="b"/>
                      <a:r>
                        <a:rPr lang="en-CA" sz="1400" b="1" i="0" u="none" strike="noStrike" dirty="0">
                          <a:solidFill>
                            <a:schemeClr val="tx1"/>
                          </a:solidFill>
                          <a:effectLst/>
                          <a:latin typeface="+mn-lt"/>
                        </a:rPr>
                        <a:t>Guarantor</a:t>
                      </a:r>
                      <a:endParaRPr lang="en-CA" sz="900" b="1" i="1"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5"/>
                  </a:ext>
                </a:extLst>
              </a:tr>
              <a:tr h="210703">
                <a:tc>
                  <a:txBody>
                    <a:bodyPr/>
                    <a:lstStyle/>
                    <a:p>
                      <a:pPr lvl="0" algn="l" fontAlgn="b"/>
                      <a:endParaRPr lang="en-US" sz="1100" b="0" i="0" u="none" strike="noStrike" dirty="0">
                        <a:solidFill>
                          <a:schemeClr val="tx1"/>
                        </a:solidFill>
                        <a:effectLst/>
                        <a:latin typeface="+mn-lt"/>
                      </a:endParaRPr>
                    </a:p>
                    <a:p>
                      <a:pPr lvl="0" algn="l" fontAlgn="b"/>
                      <a:r>
                        <a:rPr lang="en-US" sz="1200" b="0" i="0" u="none" strike="noStrike" dirty="0">
                          <a:solidFill>
                            <a:schemeClr val="tx1"/>
                          </a:solidFill>
                          <a:effectLst/>
                          <a:latin typeface="+mn-lt"/>
                        </a:rPr>
                        <a:t>The BBVA New York Branch Ensures payments if the issuer defaults.</a:t>
                      </a:r>
                    </a:p>
                    <a:p>
                      <a:pPr lvl="0" algn="l" fontAlgn="b"/>
                      <a:endParaRPr lang="en-US" sz="900" b="0" i="0"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1BA569A9-3139-4AF4-9615-804807B87BBC}"/>
              </a:ext>
            </a:extLst>
          </p:cNvPr>
          <p:cNvSpPr txBox="1"/>
          <p:nvPr/>
        </p:nvSpPr>
        <p:spPr>
          <a:xfrm>
            <a:off x="371475" y="1198800"/>
            <a:ext cx="5078574" cy="307777"/>
          </a:xfrm>
          <a:prstGeom prst="rect">
            <a:avLst/>
          </a:prstGeom>
          <a:solidFill>
            <a:schemeClr val="tx2"/>
          </a:solidFill>
        </p:spPr>
        <p:txBody>
          <a:bodyPr wrap="square" rtlCol="0">
            <a:spAutoFit/>
          </a:bodyPr>
          <a:lstStyle/>
          <a:p>
            <a:r>
              <a:rPr lang="en-CA" sz="1400" b="1" dirty="0">
                <a:solidFill>
                  <a:schemeClr val="bg1"/>
                </a:solidFill>
              </a:rPr>
              <a:t>What is a Structured Note ?</a:t>
            </a:r>
          </a:p>
        </p:txBody>
      </p:sp>
      <p:sp>
        <p:nvSpPr>
          <p:cNvPr id="10" name="TextBox 9">
            <a:extLst>
              <a:ext uri="{FF2B5EF4-FFF2-40B4-BE49-F238E27FC236}">
                <a16:creationId xmlns:a16="http://schemas.microsoft.com/office/drawing/2014/main" id="{C3211617-BD20-47F7-BEDD-F52D14E8DDE9}"/>
              </a:ext>
            </a:extLst>
          </p:cNvPr>
          <p:cNvSpPr txBox="1"/>
          <p:nvPr/>
        </p:nvSpPr>
        <p:spPr>
          <a:xfrm>
            <a:off x="392160" y="2746042"/>
            <a:ext cx="4874740" cy="307777"/>
          </a:xfrm>
          <a:prstGeom prst="rect">
            <a:avLst/>
          </a:prstGeom>
          <a:solidFill>
            <a:schemeClr val="tx2"/>
          </a:solidFill>
        </p:spPr>
        <p:txBody>
          <a:bodyPr wrap="square" rtlCol="0">
            <a:spAutoFit/>
          </a:bodyPr>
          <a:lstStyle/>
          <a:p>
            <a:r>
              <a:rPr lang="en-CA" sz="1400" b="1" dirty="0">
                <a:solidFill>
                  <a:schemeClr val="bg1"/>
                </a:solidFill>
              </a:rPr>
              <a:t>Product Structure and Key Details</a:t>
            </a:r>
          </a:p>
        </p:txBody>
      </p:sp>
      <p:sp>
        <p:nvSpPr>
          <p:cNvPr id="11" name="TextBox 10">
            <a:extLst>
              <a:ext uri="{FF2B5EF4-FFF2-40B4-BE49-F238E27FC236}">
                <a16:creationId xmlns:a16="http://schemas.microsoft.com/office/drawing/2014/main" id="{622B5117-FB47-4428-81FF-B4245EA66C5D}"/>
              </a:ext>
            </a:extLst>
          </p:cNvPr>
          <p:cNvSpPr txBox="1"/>
          <p:nvPr/>
        </p:nvSpPr>
        <p:spPr>
          <a:xfrm>
            <a:off x="392160" y="3069766"/>
            <a:ext cx="4874739" cy="307777"/>
          </a:xfrm>
          <a:prstGeom prst="rect">
            <a:avLst/>
          </a:prstGeom>
          <a:solidFill>
            <a:schemeClr val="accent3"/>
          </a:solidFill>
        </p:spPr>
        <p:txBody>
          <a:bodyPr wrap="square" rtlCol="0">
            <a:spAutoFit/>
          </a:bodyPr>
          <a:lstStyle/>
          <a:p>
            <a:r>
              <a:rPr lang="en-CA" sz="1400" b="1" dirty="0"/>
              <a:t>Overview of This Structured Note:</a:t>
            </a:r>
          </a:p>
        </p:txBody>
      </p:sp>
      <p:graphicFrame>
        <p:nvGraphicFramePr>
          <p:cNvPr id="7" name="Table 6">
            <a:extLst>
              <a:ext uri="{FF2B5EF4-FFF2-40B4-BE49-F238E27FC236}">
                <a16:creationId xmlns:a16="http://schemas.microsoft.com/office/drawing/2014/main" id="{CD37DF61-05B5-4CDA-84AA-136C3CABF57D}"/>
              </a:ext>
            </a:extLst>
          </p:cNvPr>
          <p:cNvGraphicFramePr>
            <a:graphicFrameLocks noGrp="1"/>
          </p:cNvGraphicFramePr>
          <p:nvPr>
            <p:extLst>
              <p:ext uri="{D42A27DB-BD31-4B8C-83A1-F6EECF244321}">
                <p14:modId xmlns:p14="http://schemas.microsoft.com/office/powerpoint/2010/main" val="1529806539"/>
              </p:ext>
            </p:extLst>
          </p:nvPr>
        </p:nvGraphicFramePr>
        <p:xfrm>
          <a:off x="392159" y="3606275"/>
          <a:ext cx="4874739" cy="2220119"/>
        </p:xfrm>
        <a:graphic>
          <a:graphicData uri="http://schemas.openxmlformats.org/drawingml/2006/table">
            <a:tbl>
              <a:tblPr>
                <a:tableStyleId>{2D5ABB26-0587-4C30-8999-92F81FD0307C}</a:tableStyleId>
              </a:tblPr>
              <a:tblGrid>
                <a:gridCol w="1588124">
                  <a:extLst>
                    <a:ext uri="{9D8B030D-6E8A-4147-A177-3AD203B41FA5}">
                      <a16:colId xmlns:a16="http://schemas.microsoft.com/office/drawing/2014/main" val="1304330931"/>
                    </a:ext>
                  </a:extLst>
                </a:gridCol>
                <a:gridCol w="3286615">
                  <a:extLst>
                    <a:ext uri="{9D8B030D-6E8A-4147-A177-3AD203B41FA5}">
                      <a16:colId xmlns:a16="http://schemas.microsoft.com/office/drawing/2014/main" val="1922749691"/>
                    </a:ext>
                  </a:extLst>
                </a:gridCol>
              </a:tblGrid>
              <a:tr h="431241">
                <a:tc>
                  <a:txBody>
                    <a:bodyPr/>
                    <a:lstStyle/>
                    <a:p>
                      <a:pPr algn="l" rtl="0" fontAlgn="ctr"/>
                      <a:r>
                        <a:rPr lang="en-CA" sz="1400" b="1" u="none" strike="noStrike" dirty="0">
                          <a:effectLst/>
                        </a:rPr>
                        <a:t>Component </a:t>
                      </a:r>
                      <a:endParaRPr lang="en-CA" sz="1400" b="1" i="0" u="none" strike="noStrike" dirty="0">
                        <a:solidFill>
                          <a:srgbClr val="000000"/>
                        </a:solidFill>
                        <a:effectLst/>
                        <a:latin typeface="Calibri" panose="020F0502020204030204" pitchFamily="34" charset="0"/>
                      </a:endParaRPr>
                    </a:p>
                  </a:txBody>
                  <a:tcPr marL="4763" marR="4763" marT="4763" marB="0" anchor="ctr">
                    <a:solidFill>
                      <a:schemeClr val="bg1">
                        <a:lumMod val="50000"/>
                      </a:schemeClr>
                    </a:solidFill>
                  </a:tcPr>
                </a:tc>
                <a:tc>
                  <a:txBody>
                    <a:bodyPr/>
                    <a:lstStyle/>
                    <a:p>
                      <a:pPr algn="ctr" rtl="0" fontAlgn="ctr"/>
                      <a:r>
                        <a:rPr lang="en-CA" sz="1200" b="1" i="0" u="none" strike="noStrike" dirty="0">
                          <a:solidFill>
                            <a:srgbClr val="000000"/>
                          </a:solidFill>
                          <a:effectLst/>
                          <a:latin typeface="Calibri" panose="020F0502020204030204" pitchFamily="34" charset="0"/>
                        </a:rPr>
                        <a:t>Details</a:t>
                      </a:r>
                    </a:p>
                  </a:txBody>
                  <a:tcPr marL="4763" marR="4763" marT="4763" marB="0" anchor="ctr">
                    <a:solidFill>
                      <a:schemeClr val="bg1">
                        <a:lumMod val="50000"/>
                      </a:schemeClr>
                    </a:solidFill>
                  </a:tcPr>
                </a:tc>
                <a:extLst>
                  <a:ext uri="{0D108BD9-81ED-4DB2-BD59-A6C34878D82A}">
                    <a16:rowId xmlns:a16="http://schemas.microsoft.com/office/drawing/2014/main" val="805805372"/>
                  </a:ext>
                </a:extLst>
              </a:tr>
              <a:tr h="495155">
                <a:tc>
                  <a:txBody>
                    <a:bodyPr/>
                    <a:lstStyle/>
                    <a:p>
                      <a:pPr algn="l" rtl="0" fontAlgn="ctr"/>
                      <a:r>
                        <a:rPr lang="en-CA" sz="1200" u="none" strike="noStrike" dirty="0">
                          <a:effectLst/>
                        </a:rPr>
                        <a:t>Main Features</a:t>
                      </a:r>
                    </a:p>
                  </a:txBody>
                  <a:tcPr marL="4763" marR="4763" marT="4763" marB="0" anchor="ctr">
                    <a:solidFill>
                      <a:schemeClr val="bg1">
                        <a:lumMod val="85000"/>
                      </a:schemeClr>
                    </a:solidFill>
                  </a:tcPr>
                </a:tc>
                <a:tc>
                  <a:txBody>
                    <a:bodyPr/>
                    <a:lstStyle/>
                    <a:p>
                      <a:pPr algn="ctr" rtl="0" fontAlgn="ctr"/>
                      <a:r>
                        <a:rPr lang="en-CA" sz="1200" b="0" i="0" u="none" strike="noStrike" dirty="0">
                          <a:solidFill>
                            <a:srgbClr val="000000"/>
                          </a:solidFill>
                          <a:effectLst/>
                          <a:latin typeface="+mj-lt"/>
                        </a:rPr>
                        <a:t>Conditional Coupon, early </a:t>
                      </a:r>
                      <a:r>
                        <a:rPr lang="en-US" sz="1200" b="0" i="0" u="none" strike="noStrike" dirty="0">
                          <a:solidFill>
                            <a:srgbClr val="000000"/>
                          </a:solidFill>
                          <a:effectLst/>
                          <a:latin typeface="+mj-lt"/>
                        </a:rPr>
                        <a:t>redemption, leveraged downside</a:t>
                      </a:r>
                      <a:endParaRPr lang="en-CA" sz="1200" b="0" i="0" u="none" strike="noStrike" dirty="0">
                        <a:solidFill>
                          <a:srgbClr val="000000"/>
                        </a:solidFill>
                        <a:effectLst/>
                        <a:latin typeface="+mj-lt"/>
                      </a:endParaRPr>
                    </a:p>
                  </a:txBody>
                  <a:tcPr marL="4763" marR="4763" marT="4763" marB="0" anchor="ctr">
                    <a:solidFill>
                      <a:schemeClr val="bg1">
                        <a:lumMod val="85000"/>
                      </a:schemeClr>
                    </a:solidFill>
                  </a:tcPr>
                </a:tc>
                <a:extLst>
                  <a:ext uri="{0D108BD9-81ED-4DB2-BD59-A6C34878D82A}">
                    <a16:rowId xmlns:a16="http://schemas.microsoft.com/office/drawing/2014/main" val="1994570021"/>
                  </a:ext>
                </a:extLst>
              </a:tr>
              <a:tr h="431241">
                <a:tc>
                  <a:txBody>
                    <a:bodyPr/>
                    <a:lstStyle/>
                    <a:p>
                      <a:pPr algn="l" rtl="0" fontAlgn="ctr"/>
                      <a:r>
                        <a:rPr lang="en-CA" sz="1200" b="0" i="0" u="none" strike="noStrike" dirty="0">
                          <a:solidFill>
                            <a:srgbClr val="000000"/>
                          </a:solidFill>
                          <a:effectLst/>
                          <a:latin typeface="+mj-lt"/>
                        </a:rPr>
                        <a:t>Denomination</a:t>
                      </a:r>
                    </a:p>
                  </a:txBody>
                  <a:tcPr marL="4763" marR="4763" marT="4763" marB="0" anchor="ctr">
                    <a:solidFill>
                      <a:schemeClr val="bg1">
                        <a:lumMod val="85000"/>
                      </a:schemeClr>
                    </a:solidFill>
                  </a:tcPr>
                </a:tc>
                <a:tc>
                  <a:txBody>
                    <a:bodyPr/>
                    <a:lstStyle/>
                    <a:p>
                      <a:pPr algn="ctr" rtl="0" fontAlgn="ctr"/>
                      <a:r>
                        <a:rPr lang="en-CA" sz="1200" u="none" strike="noStrike" dirty="0">
                          <a:effectLst/>
                        </a:rPr>
                        <a:t>USD 1,000 per note</a:t>
                      </a:r>
                      <a:endParaRPr lang="en-CA" sz="1200" b="0" i="0" u="none" strike="noStrike" dirty="0">
                        <a:solidFill>
                          <a:srgbClr val="000000"/>
                        </a:solidFill>
                        <a:effectLst/>
                        <a:latin typeface="Calibri" panose="020F0502020204030204" pitchFamily="34" charset="0"/>
                      </a:endParaRPr>
                    </a:p>
                  </a:txBody>
                  <a:tcPr marL="4763" marR="4763" marT="4763" marB="0" anchor="ctr">
                    <a:solidFill>
                      <a:schemeClr val="bg1">
                        <a:lumMod val="85000"/>
                      </a:schemeClr>
                    </a:solidFill>
                  </a:tcPr>
                </a:tc>
                <a:extLst>
                  <a:ext uri="{0D108BD9-81ED-4DB2-BD59-A6C34878D82A}">
                    <a16:rowId xmlns:a16="http://schemas.microsoft.com/office/drawing/2014/main" val="3476411518"/>
                  </a:ext>
                </a:extLst>
              </a:tr>
              <a:tr h="431241">
                <a:tc>
                  <a:txBody>
                    <a:bodyPr/>
                    <a:lstStyle/>
                    <a:p>
                      <a:pPr algn="l" rtl="0" fontAlgn="ctr"/>
                      <a:r>
                        <a:rPr lang="en-CA" sz="1200" u="none" strike="noStrike" dirty="0">
                          <a:effectLst/>
                        </a:rPr>
                        <a:t>Underlying Asset</a:t>
                      </a:r>
                      <a:endParaRPr lang="en-CA" sz="1200" b="0" i="0" u="none" strike="noStrike" dirty="0">
                        <a:solidFill>
                          <a:srgbClr val="000000"/>
                        </a:solidFill>
                        <a:effectLst/>
                        <a:latin typeface="Calibri" panose="020F0502020204030204" pitchFamily="34" charset="0"/>
                      </a:endParaRPr>
                    </a:p>
                  </a:txBody>
                  <a:tcPr marL="4763" marR="4763" marT="4763" marB="0" anchor="ctr">
                    <a:solidFill>
                      <a:schemeClr val="bg1">
                        <a:lumMod val="85000"/>
                      </a:schemeClr>
                    </a:solidFill>
                  </a:tcPr>
                </a:tc>
                <a:tc>
                  <a:txBody>
                    <a:bodyPr/>
                    <a:lstStyle/>
                    <a:p>
                      <a:pPr algn="ctr" rtl="0" fontAlgn="ctr"/>
                      <a:r>
                        <a:rPr lang="en-CA" sz="1200" u="none" strike="noStrike" dirty="0">
                          <a:effectLst/>
                        </a:rPr>
                        <a:t>NVIDIA Corporation (NVDA) stock</a:t>
                      </a:r>
                      <a:endParaRPr lang="en-CA" sz="1200" b="0" i="0" u="none" strike="noStrike" dirty="0">
                        <a:solidFill>
                          <a:srgbClr val="000000"/>
                        </a:solidFill>
                        <a:effectLst/>
                        <a:latin typeface="Calibri" panose="020F0502020204030204" pitchFamily="34" charset="0"/>
                      </a:endParaRPr>
                    </a:p>
                  </a:txBody>
                  <a:tcPr marL="4763" marR="4763" marT="4763" marB="0" anchor="ctr">
                    <a:solidFill>
                      <a:schemeClr val="bg1">
                        <a:lumMod val="85000"/>
                      </a:schemeClr>
                    </a:solidFill>
                  </a:tcPr>
                </a:tc>
                <a:extLst>
                  <a:ext uri="{0D108BD9-81ED-4DB2-BD59-A6C34878D82A}">
                    <a16:rowId xmlns:a16="http://schemas.microsoft.com/office/drawing/2014/main" val="2789773170"/>
                  </a:ext>
                </a:extLst>
              </a:tr>
              <a:tr h="431241">
                <a:tc>
                  <a:txBody>
                    <a:bodyPr/>
                    <a:lstStyle/>
                    <a:p>
                      <a:pPr algn="l" rtl="0" fontAlgn="ctr"/>
                      <a:r>
                        <a:rPr lang="en-CA" sz="1200" u="none" strike="noStrike" dirty="0">
                          <a:effectLst/>
                        </a:rPr>
                        <a:t>Maturity Date</a:t>
                      </a:r>
                      <a:endParaRPr lang="en-CA" sz="1200" b="0" i="0" u="none" strike="noStrike" dirty="0">
                        <a:solidFill>
                          <a:srgbClr val="000000"/>
                        </a:solidFill>
                        <a:effectLst/>
                        <a:latin typeface="Calibri" panose="020F0502020204030204" pitchFamily="34" charset="0"/>
                      </a:endParaRPr>
                    </a:p>
                  </a:txBody>
                  <a:tcPr marL="4763" marR="4763" marT="4763" marB="0" anchor="ctr">
                    <a:solidFill>
                      <a:schemeClr val="bg1">
                        <a:lumMod val="85000"/>
                      </a:schemeClr>
                    </a:solidFill>
                  </a:tcPr>
                </a:tc>
                <a:tc>
                  <a:txBody>
                    <a:bodyPr/>
                    <a:lstStyle/>
                    <a:p>
                      <a:pPr algn="ctr" rtl="0" fontAlgn="ctr"/>
                      <a:r>
                        <a:rPr lang="en-CA" sz="1200" u="none" strike="noStrike" dirty="0">
                          <a:effectLst/>
                        </a:rPr>
                        <a:t>March 18, 2026</a:t>
                      </a:r>
                      <a:endParaRPr lang="en-CA" sz="1200" b="0" i="0" u="none" strike="noStrike" dirty="0">
                        <a:solidFill>
                          <a:srgbClr val="000000"/>
                        </a:solidFill>
                        <a:effectLst/>
                        <a:latin typeface="Calibri" panose="020F0502020204030204" pitchFamily="34" charset="0"/>
                      </a:endParaRPr>
                    </a:p>
                  </a:txBody>
                  <a:tcPr marL="4763" marR="4763" marT="4763" marB="0" anchor="ctr">
                    <a:solidFill>
                      <a:schemeClr val="bg1">
                        <a:lumMod val="85000"/>
                      </a:schemeClr>
                    </a:solidFill>
                  </a:tcPr>
                </a:tc>
                <a:extLst>
                  <a:ext uri="{0D108BD9-81ED-4DB2-BD59-A6C34878D82A}">
                    <a16:rowId xmlns:a16="http://schemas.microsoft.com/office/drawing/2014/main" val="2168669550"/>
                  </a:ext>
                </a:extLst>
              </a:tr>
            </a:tbl>
          </a:graphicData>
        </a:graphic>
      </p:graphicFrame>
      <p:pic>
        <p:nvPicPr>
          <p:cNvPr id="1028" name="Picture 4" descr="The benefits of a unified brand | BBVA">
            <a:extLst>
              <a:ext uri="{FF2B5EF4-FFF2-40B4-BE49-F238E27FC236}">
                <a16:creationId xmlns:a16="http://schemas.microsoft.com/office/drawing/2014/main" id="{C6B7B085-53EB-B5AF-DE6D-FC9078B18F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105" b="17729"/>
          <a:stretch/>
        </p:blipFill>
        <p:spPr bwMode="auto">
          <a:xfrm>
            <a:off x="5561190" y="2239314"/>
            <a:ext cx="1433035" cy="8765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15" name="Group 108">
            <a:extLst>
              <a:ext uri="{FF2B5EF4-FFF2-40B4-BE49-F238E27FC236}">
                <a16:creationId xmlns:a16="http://schemas.microsoft.com/office/drawing/2014/main" id="{10982459-BA41-36FA-8E1C-10C604830919}"/>
              </a:ext>
            </a:extLst>
          </p:cNvPr>
          <p:cNvGraphicFramePr>
            <a:graphicFrameLocks noGrp="1"/>
          </p:cNvGraphicFramePr>
          <p:nvPr>
            <p:extLst>
              <p:ext uri="{D42A27DB-BD31-4B8C-83A1-F6EECF244321}">
                <p14:modId xmlns:p14="http://schemas.microsoft.com/office/powerpoint/2010/main" val="366198504"/>
              </p:ext>
            </p:extLst>
          </p:nvPr>
        </p:nvGraphicFramePr>
        <p:xfrm>
          <a:off x="7225227" y="4181621"/>
          <a:ext cx="4363811" cy="862484"/>
        </p:xfrm>
        <a:graphic>
          <a:graphicData uri="http://schemas.openxmlformats.org/drawingml/2006/table">
            <a:tbl>
              <a:tblPr/>
              <a:tblGrid>
                <a:gridCol w="4363811">
                  <a:extLst>
                    <a:ext uri="{9D8B030D-6E8A-4147-A177-3AD203B41FA5}">
                      <a16:colId xmlns:a16="http://schemas.microsoft.com/office/drawing/2014/main" val="20001"/>
                    </a:ext>
                  </a:extLst>
                </a:gridCol>
              </a:tblGrid>
              <a:tr h="319559">
                <a:tc>
                  <a:txBody>
                    <a:bodyPr/>
                    <a:lstStyle/>
                    <a:p>
                      <a:pPr algn="ctr" fontAlgn="b"/>
                      <a:r>
                        <a:rPr lang="en-CA" sz="1400" b="1" i="0" u="none" strike="noStrike" dirty="0">
                          <a:solidFill>
                            <a:schemeClr val="tx1"/>
                          </a:solidFill>
                          <a:effectLst/>
                          <a:latin typeface="+mn-lt"/>
                        </a:rPr>
                        <a:t> Credit Risk Implications</a:t>
                      </a:r>
                      <a:endParaRPr lang="en-CA" sz="900" b="1" i="1" u="none" strike="noStrike" dirty="0">
                        <a:solidFill>
                          <a:schemeClr val="tx1"/>
                        </a:solidFill>
                        <a:effectLst/>
                        <a:latin typeface="+mn-lt"/>
                      </a:endParaRP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5"/>
                  </a:ext>
                </a:extLst>
              </a:tr>
              <a:tr h="210703">
                <a:tc>
                  <a:txBody>
                    <a:bodyPr/>
                    <a:lstStyle/>
                    <a:p>
                      <a:pPr lvl="0" algn="l" fontAlgn="b"/>
                      <a:endParaRPr lang="en-US" sz="1100" b="0" i="0" u="none" strike="noStrike" dirty="0">
                        <a:solidFill>
                          <a:schemeClr val="tx1"/>
                        </a:solidFill>
                        <a:effectLst/>
                        <a:latin typeface="+mn-lt"/>
                      </a:endParaRPr>
                    </a:p>
                    <a:p>
                      <a:pPr lvl="0" algn="l" fontAlgn="b"/>
                      <a:r>
                        <a:rPr lang="en-US" sz="1200" b="0" i="0" u="none" strike="noStrike" dirty="0">
                          <a:solidFill>
                            <a:schemeClr val="tx1"/>
                          </a:solidFill>
                          <a:effectLst/>
                          <a:latin typeface="+mn-lt"/>
                        </a:rPr>
                        <a:t>Investors rely on BBVA’s creditworthiness for returns, but the note is not FDIC-insured as it is not a deposit.</a:t>
                      </a:r>
                    </a:p>
                  </a:txBody>
                  <a:tcPr marL="9525" marR="9525" marT="9525" marB="0"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17" name="Picture 16" descr="A blue and white logo&#10;&#10;AI-generated content may be incorrect.">
            <a:extLst>
              <a:ext uri="{FF2B5EF4-FFF2-40B4-BE49-F238E27FC236}">
                <a16:creationId xmlns:a16="http://schemas.microsoft.com/office/drawing/2014/main" id="{7CDAF0D0-4F8A-29AB-A4BB-AE6AAC70FD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1875" y="3851459"/>
            <a:ext cx="1328375" cy="80320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6" name="Straight Connector 5">
            <a:extLst>
              <a:ext uri="{FF2B5EF4-FFF2-40B4-BE49-F238E27FC236}">
                <a16:creationId xmlns:a16="http://schemas.microsoft.com/office/drawing/2014/main" id="{531FE581-A831-2636-25B2-0BF9398CA36E}"/>
              </a:ext>
            </a:extLst>
          </p:cNvPr>
          <p:cNvCxnSpPr/>
          <p:nvPr/>
        </p:nvCxnSpPr>
        <p:spPr>
          <a:xfrm>
            <a:off x="0" y="1036229"/>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92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Features </a:t>
            </a:r>
          </a:p>
        </p:txBody>
      </p:sp>
    </p:spTree>
    <p:extLst>
      <p:ext uri="{BB962C8B-B14F-4D97-AF65-F5344CB8AC3E}">
        <p14:creationId xmlns:p14="http://schemas.microsoft.com/office/powerpoint/2010/main" val="288071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0480-D12E-6E51-A197-D84193C72690}"/>
              </a:ext>
            </a:extLst>
          </p:cNvPr>
          <p:cNvSpPr>
            <a:spLocks noGrp="1"/>
          </p:cNvSpPr>
          <p:nvPr>
            <p:ph type="title"/>
          </p:nvPr>
        </p:nvSpPr>
        <p:spPr>
          <a:xfrm>
            <a:off x="332626" y="107701"/>
            <a:ext cx="10515600" cy="1325563"/>
          </a:xfrm>
        </p:spPr>
        <p:txBody>
          <a:bodyPr>
            <a:normAutofit/>
          </a:bodyPr>
          <a:lstStyle/>
          <a:p>
            <a:r>
              <a:rPr lang="en-US" sz="3200" dirty="0"/>
              <a:t>Key Features</a:t>
            </a:r>
          </a:p>
        </p:txBody>
      </p:sp>
      <p:sp>
        <p:nvSpPr>
          <p:cNvPr id="3" name="Freeform: Shape 2">
            <a:extLst>
              <a:ext uri="{FF2B5EF4-FFF2-40B4-BE49-F238E27FC236}">
                <a16:creationId xmlns:a16="http://schemas.microsoft.com/office/drawing/2014/main" id="{7384557F-FA61-A7F8-97A8-8072EF45E20C}"/>
              </a:ext>
            </a:extLst>
          </p:cNvPr>
          <p:cNvSpPr/>
          <p:nvPr/>
        </p:nvSpPr>
        <p:spPr>
          <a:xfrm>
            <a:off x="4793888" y="2254711"/>
            <a:ext cx="3046569" cy="3046569"/>
          </a:xfrm>
          <a:custGeom>
            <a:avLst/>
            <a:gdLst>
              <a:gd name="connsiteX0" fmla="*/ 6200075 w 6200074"/>
              <a:gd name="connsiteY0" fmla="*/ 3100037 h 6200074"/>
              <a:gd name="connsiteX1" fmla="*/ 3100038 w 6200074"/>
              <a:gd name="connsiteY1" fmla="*/ 6200075 h 6200074"/>
              <a:gd name="connsiteX2" fmla="*/ 0 w 6200074"/>
              <a:gd name="connsiteY2" fmla="*/ 3100037 h 6200074"/>
              <a:gd name="connsiteX3" fmla="*/ 3100038 w 6200074"/>
              <a:gd name="connsiteY3" fmla="*/ 0 h 6200074"/>
              <a:gd name="connsiteX4" fmla="*/ 6200075 w 6200074"/>
              <a:gd name="connsiteY4" fmla="*/ 3100037 h 620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0074" h="6200074">
                <a:moveTo>
                  <a:pt x="6200075" y="3100037"/>
                </a:moveTo>
                <a:cubicBezTo>
                  <a:pt x="6200075" y="4812141"/>
                  <a:pt x="4812141" y="6200075"/>
                  <a:pt x="3100038" y="6200075"/>
                </a:cubicBezTo>
                <a:cubicBezTo>
                  <a:pt x="1387934" y="6200075"/>
                  <a:pt x="0" y="4812141"/>
                  <a:pt x="0" y="3100037"/>
                </a:cubicBezTo>
                <a:cubicBezTo>
                  <a:pt x="0" y="1387934"/>
                  <a:pt x="1387934" y="0"/>
                  <a:pt x="3100038" y="0"/>
                </a:cubicBezTo>
                <a:cubicBezTo>
                  <a:pt x="4812141" y="0"/>
                  <a:pt x="6200075" y="1387934"/>
                  <a:pt x="6200075" y="3100037"/>
                </a:cubicBezTo>
                <a:close/>
              </a:path>
            </a:pathLst>
          </a:custGeom>
          <a:solidFill>
            <a:schemeClr val="tx1">
              <a:alpha val="25000"/>
            </a:schemeClr>
          </a:solidFill>
          <a:ln w="9436" cap="flat">
            <a:noFill/>
            <a:prstDash val="solid"/>
            <a:miter/>
          </a:ln>
          <a:effectLst>
            <a:softEdge rad="368300"/>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grpSp>
        <p:nvGrpSpPr>
          <p:cNvPr id="4" name="Group 3">
            <a:extLst>
              <a:ext uri="{FF2B5EF4-FFF2-40B4-BE49-F238E27FC236}">
                <a16:creationId xmlns:a16="http://schemas.microsoft.com/office/drawing/2014/main" id="{56CC942F-FD92-7664-BA3C-08112F76D79A}"/>
              </a:ext>
            </a:extLst>
          </p:cNvPr>
          <p:cNvGrpSpPr/>
          <p:nvPr/>
        </p:nvGrpSpPr>
        <p:grpSpPr>
          <a:xfrm>
            <a:off x="4792414" y="2063760"/>
            <a:ext cx="2714716" cy="2714716"/>
            <a:chOff x="4729272" y="2079171"/>
            <a:chExt cx="2714716" cy="2714716"/>
          </a:xfrm>
        </p:grpSpPr>
        <p:grpSp>
          <p:nvGrpSpPr>
            <p:cNvPr id="93" name="Group 92">
              <a:extLst>
                <a:ext uri="{FF2B5EF4-FFF2-40B4-BE49-F238E27FC236}">
                  <a16:creationId xmlns:a16="http://schemas.microsoft.com/office/drawing/2014/main" id="{CC5B5A17-33A9-0819-8FF5-18C618B8BADA}"/>
                </a:ext>
              </a:extLst>
            </p:cNvPr>
            <p:cNvGrpSpPr/>
            <p:nvPr/>
          </p:nvGrpSpPr>
          <p:grpSpPr>
            <a:xfrm>
              <a:off x="4729272" y="2079171"/>
              <a:ext cx="2714716" cy="2714716"/>
              <a:chOff x="3126659" y="476558"/>
              <a:chExt cx="5919942" cy="5919942"/>
            </a:xfrm>
          </p:grpSpPr>
          <p:sp>
            <p:nvSpPr>
              <p:cNvPr id="95" name="Freeform: Shape 94">
                <a:extLst>
                  <a:ext uri="{FF2B5EF4-FFF2-40B4-BE49-F238E27FC236}">
                    <a16:creationId xmlns:a16="http://schemas.microsoft.com/office/drawing/2014/main" id="{8142B8C1-7881-95AC-D0AC-925B0299298E}"/>
                  </a:ext>
                </a:extLst>
              </p:cNvPr>
              <p:cNvSpPr/>
              <p:nvPr/>
            </p:nvSpPr>
            <p:spPr>
              <a:xfrm>
                <a:off x="3126659" y="476558"/>
                <a:ext cx="5919942" cy="5919942"/>
              </a:xfrm>
              <a:custGeom>
                <a:avLst/>
                <a:gdLst>
                  <a:gd name="connsiteX0" fmla="*/ 6200075 w 6200074"/>
                  <a:gd name="connsiteY0" fmla="*/ 3100037 h 6200074"/>
                  <a:gd name="connsiteX1" fmla="*/ 3100038 w 6200074"/>
                  <a:gd name="connsiteY1" fmla="*/ 6200075 h 6200074"/>
                  <a:gd name="connsiteX2" fmla="*/ 0 w 6200074"/>
                  <a:gd name="connsiteY2" fmla="*/ 3100037 h 6200074"/>
                  <a:gd name="connsiteX3" fmla="*/ 3100038 w 6200074"/>
                  <a:gd name="connsiteY3" fmla="*/ 0 h 6200074"/>
                  <a:gd name="connsiteX4" fmla="*/ 6200075 w 6200074"/>
                  <a:gd name="connsiteY4" fmla="*/ 3100037 h 620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0074" h="6200074">
                    <a:moveTo>
                      <a:pt x="6200075" y="3100037"/>
                    </a:moveTo>
                    <a:cubicBezTo>
                      <a:pt x="6200075" y="4812141"/>
                      <a:pt x="4812141" y="6200075"/>
                      <a:pt x="3100038" y="6200075"/>
                    </a:cubicBezTo>
                    <a:cubicBezTo>
                      <a:pt x="1387934" y="6200075"/>
                      <a:pt x="0" y="4812141"/>
                      <a:pt x="0" y="3100037"/>
                    </a:cubicBezTo>
                    <a:cubicBezTo>
                      <a:pt x="0" y="1387934"/>
                      <a:pt x="1387934" y="0"/>
                      <a:pt x="3100038" y="0"/>
                    </a:cubicBezTo>
                    <a:cubicBezTo>
                      <a:pt x="4812141" y="0"/>
                      <a:pt x="6200075" y="1387934"/>
                      <a:pt x="6200075" y="3100037"/>
                    </a:cubicBezTo>
                    <a:close/>
                  </a:path>
                </a:pathLst>
              </a:custGeom>
              <a:solidFill>
                <a:srgbClr val="F9F9FA"/>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96" name="Freeform: Shape 95">
                <a:extLst>
                  <a:ext uri="{FF2B5EF4-FFF2-40B4-BE49-F238E27FC236}">
                    <a16:creationId xmlns:a16="http://schemas.microsoft.com/office/drawing/2014/main" id="{41B9D5D7-7C90-B801-6B48-308618D2C77E}"/>
                  </a:ext>
                </a:extLst>
              </p:cNvPr>
              <p:cNvSpPr/>
              <p:nvPr/>
            </p:nvSpPr>
            <p:spPr>
              <a:xfrm>
                <a:off x="4108786" y="603137"/>
                <a:ext cx="1942305" cy="2747646"/>
              </a:xfrm>
              <a:custGeom>
                <a:avLst/>
                <a:gdLst>
                  <a:gd name="connsiteX0" fmla="*/ 2062981 w 2062981"/>
                  <a:gd name="connsiteY0" fmla="*/ 0 h 2918358"/>
                  <a:gd name="connsiteX1" fmla="*/ 2062981 w 2062981"/>
                  <a:gd name="connsiteY1" fmla="*/ 2918358 h 2918358"/>
                  <a:gd name="connsiteX2" fmla="*/ 0 w 2062981"/>
                  <a:gd name="connsiteY2" fmla="*/ 855378 h 2918358"/>
                  <a:gd name="connsiteX3" fmla="*/ 185843 w 2062981"/>
                  <a:gd name="connsiteY3" fmla="*/ 686472 h 2918358"/>
                  <a:gd name="connsiteX4" fmla="*/ 1945815 w 2062981"/>
                  <a:gd name="connsiteY4" fmla="*/ 2963 h 2918358"/>
                  <a:gd name="connsiteX5" fmla="*/ 2062981 w 2062981"/>
                  <a:gd name="connsiteY5" fmla="*/ 0 h 291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2981" h="2918358">
                    <a:moveTo>
                      <a:pt x="2062981" y="0"/>
                    </a:moveTo>
                    <a:lnTo>
                      <a:pt x="2062981" y="2918358"/>
                    </a:lnTo>
                    <a:lnTo>
                      <a:pt x="0" y="855378"/>
                    </a:lnTo>
                    <a:lnTo>
                      <a:pt x="185843" y="686472"/>
                    </a:lnTo>
                    <a:cubicBezTo>
                      <a:pt x="669046" y="287698"/>
                      <a:pt x="1278790" y="36775"/>
                      <a:pt x="1945815" y="2963"/>
                    </a:cubicBezTo>
                    <a:lnTo>
                      <a:pt x="2062981" y="0"/>
                    </a:lnTo>
                    <a:close/>
                  </a:path>
                </a:pathLst>
              </a:custGeom>
              <a:solidFill>
                <a:schemeClr val="accent4">
                  <a:lumMod val="75000"/>
                </a:schemeClr>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97" name="Freeform: Shape 96">
                <a:extLst>
                  <a:ext uri="{FF2B5EF4-FFF2-40B4-BE49-F238E27FC236}">
                    <a16:creationId xmlns:a16="http://schemas.microsoft.com/office/drawing/2014/main" id="{18CD35D7-B901-537A-6C97-88B20C4BAFC3}"/>
                  </a:ext>
                </a:extLst>
              </p:cNvPr>
              <p:cNvSpPr/>
              <p:nvPr/>
            </p:nvSpPr>
            <p:spPr>
              <a:xfrm>
                <a:off x="6122170" y="603137"/>
                <a:ext cx="1941818" cy="2747267"/>
              </a:xfrm>
              <a:custGeom>
                <a:avLst/>
                <a:gdLst>
                  <a:gd name="connsiteX0" fmla="*/ 0 w 2062464"/>
                  <a:gd name="connsiteY0" fmla="*/ 0 h 2917956"/>
                  <a:gd name="connsiteX1" fmla="*/ 117166 w 2062464"/>
                  <a:gd name="connsiteY1" fmla="*/ 2963 h 2917956"/>
                  <a:gd name="connsiteX2" fmla="*/ 1877137 w 2062464"/>
                  <a:gd name="connsiteY2" fmla="*/ 686472 h 2917956"/>
                  <a:gd name="connsiteX3" fmla="*/ 2062464 w 2062464"/>
                  <a:gd name="connsiteY3" fmla="*/ 854909 h 2917956"/>
                  <a:gd name="connsiteX4" fmla="*/ 0 w 2062464"/>
                  <a:gd name="connsiteY4" fmla="*/ 2917956 h 2917956"/>
                  <a:gd name="connsiteX5" fmla="*/ 0 w 2062464"/>
                  <a:gd name="connsiteY5" fmla="*/ 0 h 291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2464" h="2917956">
                    <a:moveTo>
                      <a:pt x="0" y="0"/>
                    </a:moveTo>
                    <a:lnTo>
                      <a:pt x="117166" y="2963"/>
                    </a:lnTo>
                    <a:cubicBezTo>
                      <a:pt x="784191" y="36775"/>
                      <a:pt x="1393934" y="287698"/>
                      <a:pt x="1877137" y="686472"/>
                    </a:cubicBezTo>
                    <a:lnTo>
                      <a:pt x="2062464" y="854909"/>
                    </a:lnTo>
                    <a:lnTo>
                      <a:pt x="0" y="2917956"/>
                    </a:lnTo>
                    <a:lnTo>
                      <a:pt x="0" y="0"/>
                    </a:lnTo>
                    <a:close/>
                  </a:path>
                </a:pathLst>
              </a:custGeom>
              <a:solidFill>
                <a:schemeClr val="accent1">
                  <a:lumMod val="60000"/>
                  <a:lumOff val="40000"/>
                </a:schemeClr>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98" name="Freeform: Shape 97">
                <a:extLst>
                  <a:ext uri="{FF2B5EF4-FFF2-40B4-BE49-F238E27FC236}">
                    <a16:creationId xmlns:a16="http://schemas.microsoft.com/office/drawing/2014/main" id="{B35F4203-050E-FCC9-4312-DDB8BF5741A5}"/>
                  </a:ext>
                </a:extLst>
              </p:cNvPr>
              <p:cNvSpPr/>
              <p:nvPr/>
            </p:nvSpPr>
            <p:spPr>
              <a:xfrm>
                <a:off x="6172105" y="1458255"/>
                <a:ext cx="2747918" cy="1942735"/>
              </a:xfrm>
              <a:custGeom>
                <a:avLst/>
                <a:gdLst>
                  <a:gd name="connsiteX0" fmla="*/ 2062854 w 2918647"/>
                  <a:gd name="connsiteY0" fmla="*/ 0 h 2063438"/>
                  <a:gd name="connsiteX1" fmla="*/ 2232175 w 2918647"/>
                  <a:gd name="connsiteY1" fmla="*/ 186300 h 2063438"/>
                  <a:gd name="connsiteX2" fmla="*/ 2915684 w 2918647"/>
                  <a:gd name="connsiteY2" fmla="*/ 1946271 h 2063438"/>
                  <a:gd name="connsiteX3" fmla="*/ 2918647 w 2918647"/>
                  <a:gd name="connsiteY3" fmla="*/ 2063438 h 2063438"/>
                  <a:gd name="connsiteX4" fmla="*/ 0 w 2918647"/>
                  <a:gd name="connsiteY4" fmla="*/ 2063438 h 2063438"/>
                  <a:gd name="connsiteX5" fmla="*/ 2062854 w 2918647"/>
                  <a:gd name="connsiteY5" fmla="*/ 0 h 206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8647" h="2063438">
                    <a:moveTo>
                      <a:pt x="2062854" y="0"/>
                    </a:moveTo>
                    <a:lnTo>
                      <a:pt x="2232175" y="186300"/>
                    </a:lnTo>
                    <a:cubicBezTo>
                      <a:pt x="2630949" y="669503"/>
                      <a:pt x="2881872" y="1279247"/>
                      <a:pt x="2915684" y="1946271"/>
                    </a:cubicBezTo>
                    <a:lnTo>
                      <a:pt x="2918647" y="2063438"/>
                    </a:lnTo>
                    <a:lnTo>
                      <a:pt x="0" y="2063438"/>
                    </a:lnTo>
                    <a:lnTo>
                      <a:pt x="2062854" y="0"/>
                    </a:lnTo>
                    <a:close/>
                  </a:path>
                </a:pathLst>
              </a:custGeom>
              <a:solidFill>
                <a:schemeClr val="accent1"/>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99" name="Freeform: Shape 98">
                <a:extLst>
                  <a:ext uri="{FF2B5EF4-FFF2-40B4-BE49-F238E27FC236}">
                    <a16:creationId xmlns:a16="http://schemas.microsoft.com/office/drawing/2014/main" id="{00347ECE-61BB-FD3E-5753-CD02BC6129A4}"/>
                  </a:ext>
                </a:extLst>
              </p:cNvPr>
              <p:cNvSpPr/>
              <p:nvPr/>
            </p:nvSpPr>
            <p:spPr>
              <a:xfrm>
                <a:off x="3253236" y="1458741"/>
                <a:ext cx="2747540" cy="1942249"/>
              </a:xfrm>
              <a:custGeom>
                <a:avLst/>
                <a:gdLst>
                  <a:gd name="connsiteX0" fmla="*/ 855324 w 2918246"/>
                  <a:gd name="connsiteY0" fmla="*/ 0 h 2062922"/>
                  <a:gd name="connsiteX1" fmla="*/ 2918246 w 2918246"/>
                  <a:gd name="connsiteY1" fmla="*/ 2062922 h 2062922"/>
                  <a:gd name="connsiteX2" fmla="*/ 0 w 2918246"/>
                  <a:gd name="connsiteY2" fmla="*/ 2062922 h 2062922"/>
                  <a:gd name="connsiteX3" fmla="*/ 2963 w 2918246"/>
                  <a:gd name="connsiteY3" fmla="*/ 1945755 h 2062922"/>
                  <a:gd name="connsiteX4" fmla="*/ 686472 w 2918246"/>
                  <a:gd name="connsiteY4" fmla="*/ 185784 h 2062922"/>
                  <a:gd name="connsiteX5" fmla="*/ 855324 w 2918246"/>
                  <a:gd name="connsiteY5" fmla="*/ 0 h 206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8246" h="2062922">
                    <a:moveTo>
                      <a:pt x="855324" y="0"/>
                    </a:moveTo>
                    <a:lnTo>
                      <a:pt x="2918246" y="2062922"/>
                    </a:lnTo>
                    <a:lnTo>
                      <a:pt x="0" y="2062922"/>
                    </a:lnTo>
                    <a:lnTo>
                      <a:pt x="2963" y="1945755"/>
                    </a:lnTo>
                    <a:cubicBezTo>
                      <a:pt x="36775" y="1278731"/>
                      <a:pt x="287697" y="668987"/>
                      <a:pt x="686472" y="185784"/>
                    </a:cubicBezTo>
                    <a:lnTo>
                      <a:pt x="855324" y="0"/>
                    </a:lnTo>
                    <a:close/>
                  </a:path>
                </a:pathLst>
              </a:custGeom>
              <a:solidFill>
                <a:schemeClr val="accent4"/>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100" name="Freeform: Shape 99">
                <a:extLst>
                  <a:ext uri="{FF2B5EF4-FFF2-40B4-BE49-F238E27FC236}">
                    <a16:creationId xmlns:a16="http://schemas.microsoft.com/office/drawing/2014/main" id="{3ED84428-6ACF-EA41-BBA8-E5F5B3EE0334}"/>
                  </a:ext>
                </a:extLst>
              </p:cNvPr>
              <p:cNvSpPr/>
              <p:nvPr/>
            </p:nvSpPr>
            <p:spPr>
              <a:xfrm>
                <a:off x="3253236" y="3472070"/>
                <a:ext cx="2747301" cy="1942411"/>
              </a:xfrm>
              <a:custGeom>
                <a:avLst/>
                <a:gdLst>
                  <a:gd name="connsiteX0" fmla="*/ 0 w 2917992"/>
                  <a:gd name="connsiteY0" fmla="*/ 0 h 2063094"/>
                  <a:gd name="connsiteX1" fmla="*/ 2917992 w 2917992"/>
                  <a:gd name="connsiteY1" fmla="*/ 0 h 2063094"/>
                  <a:gd name="connsiteX2" fmla="*/ 855482 w 2917992"/>
                  <a:gd name="connsiteY2" fmla="*/ 2063094 h 2063094"/>
                  <a:gd name="connsiteX3" fmla="*/ 686472 w 2917992"/>
                  <a:gd name="connsiteY3" fmla="*/ 1877137 h 2063094"/>
                  <a:gd name="connsiteX4" fmla="*/ 2963 w 2917992"/>
                  <a:gd name="connsiteY4" fmla="*/ 117165 h 2063094"/>
                  <a:gd name="connsiteX5" fmla="*/ 0 w 2917992"/>
                  <a:gd name="connsiteY5" fmla="*/ 0 h 2063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7992" h="2063094">
                    <a:moveTo>
                      <a:pt x="0" y="0"/>
                    </a:moveTo>
                    <a:lnTo>
                      <a:pt x="2917992" y="0"/>
                    </a:lnTo>
                    <a:lnTo>
                      <a:pt x="855482" y="2063094"/>
                    </a:lnTo>
                    <a:lnTo>
                      <a:pt x="686472" y="1877137"/>
                    </a:lnTo>
                    <a:cubicBezTo>
                      <a:pt x="287697" y="1393934"/>
                      <a:pt x="36775" y="784190"/>
                      <a:pt x="2963" y="117165"/>
                    </a:cubicBezTo>
                    <a:lnTo>
                      <a:pt x="0" y="0"/>
                    </a:lnTo>
                    <a:close/>
                  </a:path>
                </a:pathLst>
              </a:custGeom>
              <a:solidFill>
                <a:schemeClr val="accent3">
                  <a:lumMod val="75000"/>
                </a:schemeClr>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dirty="0"/>
              </a:p>
            </p:txBody>
          </p:sp>
          <p:sp>
            <p:nvSpPr>
              <p:cNvPr id="101" name="Freeform: Shape 100">
                <a:extLst>
                  <a:ext uri="{FF2B5EF4-FFF2-40B4-BE49-F238E27FC236}">
                    <a16:creationId xmlns:a16="http://schemas.microsoft.com/office/drawing/2014/main" id="{03AF93DB-0F19-6867-E607-2677765D24CA}"/>
                  </a:ext>
                </a:extLst>
              </p:cNvPr>
              <p:cNvSpPr/>
              <p:nvPr/>
            </p:nvSpPr>
            <p:spPr>
              <a:xfrm>
                <a:off x="6172378" y="3472070"/>
                <a:ext cx="2747645" cy="1942304"/>
              </a:xfrm>
              <a:custGeom>
                <a:avLst/>
                <a:gdLst>
                  <a:gd name="connsiteX0" fmla="*/ 0 w 2918357"/>
                  <a:gd name="connsiteY0" fmla="*/ 0 h 2062980"/>
                  <a:gd name="connsiteX1" fmla="*/ 2918357 w 2918357"/>
                  <a:gd name="connsiteY1" fmla="*/ 0 h 2062980"/>
                  <a:gd name="connsiteX2" fmla="*/ 2915394 w 2918357"/>
                  <a:gd name="connsiteY2" fmla="*/ 117165 h 2062980"/>
                  <a:gd name="connsiteX3" fmla="*/ 2231885 w 2918357"/>
                  <a:gd name="connsiteY3" fmla="*/ 1877137 h 2062980"/>
                  <a:gd name="connsiteX4" fmla="*/ 2062980 w 2918357"/>
                  <a:gd name="connsiteY4" fmla="*/ 2062980 h 2062980"/>
                  <a:gd name="connsiteX5" fmla="*/ 0 w 2918357"/>
                  <a:gd name="connsiteY5" fmla="*/ 0 h 206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8357" h="2062980">
                    <a:moveTo>
                      <a:pt x="0" y="0"/>
                    </a:moveTo>
                    <a:lnTo>
                      <a:pt x="2918357" y="0"/>
                    </a:lnTo>
                    <a:lnTo>
                      <a:pt x="2915394" y="117165"/>
                    </a:lnTo>
                    <a:cubicBezTo>
                      <a:pt x="2881582" y="784190"/>
                      <a:pt x="2630659" y="1393934"/>
                      <a:pt x="2231885" y="1877137"/>
                    </a:cubicBezTo>
                    <a:lnTo>
                      <a:pt x="2062980" y="2062980"/>
                    </a:lnTo>
                    <a:lnTo>
                      <a:pt x="0" y="0"/>
                    </a:lnTo>
                    <a:close/>
                  </a:path>
                </a:pathLst>
              </a:custGeom>
              <a:solidFill>
                <a:schemeClr val="accent2"/>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102" name="Freeform: Shape 101">
                <a:extLst>
                  <a:ext uri="{FF2B5EF4-FFF2-40B4-BE49-F238E27FC236}">
                    <a16:creationId xmlns:a16="http://schemas.microsoft.com/office/drawing/2014/main" id="{80BD2937-686E-2D54-E529-036D0DF3028B}"/>
                  </a:ext>
                </a:extLst>
              </p:cNvPr>
              <p:cNvSpPr/>
              <p:nvPr/>
            </p:nvSpPr>
            <p:spPr>
              <a:xfrm>
                <a:off x="4108949" y="3522038"/>
                <a:ext cx="1942141" cy="2747884"/>
              </a:xfrm>
              <a:custGeom>
                <a:avLst/>
                <a:gdLst>
                  <a:gd name="connsiteX0" fmla="*/ 2062807 w 2062807"/>
                  <a:gd name="connsiteY0" fmla="*/ 0 h 2918611"/>
                  <a:gd name="connsiteX1" fmla="*/ 2062807 w 2062807"/>
                  <a:gd name="connsiteY1" fmla="*/ 2918611 h 2918611"/>
                  <a:gd name="connsiteX2" fmla="*/ 1945641 w 2062807"/>
                  <a:gd name="connsiteY2" fmla="*/ 2915648 h 2918611"/>
                  <a:gd name="connsiteX3" fmla="*/ 185669 w 2062807"/>
                  <a:gd name="connsiteY3" fmla="*/ 2232139 h 2918611"/>
                  <a:gd name="connsiteX4" fmla="*/ 0 w 2062807"/>
                  <a:gd name="connsiteY4" fmla="*/ 2063391 h 2918611"/>
                  <a:gd name="connsiteX5" fmla="*/ 2062807 w 2062807"/>
                  <a:gd name="connsiteY5" fmla="*/ 0 h 291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2807" h="2918611">
                    <a:moveTo>
                      <a:pt x="2062807" y="0"/>
                    </a:moveTo>
                    <a:lnTo>
                      <a:pt x="2062807" y="2918611"/>
                    </a:lnTo>
                    <a:lnTo>
                      <a:pt x="1945641" y="2915648"/>
                    </a:lnTo>
                    <a:cubicBezTo>
                      <a:pt x="1278616" y="2881837"/>
                      <a:pt x="668872" y="2630914"/>
                      <a:pt x="185669" y="2232139"/>
                    </a:cubicBezTo>
                    <a:lnTo>
                      <a:pt x="0" y="2063391"/>
                    </a:lnTo>
                    <a:lnTo>
                      <a:pt x="2062807" y="0"/>
                    </a:lnTo>
                    <a:close/>
                  </a:path>
                </a:pathLst>
              </a:custGeom>
              <a:solidFill>
                <a:schemeClr val="accent3"/>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sp>
            <p:nvSpPr>
              <p:cNvPr id="103" name="Freeform: Shape 102">
                <a:extLst>
                  <a:ext uri="{FF2B5EF4-FFF2-40B4-BE49-F238E27FC236}">
                    <a16:creationId xmlns:a16="http://schemas.microsoft.com/office/drawing/2014/main" id="{A55EF6AF-EE92-8B1F-6023-69C5BE649E21}"/>
                  </a:ext>
                </a:extLst>
              </p:cNvPr>
              <p:cNvSpPr/>
              <p:nvPr/>
            </p:nvSpPr>
            <p:spPr>
              <a:xfrm>
                <a:off x="6122170" y="3522383"/>
                <a:ext cx="1942249" cy="2747539"/>
              </a:xfrm>
              <a:custGeom>
                <a:avLst/>
                <a:gdLst>
                  <a:gd name="connsiteX0" fmla="*/ 0 w 2062921"/>
                  <a:gd name="connsiteY0" fmla="*/ 0 h 2918245"/>
                  <a:gd name="connsiteX1" fmla="*/ 2062921 w 2062921"/>
                  <a:gd name="connsiteY1" fmla="*/ 2062921 h 2918245"/>
                  <a:gd name="connsiteX2" fmla="*/ 1877137 w 2062921"/>
                  <a:gd name="connsiteY2" fmla="*/ 2231773 h 2918245"/>
                  <a:gd name="connsiteX3" fmla="*/ 117166 w 2062921"/>
                  <a:gd name="connsiteY3" fmla="*/ 2915282 h 2918245"/>
                  <a:gd name="connsiteX4" fmla="*/ 0 w 2062921"/>
                  <a:gd name="connsiteY4" fmla="*/ 2918245 h 2918245"/>
                  <a:gd name="connsiteX5" fmla="*/ 0 w 2062921"/>
                  <a:gd name="connsiteY5" fmla="*/ 0 h 291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2921" h="2918245">
                    <a:moveTo>
                      <a:pt x="0" y="0"/>
                    </a:moveTo>
                    <a:lnTo>
                      <a:pt x="2062921" y="2062921"/>
                    </a:lnTo>
                    <a:lnTo>
                      <a:pt x="1877137" y="2231773"/>
                    </a:lnTo>
                    <a:cubicBezTo>
                      <a:pt x="1393934" y="2630548"/>
                      <a:pt x="784191" y="2881471"/>
                      <a:pt x="117166" y="2915282"/>
                    </a:cubicBezTo>
                    <a:lnTo>
                      <a:pt x="0" y="2918245"/>
                    </a:lnTo>
                    <a:lnTo>
                      <a:pt x="0" y="0"/>
                    </a:lnTo>
                    <a:close/>
                  </a:path>
                </a:pathLst>
              </a:custGeom>
              <a:solidFill>
                <a:schemeClr val="accent2">
                  <a:lumMod val="75000"/>
                </a:schemeClr>
              </a:solidFill>
              <a:ln w="9436" cap="flat">
                <a:noFill/>
                <a:prstDash val="solid"/>
                <a:miter/>
              </a:ln>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a:p>
            </p:txBody>
          </p:sp>
        </p:grpSp>
        <p:sp>
          <p:nvSpPr>
            <p:cNvPr id="94" name="Oval 93">
              <a:extLst>
                <a:ext uri="{FF2B5EF4-FFF2-40B4-BE49-F238E27FC236}">
                  <a16:creationId xmlns:a16="http://schemas.microsoft.com/office/drawing/2014/main" id="{B55683A6-96D1-7024-7E44-8727044C912C}"/>
                </a:ext>
              </a:extLst>
            </p:cNvPr>
            <p:cNvSpPr/>
            <p:nvPr/>
          </p:nvSpPr>
          <p:spPr>
            <a:xfrm>
              <a:off x="4943630" y="2293529"/>
              <a:ext cx="2286000" cy="2286000"/>
            </a:xfrm>
            <a:prstGeom prst="ellipse">
              <a:avLst/>
            </a:prstGeom>
            <a:gradFill flip="none" rotWithShape="1">
              <a:gsLst>
                <a:gs pos="7000">
                  <a:schemeClr val="bg1"/>
                </a:gs>
                <a:gs pos="100000">
                  <a:schemeClr val="bg1">
                    <a:lumMod val="95000"/>
                  </a:schemeClr>
                </a:gs>
              </a:gsLst>
              <a:lin ang="81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5" name="Oval 4">
            <a:extLst>
              <a:ext uri="{FF2B5EF4-FFF2-40B4-BE49-F238E27FC236}">
                <a16:creationId xmlns:a16="http://schemas.microsoft.com/office/drawing/2014/main" id="{651029A8-D2C8-7BBA-F985-C35553CDFDDA}"/>
              </a:ext>
            </a:extLst>
          </p:cNvPr>
          <p:cNvSpPr/>
          <p:nvPr/>
        </p:nvSpPr>
        <p:spPr>
          <a:xfrm>
            <a:off x="7750765" y="4293830"/>
            <a:ext cx="152464" cy="152464"/>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6" name="Rectangle: Rounded Corners 5">
            <a:extLst>
              <a:ext uri="{FF2B5EF4-FFF2-40B4-BE49-F238E27FC236}">
                <a16:creationId xmlns:a16="http://schemas.microsoft.com/office/drawing/2014/main" id="{D22FF200-C405-5418-4993-88572453511D}"/>
              </a:ext>
            </a:extLst>
          </p:cNvPr>
          <p:cNvSpPr/>
          <p:nvPr/>
        </p:nvSpPr>
        <p:spPr>
          <a:xfrm>
            <a:off x="7814671" y="3987217"/>
            <a:ext cx="3080690" cy="765690"/>
          </a:xfrm>
          <a:prstGeom prst="roundRect">
            <a:avLst>
              <a:gd name="adj" fmla="val 11951"/>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7" name="Group 6">
            <a:extLst>
              <a:ext uri="{FF2B5EF4-FFF2-40B4-BE49-F238E27FC236}">
                <a16:creationId xmlns:a16="http://schemas.microsoft.com/office/drawing/2014/main" id="{E00A7F18-B6DD-10F9-E24B-D494D3CF60F2}"/>
              </a:ext>
            </a:extLst>
          </p:cNvPr>
          <p:cNvGrpSpPr/>
          <p:nvPr/>
        </p:nvGrpSpPr>
        <p:grpSpPr>
          <a:xfrm>
            <a:off x="7903654" y="4060724"/>
            <a:ext cx="655098" cy="618677"/>
            <a:chOff x="7779858" y="1681178"/>
            <a:chExt cx="670176" cy="632917"/>
          </a:xfrm>
          <a:gradFill>
            <a:gsLst>
              <a:gs pos="0">
                <a:schemeClr val="bg1"/>
              </a:gs>
              <a:gs pos="100000">
                <a:schemeClr val="bg1">
                  <a:lumMod val="95000"/>
                </a:schemeClr>
              </a:gs>
            </a:gsLst>
            <a:lin ang="8100000" scaled="1"/>
          </a:gradFill>
          <a:effectLst>
            <a:outerShdw blurRad="165100" dist="38100" algn="l" rotWithShape="0">
              <a:prstClr val="black">
                <a:alpha val="23000"/>
              </a:prstClr>
            </a:outerShdw>
          </a:effectLst>
        </p:grpSpPr>
        <p:sp>
          <p:nvSpPr>
            <p:cNvPr id="91" name="Rectangle: Rounded Corners 90">
              <a:extLst>
                <a:ext uri="{FF2B5EF4-FFF2-40B4-BE49-F238E27FC236}">
                  <a16:creationId xmlns:a16="http://schemas.microsoft.com/office/drawing/2014/main" id="{51B3F791-FB60-2C23-D322-0A72505C5064}"/>
                </a:ext>
              </a:extLst>
            </p:cNvPr>
            <p:cNvSpPr/>
            <p:nvPr/>
          </p:nvSpPr>
          <p:spPr>
            <a:xfrm>
              <a:off x="7779858" y="1681178"/>
              <a:ext cx="592389" cy="632917"/>
            </a:xfrm>
            <a:prstGeom prst="roundRect">
              <a:avLst>
                <a:gd name="adj" fmla="val 11951"/>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92" name="Isosceles Triangle 91">
              <a:extLst>
                <a:ext uri="{FF2B5EF4-FFF2-40B4-BE49-F238E27FC236}">
                  <a16:creationId xmlns:a16="http://schemas.microsoft.com/office/drawing/2014/main" id="{63D0C027-0485-EC1F-A1D0-8CC2AE5DBF2F}"/>
                </a:ext>
              </a:extLst>
            </p:cNvPr>
            <p:cNvSpPr/>
            <p:nvPr/>
          </p:nvSpPr>
          <p:spPr>
            <a:xfrm rot="5400000">
              <a:off x="8306277" y="1944112"/>
              <a:ext cx="180466" cy="107048"/>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90" name="TextBox 31">
            <a:extLst>
              <a:ext uri="{FF2B5EF4-FFF2-40B4-BE49-F238E27FC236}">
                <a16:creationId xmlns:a16="http://schemas.microsoft.com/office/drawing/2014/main" id="{224F64C5-5D81-D4C7-8B1B-F5F140DF5D38}"/>
              </a:ext>
            </a:extLst>
          </p:cNvPr>
          <p:cNvSpPr txBox="1"/>
          <p:nvPr/>
        </p:nvSpPr>
        <p:spPr>
          <a:xfrm>
            <a:off x="8660388" y="4246347"/>
            <a:ext cx="2149805" cy="176405"/>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400" b="1" dirty="0">
                <a:solidFill>
                  <a:schemeClr val="bg2"/>
                </a:solidFill>
              </a:rPr>
              <a:t>Final Redemption – Capital Protection vs. Loss Risk</a:t>
            </a:r>
          </a:p>
        </p:txBody>
      </p:sp>
      <p:sp>
        <p:nvSpPr>
          <p:cNvPr id="12" name="TextBox 39">
            <a:extLst>
              <a:ext uri="{FF2B5EF4-FFF2-40B4-BE49-F238E27FC236}">
                <a16:creationId xmlns:a16="http://schemas.microsoft.com/office/drawing/2014/main" id="{68EB26F6-2276-9BD6-01A3-2ACC46EA00FA}"/>
              </a:ext>
            </a:extLst>
          </p:cNvPr>
          <p:cNvSpPr txBox="1"/>
          <p:nvPr/>
        </p:nvSpPr>
        <p:spPr>
          <a:xfrm>
            <a:off x="10982090" y="2568885"/>
            <a:ext cx="537327" cy="535692"/>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3200" b="1" dirty="0">
                <a:solidFill>
                  <a:schemeClr val="bg1"/>
                </a:solidFill>
              </a:rPr>
              <a:t>02</a:t>
            </a:r>
            <a:endParaRPr lang="en-IN" sz="3200" b="1" dirty="0">
              <a:solidFill>
                <a:schemeClr val="bg1"/>
              </a:solidFill>
            </a:endParaRPr>
          </a:p>
        </p:txBody>
      </p:sp>
      <p:grpSp>
        <p:nvGrpSpPr>
          <p:cNvPr id="13" name="Group 12">
            <a:extLst>
              <a:ext uri="{FF2B5EF4-FFF2-40B4-BE49-F238E27FC236}">
                <a16:creationId xmlns:a16="http://schemas.microsoft.com/office/drawing/2014/main" id="{82224EE0-EF7A-648B-3B2E-E4EC07461889}"/>
              </a:ext>
            </a:extLst>
          </p:cNvPr>
          <p:cNvGrpSpPr/>
          <p:nvPr/>
        </p:nvGrpSpPr>
        <p:grpSpPr>
          <a:xfrm>
            <a:off x="9431747" y="2570619"/>
            <a:ext cx="1389258" cy="555076"/>
            <a:chOff x="8570043" y="3190673"/>
            <a:chExt cx="1953464" cy="555076"/>
          </a:xfrm>
        </p:grpSpPr>
        <p:sp>
          <p:nvSpPr>
            <p:cNvPr id="85" name="TextBox 41">
              <a:extLst>
                <a:ext uri="{FF2B5EF4-FFF2-40B4-BE49-F238E27FC236}">
                  <a16:creationId xmlns:a16="http://schemas.microsoft.com/office/drawing/2014/main" id="{AA4AA2F4-16F5-E990-6339-6BC1BDB3932C}"/>
                </a:ext>
              </a:extLst>
            </p:cNvPr>
            <p:cNvSpPr txBox="1"/>
            <p:nvPr/>
          </p:nvSpPr>
          <p:spPr>
            <a:xfrm>
              <a:off x="8570048" y="3394213"/>
              <a:ext cx="1953459" cy="351536"/>
            </a:xfrm>
            <a:prstGeom prst="rect">
              <a:avLst/>
            </a:prstGeom>
            <a:noFill/>
          </p:spPr>
          <p:txBody>
            <a:bodyPr wrap="square" lIns="0" tIns="0" rIns="0" bIns="0" rtlCol="0" anchor="t">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100" dirty="0">
                  <a:solidFill>
                    <a:schemeClr val="bg1"/>
                  </a:solidFill>
                </a:rPr>
                <a:t>Insert your desired text here. </a:t>
              </a:r>
              <a:endParaRPr lang="en-US" sz="1100" b="1" dirty="0">
                <a:solidFill>
                  <a:schemeClr val="bg1"/>
                </a:solidFill>
              </a:endParaRPr>
            </a:p>
          </p:txBody>
        </p:sp>
        <p:sp>
          <p:nvSpPr>
            <p:cNvPr id="86" name="TextBox 42">
              <a:extLst>
                <a:ext uri="{FF2B5EF4-FFF2-40B4-BE49-F238E27FC236}">
                  <a16:creationId xmlns:a16="http://schemas.microsoft.com/office/drawing/2014/main" id="{CDEFC3B5-0065-0082-3925-F6E080528874}"/>
                </a:ext>
              </a:extLst>
            </p:cNvPr>
            <p:cNvSpPr txBox="1"/>
            <p:nvPr/>
          </p:nvSpPr>
          <p:spPr>
            <a:xfrm>
              <a:off x="8570043" y="3190673"/>
              <a:ext cx="1953460" cy="165370"/>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200" b="1" dirty="0">
                  <a:solidFill>
                    <a:schemeClr val="bg1"/>
                  </a:solidFill>
                </a:rPr>
                <a:t>Placeholder</a:t>
              </a:r>
            </a:p>
          </p:txBody>
        </p:sp>
      </p:grpSp>
      <p:sp>
        <p:nvSpPr>
          <p:cNvPr id="16" name="TextBox 49">
            <a:extLst>
              <a:ext uri="{FF2B5EF4-FFF2-40B4-BE49-F238E27FC236}">
                <a16:creationId xmlns:a16="http://schemas.microsoft.com/office/drawing/2014/main" id="{2D37E8E6-E4D8-C697-E73F-373FB00D134F}"/>
              </a:ext>
            </a:extLst>
          </p:cNvPr>
          <p:cNvSpPr txBox="1"/>
          <p:nvPr/>
        </p:nvSpPr>
        <p:spPr>
          <a:xfrm>
            <a:off x="10982090" y="3753423"/>
            <a:ext cx="537327" cy="535692"/>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3200" b="1" dirty="0">
                <a:solidFill>
                  <a:schemeClr val="bg1"/>
                </a:solidFill>
              </a:rPr>
              <a:t>03</a:t>
            </a:r>
            <a:endParaRPr lang="en-IN" sz="3200" b="1" dirty="0">
              <a:solidFill>
                <a:schemeClr val="bg1"/>
              </a:solidFill>
            </a:endParaRPr>
          </a:p>
        </p:txBody>
      </p:sp>
      <p:sp>
        <p:nvSpPr>
          <p:cNvPr id="21" name="TextBox 59">
            <a:extLst>
              <a:ext uri="{FF2B5EF4-FFF2-40B4-BE49-F238E27FC236}">
                <a16:creationId xmlns:a16="http://schemas.microsoft.com/office/drawing/2014/main" id="{D3B78F6B-DC46-44F7-B4E8-21560539DCC6}"/>
              </a:ext>
            </a:extLst>
          </p:cNvPr>
          <p:cNvSpPr txBox="1"/>
          <p:nvPr/>
        </p:nvSpPr>
        <p:spPr>
          <a:xfrm flipH="1">
            <a:off x="1587780" y="1384347"/>
            <a:ext cx="537327" cy="535692"/>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3200" b="1" dirty="0">
                <a:solidFill>
                  <a:schemeClr val="bg1"/>
                </a:solidFill>
              </a:rPr>
              <a:t>08</a:t>
            </a:r>
            <a:endParaRPr lang="en-IN" sz="3200" b="1" dirty="0">
              <a:solidFill>
                <a:schemeClr val="bg1"/>
              </a:solidFill>
            </a:endParaRPr>
          </a:p>
        </p:txBody>
      </p:sp>
      <p:grpSp>
        <p:nvGrpSpPr>
          <p:cNvPr id="22" name="Group 21">
            <a:extLst>
              <a:ext uri="{FF2B5EF4-FFF2-40B4-BE49-F238E27FC236}">
                <a16:creationId xmlns:a16="http://schemas.microsoft.com/office/drawing/2014/main" id="{1DE27052-8D48-5EAB-DF88-A72881DE2C8F}"/>
              </a:ext>
            </a:extLst>
          </p:cNvPr>
          <p:cNvGrpSpPr/>
          <p:nvPr/>
        </p:nvGrpSpPr>
        <p:grpSpPr>
          <a:xfrm flipH="1">
            <a:off x="2280597" y="1386081"/>
            <a:ext cx="1389258" cy="555076"/>
            <a:chOff x="8570043" y="3190673"/>
            <a:chExt cx="1953464" cy="555076"/>
          </a:xfrm>
        </p:grpSpPr>
        <p:sp>
          <p:nvSpPr>
            <p:cNvPr id="77" name="TextBox 61">
              <a:extLst>
                <a:ext uri="{FF2B5EF4-FFF2-40B4-BE49-F238E27FC236}">
                  <a16:creationId xmlns:a16="http://schemas.microsoft.com/office/drawing/2014/main" id="{311F3D36-A3E3-279C-53ED-C8C130113CCA}"/>
                </a:ext>
              </a:extLst>
            </p:cNvPr>
            <p:cNvSpPr txBox="1"/>
            <p:nvPr/>
          </p:nvSpPr>
          <p:spPr>
            <a:xfrm>
              <a:off x="8570048" y="3394213"/>
              <a:ext cx="1953459" cy="351536"/>
            </a:xfrm>
            <a:prstGeom prst="rect">
              <a:avLst/>
            </a:prstGeom>
            <a:noFill/>
          </p:spPr>
          <p:txBody>
            <a:bodyPr wrap="square" lIns="0" tIns="0" rIns="0" bIns="0" rtlCol="0" anchor="t">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100" dirty="0">
                  <a:solidFill>
                    <a:schemeClr val="bg1"/>
                  </a:solidFill>
                </a:rPr>
                <a:t>Insert your desired text here. </a:t>
              </a:r>
              <a:endParaRPr lang="en-US" sz="1100" b="1" dirty="0">
                <a:solidFill>
                  <a:schemeClr val="bg1"/>
                </a:solidFill>
              </a:endParaRPr>
            </a:p>
          </p:txBody>
        </p:sp>
        <p:sp>
          <p:nvSpPr>
            <p:cNvPr id="78" name="TextBox 62">
              <a:extLst>
                <a:ext uri="{FF2B5EF4-FFF2-40B4-BE49-F238E27FC236}">
                  <a16:creationId xmlns:a16="http://schemas.microsoft.com/office/drawing/2014/main" id="{D050C956-4E2D-1B09-EF51-4764FD3809D4}"/>
                </a:ext>
              </a:extLst>
            </p:cNvPr>
            <p:cNvSpPr txBox="1"/>
            <p:nvPr/>
          </p:nvSpPr>
          <p:spPr>
            <a:xfrm>
              <a:off x="8570043" y="3190673"/>
              <a:ext cx="1953460" cy="165370"/>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200" b="1" dirty="0">
                  <a:solidFill>
                    <a:schemeClr val="bg1"/>
                  </a:solidFill>
                </a:rPr>
                <a:t>Placeholder</a:t>
              </a:r>
            </a:p>
          </p:txBody>
        </p:sp>
      </p:grpSp>
      <p:sp>
        <p:nvSpPr>
          <p:cNvPr id="23" name="Oval 22">
            <a:extLst>
              <a:ext uri="{FF2B5EF4-FFF2-40B4-BE49-F238E27FC236}">
                <a16:creationId xmlns:a16="http://schemas.microsoft.com/office/drawing/2014/main" id="{AD7DF642-E53C-DEFE-564B-B22478D04AF6}"/>
              </a:ext>
            </a:extLst>
          </p:cNvPr>
          <p:cNvSpPr/>
          <p:nvPr/>
        </p:nvSpPr>
        <p:spPr>
          <a:xfrm flipH="1">
            <a:off x="3802281" y="4411821"/>
            <a:ext cx="152464" cy="15246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24" name="Rectangle: Rounded Corners 23">
            <a:extLst>
              <a:ext uri="{FF2B5EF4-FFF2-40B4-BE49-F238E27FC236}">
                <a16:creationId xmlns:a16="http://schemas.microsoft.com/office/drawing/2014/main" id="{D918EAD1-71E9-6911-A47A-FA0723AD88CA}"/>
              </a:ext>
            </a:extLst>
          </p:cNvPr>
          <p:cNvSpPr/>
          <p:nvPr/>
        </p:nvSpPr>
        <p:spPr>
          <a:xfrm flipH="1">
            <a:off x="770817" y="4105204"/>
            <a:ext cx="3080690" cy="765690"/>
          </a:xfrm>
          <a:prstGeom prst="roundRect">
            <a:avLst>
              <a:gd name="adj" fmla="val 11951"/>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25" name="Group 24">
            <a:extLst>
              <a:ext uri="{FF2B5EF4-FFF2-40B4-BE49-F238E27FC236}">
                <a16:creationId xmlns:a16="http://schemas.microsoft.com/office/drawing/2014/main" id="{BA37F8C7-0FB9-03C6-9918-BA6251076C9B}"/>
              </a:ext>
            </a:extLst>
          </p:cNvPr>
          <p:cNvGrpSpPr/>
          <p:nvPr/>
        </p:nvGrpSpPr>
        <p:grpSpPr>
          <a:xfrm flipH="1">
            <a:off x="3107426" y="4178711"/>
            <a:ext cx="655098" cy="618677"/>
            <a:chOff x="7779858" y="1681178"/>
            <a:chExt cx="670176" cy="632917"/>
          </a:xfrm>
          <a:gradFill>
            <a:gsLst>
              <a:gs pos="0">
                <a:schemeClr val="bg1"/>
              </a:gs>
              <a:gs pos="100000">
                <a:schemeClr val="bg1">
                  <a:lumMod val="95000"/>
                </a:schemeClr>
              </a:gs>
            </a:gsLst>
            <a:lin ang="8100000" scaled="1"/>
          </a:gradFill>
          <a:effectLst>
            <a:outerShdw blurRad="165100" dist="38100" algn="l" rotWithShape="0">
              <a:prstClr val="black">
                <a:alpha val="23000"/>
              </a:prstClr>
            </a:outerShdw>
          </a:effectLst>
        </p:grpSpPr>
        <p:sp>
          <p:nvSpPr>
            <p:cNvPr id="75" name="Rectangle: Rounded Corners 74">
              <a:extLst>
                <a:ext uri="{FF2B5EF4-FFF2-40B4-BE49-F238E27FC236}">
                  <a16:creationId xmlns:a16="http://schemas.microsoft.com/office/drawing/2014/main" id="{49570659-29D8-A17A-C7C0-EEC378E516CB}"/>
                </a:ext>
              </a:extLst>
            </p:cNvPr>
            <p:cNvSpPr/>
            <p:nvPr/>
          </p:nvSpPr>
          <p:spPr>
            <a:xfrm>
              <a:off x="7779858" y="1681178"/>
              <a:ext cx="592389" cy="632917"/>
            </a:xfrm>
            <a:prstGeom prst="roundRect">
              <a:avLst>
                <a:gd name="adj" fmla="val 11951"/>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76" name="Isosceles Triangle 75">
              <a:extLst>
                <a:ext uri="{FF2B5EF4-FFF2-40B4-BE49-F238E27FC236}">
                  <a16:creationId xmlns:a16="http://schemas.microsoft.com/office/drawing/2014/main" id="{9ED105D2-43B7-4A86-ED1D-547D1CA84442}"/>
                </a:ext>
              </a:extLst>
            </p:cNvPr>
            <p:cNvSpPr/>
            <p:nvPr/>
          </p:nvSpPr>
          <p:spPr>
            <a:xfrm rot="5400000">
              <a:off x="8306277" y="1944112"/>
              <a:ext cx="180466" cy="107048"/>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74" name="TextBox 72">
            <a:extLst>
              <a:ext uri="{FF2B5EF4-FFF2-40B4-BE49-F238E27FC236}">
                <a16:creationId xmlns:a16="http://schemas.microsoft.com/office/drawing/2014/main" id="{005A7D5E-8DC5-FAC5-D733-59242B8932E5}"/>
              </a:ext>
            </a:extLst>
          </p:cNvPr>
          <p:cNvSpPr txBox="1"/>
          <p:nvPr/>
        </p:nvSpPr>
        <p:spPr>
          <a:xfrm flipH="1">
            <a:off x="983529" y="4217792"/>
            <a:ext cx="2373589" cy="556037"/>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400" b="1" dirty="0">
                <a:solidFill>
                  <a:schemeClr val="bg2"/>
                </a:solidFill>
              </a:rPr>
              <a:t>Automatic Early</a:t>
            </a:r>
          </a:p>
          <a:p>
            <a:pPr>
              <a:lnSpc>
                <a:spcPct val="90000"/>
              </a:lnSpc>
            </a:pPr>
            <a:r>
              <a:rPr lang="en-US" sz="1400" b="1" dirty="0">
                <a:solidFill>
                  <a:schemeClr val="bg2"/>
                </a:solidFill>
              </a:rPr>
              <a:t>Redemption</a:t>
            </a:r>
          </a:p>
        </p:txBody>
      </p:sp>
      <p:sp>
        <p:nvSpPr>
          <p:cNvPr id="31" name="TextBox 79">
            <a:extLst>
              <a:ext uri="{FF2B5EF4-FFF2-40B4-BE49-F238E27FC236}">
                <a16:creationId xmlns:a16="http://schemas.microsoft.com/office/drawing/2014/main" id="{B3BA5095-575A-408C-2E7A-4D36A146074A}"/>
              </a:ext>
            </a:extLst>
          </p:cNvPr>
          <p:cNvSpPr txBox="1"/>
          <p:nvPr/>
        </p:nvSpPr>
        <p:spPr>
          <a:xfrm flipH="1">
            <a:off x="795692" y="2568885"/>
            <a:ext cx="537327" cy="535692"/>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3200" b="1" dirty="0">
                <a:solidFill>
                  <a:schemeClr val="bg1"/>
                </a:solidFill>
              </a:rPr>
              <a:t>07</a:t>
            </a:r>
            <a:endParaRPr lang="en-IN" sz="3200" b="1" dirty="0">
              <a:solidFill>
                <a:schemeClr val="bg1"/>
              </a:solidFill>
            </a:endParaRPr>
          </a:p>
        </p:txBody>
      </p:sp>
      <p:sp>
        <p:nvSpPr>
          <p:cNvPr id="70" name="TextBox 82">
            <a:extLst>
              <a:ext uri="{FF2B5EF4-FFF2-40B4-BE49-F238E27FC236}">
                <a16:creationId xmlns:a16="http://schemas.microsoft.com/office/drawing/2014/main" id="{E4E1E848-2363-CCDC-A67D-CE6785D1633A}"/>
              </a:ext>
            </a:extLst>
          </p:cNvPr>
          <p:cNvSpPr txBox="1"/>
          <p:nvPr/>
        </p:nvSpPr>
        <p:spPr>
          <a:xfrm flipH="1">
            <a:off x="1494107" y="2570619"/>
            <a:ext cx="1389255" cy="165370"/>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200" b="1" dirty="0">
                <a:solidFill>
                  <a:schemeClr val="bg1"/>
                </a:solidFill>
              </a:rPr>
              <a:t>Placeholder</a:t>
            </a:r>
          </a:p>
        </p:txBody>
      </p:sp>
      <p:sp>
        <p:nvSpPr>
          <p:cNvPr id="33" name="Oval 32">
            <a:extLst>
              <a:ext uri="{FF2B5EF4-FFF2-40B4-BE49-F238E27FC236}">
                <a16:creationId xmlns:a16="http://schemas.microsoft.com/office/drawing/2014/main" id="{838C60FF-FD02-174D-6E4B-F7051830E164}"/>
              </a:ext>
            </a:extLst>
          </p:cNvPr>
          <p:cNvSpPr/>
          <p:nvPr/>
        </p:nvSpPr>
        <p:spPr>
          <a:xfrm flipH="1">
            <a:off x="3772869" y="1978581"/>
            <a:ext cx="152464" cy="152464"/>
          </a:xfrm>
          <a:prstGeom prst="ellipse">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34" name="Rectangle: Rounded Corners 33">
            <a:extLst>
              <a:ext uri="{FF2B5EF4-FFF2-40B4-BE49-F238E27FC236}">
                <a16:creationId xmlns:a16="http://schemas.microsoft.com/office/drawing/2014/main" id="{69421F08-C7BA-ADEE-BA97-14D4052F6957}"/>
              </a:ext>
            </a:extLst>
          </p:cNvPr>
          <p:cNvSpPr/>
          <p:nvPr/>
        </p:nvSpPr>
        <p:spPr>
          <a:xfrm flipH="1">
            <a:off x="742402" y="1601591"/>
            <a:ext cx="3080690" cy="765690"/>
          </a:xfrm>
          <a:prstGeom prst="roundRect">
            <a:avLst>
              <a:gd name="adj" fmla="val 11951"/>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35" name="Group 34">
            <a:extLst>
              <a:ext uri="{FF2B5EF4-FFF2-40B4-BE49-F238E27FC236}">
                <a16:creationId xmlns:a16="http://schemas.microsoft.com/office/drawing/2014/main" id="{890D849C-81EE-2D96-B27B-A5F1B4D1A21E}"/>
              </a:ext>
            </a:extLst>
          </p:cNvPr>
          <p:cNvGrpSpPr/>
          <p:nvPr/>
        </p:nvGrpSpPr>
        <p:grpSpPr>
          <a:xfrm flipH="1">
            <a:off x="3009192" y="1706151"/>
            <a:ext cx="655098" cy="618677"/>
            <a:chOff x="7779858" y="1681178"/>
            <a:chExt cx="670176" cy="632917"/>
          </a:xfrm>
          <a:gradFill>
            <a:gsLst>
              <a:gs pos="0">
                <a:schemeClr val="bg1"/>
              </a:gs>
              <a:gs pos="100000">
                <a:schemeClr val="bg1">
                  <a:lumMod val="95000"/>
                </a:schemeClr>
              </a:gs>
            </a:gsLst>
            <a:lin ang="8100000" scaled="1"/>
          </a:gradFill>
          <a:effectLst>
            <a:outerShdw blurRad="165100" dist="38100" algn="l" rotWithShape="0">
              <a:prstClr val="black">
                <a:alpha val="23000"/>
              </a:prstClr>
            </a:outerShdw>
          </a:effectLst>
        </p:grpSpPr>
        <p:sp>
          <p:nvSpPr>
            <p:cNvPr id="67" name="Rectangle: Rounded Corners 66">
              <a:extLst>
                <a:ext uri="{FF2B5EF4-FFF2-40B4-BE49-F238E27FC236}">
                  <a16:creationId xmlns:a16="http://schemas.microsoft.com/office/drawing/2014/main" id="{61CB6D4A-8CB6-B6FB-F4EC-6E9B63B9D86C}"/>
                </a:ext>
              </a:extLst>
            </p:cNvPr>
            <p:cNvSpPr/>
            <p:nvPr/>
          </p:nvSpPr>
          <p:spPr>
            <a:xfrm>
              <a:off x="7779858" y="1681178"/>
              <a:ext cx="592389" cy="632917"/>
            </a:xfrm>
            <a:prstGeom prst="roundRect">
              <a:avLst>
                <a:gd name="adj" fmla="val 11951"/>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68" name="Isosceles Triangle 67">
              <a:extLst>
                <a:ext uri="{FF2B5EF4-FFF2-40B4-BE49-F238E27FC236}">
                  <a16:creationId xmlns:a16="http://schemas.microsoft.com/office/drawing/2014/main" id="{070F3BD8-1844-15A2-7A4D-1B16ACBE847D}"/>
                </a:ext>
              </a:extLst>
            </p:cNvPr>
            <p:cNvSpPr/>
            <p:nvPr/>
          </p:nvSpPr>
          <p:spPr>
            <a:xfrm rot="5400000">
              <a:off x="8306277" y="1944112"/>
              <a:ext cx="180466" cy="107048"/>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grpSp>
        <p:nvGrpSpPr>
          <p:cNvPr id="37" name="Group 36">
            <a:extLst>
              <a:ext uri="{FF2B5EF4-FFF2-40B4-BE49-F238E27FC236}">
                <a16:creationId xmlns:a16="http://schemas.microsoft.com/office/drawing/2014/main" id="{E5A1E10F-E33D-18BA-4DAC-31EFDA286B87}"/>
              </a:ext>
            </a:extLst>
          </p:cNvPr>
          <p:cNvGrpSpPr/>
          <p:nvPr/>
        </p:nvGrpSpPr>
        <p:grpSpPr>
          <a:xfrm flipH="1">
            <a:off x="963561" y="1967355"/>
            <a:ext cx="1919801" cy="435426"/>
            <a:chOff x="8570045" y="3310323"/>
            <a:chExt cx="2699472" cy="435426"/>
          </a:xfrm>
        </p:grpSpPr>
        <p:sp>
          <p:nvSpPr>
            <p:cNvPr id="65" name="TextBox 91">
              <a:extLst>
                <a:ext uri="{FF2B5EF4-FFF2-40B4-BE49-F238E27FC236}">
                  <a16:creationId xmlns:a16="http://schemas.microsoft.com/office/drawing/2014/main" id="{761422F4-AECF-1618-D1C4-695434AD0DC2}"/>
                </a:ext>
              </a:extLst>
            </p:cNvPr>
            <p:cNvSpPr txBox="1"/>
            <p:nvPr/>
          </p:nvSpPr>
          <p:spPr>
            <a:xfrm>
              <a:off x="8570049" y="3394213"/>
              <a:ext cx="1953458" cy="351536"/>
            </a:xfrm>
            <a:prstGeom prst="rect">
              <a:avLst/>
            </a:prstGeom>
            <a:noFill/>
          </p:spPr>
          <p:txBody>
            <a:bodyPr wrap="square" lIns="0" tIns="0" rIns="0" bIns="0" rtlCol="0" anchor="t">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endParaRPr lang="en-US" sz="1100" b="1" dirty="0">
                <a:solidFill>
                  <a:schemeClr val="bg1"/>
                </a:solidFill>
              </a:endParaRPr>
            </a:p>
          </p:txBody>
        </p:sp>
        <p:sp>
          <p:nvSpPr>
            <p:cNvPr id="66" name="TextBox 92">
              <a:extLst>
                <a:ext uri="{FF2B5EF4-FFF2-40B4-BE49-F238E27FC236}">
                  <a16:creationId xmlns:a16="http://schemas.microsoft.com/office/drawing/2014/main" id="{BA1E70BC-6693-744F-6BD3-0FE68357DE01}"/>
                </a:ext>
              </a:extLst>
            </p:cNvPr>
            <p:cNvSpPr txBox="1"/>
            <p:nvPr/>
          </p:nvSpPr>
          <p:spPr>
            <a:xfrm>
              <a:off x="8570045" y="3310323"/>
              <a:ext cx="2699472" cy="45719"/>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400" b="1" dirty="0">
                  <a:solidFill>
                    <a:schemeClr val="bg2"/>
                  </a:solidFill>
                </a:rPr>
                <a:t>Memory Feature (Accumulated Missed Coupons)</a:t>
              </a:r>
            </a:p>
          </p:txBody>
        </p:sp>
      </p:grpSp>
      <p:sp>
        <p:nvSpPr>
          <p:cNvPr id="38" name="TextBox 97">
            <a:extLst>
              <a:ext uri="{FF2B5EF4-FFF2-40B4-BE49-F238E27FC236}">
                <a16:creationId xmlns:a16="http://schemas.microsoft.com/office/drawing/2014/main" id="{34ECBF0E-B254-3128-CDC2-F69AFE356D71}"/>
              </a:ext>
            </a:extLst>
          </p:cNvPr>
          <p:cNvSpPr txBox="1"/>
          <p:nvPr/>
        </p:nvSpPr>
        <p:spPr>
          <a:xfrm>
            <a:off x="5202237" y="3051786"/>
            <a:ext cx="1910634" cy="738664"/>
          </a:xfrm>
          <a:prstGeom prst="rect">
            <a:avLst/>
          </a:prstGeom>
          <a:noFill/>
        </p:spPr>
        <p:txBody>
          <a:bodyPr wrap="square" rtlCol="0" anchor="ctr">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1400" b="1" dirty="0"/>
              <a:t>Investment Mechanics and Key Components</a:t>
            </a:r>
            <a:endParaRPr lang="en-IN" sz="1800" b="1" dirty="0"/>
          </a:p>
        </p:txBody>
      </p:sp>
      <p:sp>
        <p:nvSpPr>
          <p:cNvPr id="39" name="Arc 38">
            <a:extLst>
              <a:ext uri="{FF2B5EF4-FFF2-40B4-BE49-F238E27FC236}">
                <a16:creationId xmlns:a16="http://schemas.microsoft.com/office/drawing/2014/main" id="{43C47096-D3A8-F7C9-A1D2-994B767B4AD4}"/>
              </a:ext>
            </a:extLst>
          </p:cNvPr>
          <p:cNvSpPr/>
          <p:nvPr/>
        </p:nvSpPr>
        <p:spPr>
          <a:xfrm>
            <a:off x="6795246" y="1649560"/>
            <a:ext cx="1470675" cy="1470675"/>
          </a:xfrm>
          <a:prstGeom prst="arc">
            <a:avLst>
              <a:gd name="adj1" fmla="val 12172208"/>
              <a:gd name="adj2" fmla="val 16334438"/>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IN"/>
          </a:p>
        </p:txBody>
      </p:sp>
      <p:sp>
        <p:nvSpPr>
          <p:cNvPr id="40" name="Arc 39">
            <a:extLst>
              <a:ext uri="{FF2B5EF4-FFF2-40B4-BE49-F238E27FC236}">
                <a16:creationId xmlns:a16="http://schemas.microsoft.com/office/drawing/2014/main" id="{A668B98E-2FB6-D2C3-0BB6-E6E1CFFCB10D}"/>
              </a:ext>
            </a:extLst>
          </p:cNvPr>
          <p:cNvSpPr/>
          <p:nvPr/>
        </p:nvSpPr>
        <p:spPr>
          <a:xfrm rot="13408152">
            <a:off x="6147998" y="3040494"/>
            <a:ext cx="1792284" cy="1714024"/>
          </a:xfrm>
          <a:prstGeom prst="arc">
            <a:avLst>
              <a:gd name="adj1" fmla="val 10535612"/>
              <a:gd name="adj2" fmla="val 14878687"/>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IN"/>
          </a:p>
        </p:txBody>
      </p:sp>
      <p:sp>
        <p:nvSpPr>
          <p:cNvPr id="44" name="Arc 43">
            <a:extLst>
              <a:ext uri="{FF2B5EF4-FFF2-40B4-BE49-F238E27FC236}">
                <a16:creationId xmlns:a16="http://schemas.microsoft.com/office/drawing/2014/main" id="{C75EE02F-D74A-EC5E-137A-DE39B1ED0A78}"/>
              </a:ext>
            </a:extLst>
          </p:cNvPr>
          <p:cNvSpPr/>
          <p:nvPr/>
        </p:nvSpPr>
        <p:spPr>
          <a:xfrm rot="6811468" flipH="1">
            <a:off x="3348796" y="2094454"/>
            <a:ext cx="2233980" cy="3022126"/>
          </a:xfrm>
          <a:prstGeom prst="arc">
            <a:avLst>
              <a:gd name="adj1" fmla="val 10535612"/>
              <a:gd name="adj2" fmla="val 14878687"/>
            </a:avLst>
          </a:prstGeom>
          <a:ln w="254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IN"/>
          </a:p>
        </p:txBody>
      </p:sp>
      <p:sp>
        <p:nvSpPr>
          <p:cNvPr id="46" name="Freeform: Shape 45">
            <a:extLst>
              <a:ext uri="{FF2B5EF4-FFF2-40B4-BE49-F238E27FC236}">
                <a16:creationId xmlns:a16="http://schemas.microsoft.com/office/drawing/2014/main" id="{98995425-4585-4B24-AACC-F4D5DF81DF9F}"/>
              </a:ext>
            </a:extLst>
          </p:cNvPr>
          <p:cNvSpPr/>
          <p:nvPr/>
        </p:nvSpPr>
        <p:spPr>
          <a:xfrm rot="5115888" flipH="1" flipV="1">
            <a:off x="3559491" y="2502758"/>
            <a:ext cx="1612021" cy="849102"/>
          </a:xfrm>
          <a:custGeom>
            <a:avLst/>
            <a:gdLst>
              <a:gd name="connsiteX0" fmla="*/ 680610 w 3242571"/>
              <a:gd name="connsiteY0" fmla="*/ 0 h 335651"/>
              <a:gd name="connsiteX1" fmla="*/ 3242571 w 3242571"/>
              <a:gd name="connsiteY1" fmla="*/ 0 h 335651"/>
              <a:gd name="connsiteX2" fmla="*/ 3242571 w 3242571"/>
              <a:gd name="connsiteY2" fmla="*/ 335651 h 335651"/>
              <a:gd name="connsiteX3" fmla="*/ 0 w 3242571"/>
              <a:gd name="connsiteY3" fmla="*/ 335651 h 335651"/>
              <a:gd name="connsiteX4" fmla="*/ 67351 w 3242571"/>
              <a:gd name="connsiteY4" fmla="*/ 254021 h 335651"/>
              <a:gd name="connsiteX5" fmla="*/ 680610 w 3242571"/>
              <a:gd name="connsiteY5" fmla="*/ 0 h 335651"/>
              <a:gd name="connsiteX0" fmla="*/ 3242571 w 3528614"/>
              <a:gd name="connsiteY0" fmla="*/ 335651 h 621695"/>
              <a:gd name="connsiteX1" fmla="*/ 0 w 3528614"/>
              <a:gd name="connsiteY1" fmla="*/ 335651 h 621695"/>
              <a:gd name="connsiteX2" fmla="*/ 67351 w 3528614"/>
              <a:gd name="connsiteY2" fmla="*/ 254021 h 621695"/>
              <a:gd name="connsiteX3" fmla="*/ 680610 w 3528614"/>
              <a:gd name="connsiteY3" fmla="*/ 0 h 621695"/>
              <a:gd name="connsiteX4" fmla="*/ 3242571 w 3528614"/>
              <a:gd name="connsiteY4" fmla="*/ 0 h 621695"/>
              <a:gd name="connsiteX5" fmla="*/ 3528614 w 3528614"/>
              <a:gd name="connsiteY5" fmla="*/ 621695 h 621695"/>
              <a:gd name="connsiteX0" fmla="*/ 0 w 3528614"/>
              <a:gd name="connsiteY0" fmla="*/ 335651 h 621695"/>
              <a:gd name="connsiteX1" fmla="*/ 67351 w 3528614"/>
              <a:gd name="connsiteY1" fmla="*/ 254021 h 621695"/>
              <a:gd name="connsiteX2" fmla="*/ 680610 w 3528614"/>
              <a:gd name="connsiteY2" fmla="*/ 0 h 621695"/>
              <a:gd name="connsiteX3" fmla="*/ 3242571 w 3528614"/>
              <a:gd name="connsiteY3" fmla="*/ 0 h 621695"/>
              <a:gd name="connsiteX4" fmla="*/ 3528614 w 3528614"/>
              <a:gd name="connsiteY4" fmla="*/ 621695 h 621695"/>
              <a:gd name="connsiteX0" fmla="*/ 0 w 3242571"/>
              <a:gd name="connsiteY0" fmla="*/ 335651 h 335651"/>
              <a:gd name="connsiteX1" fmla="*/ 67351 w 3242571"/>
              <a:gd name="connsiteY1" fmla="*/ 254021 h 335651"/>
              <a:gd name="connsiteX2" fmla="*/ 680610 w 3242571"/>
              <a:gd name="connsiteY2" fmla="*/ 0 h 335651"/>
              <a:gd name="connsiteX3" fmla="*/ 3242571 w 3242571"/>
              <a:gd name="connsiteY3" fmla="*/ 0 h 335651"/>
            </a:gdLst>
            <a:ahLst/>
            <a:cxnLst>
              <a:cxn ang="0">
                <a:pos x="connsiteX0" y="connsiteY0"/>
              </a:cxn>
              <a:cxn ang="0">
                <a:pos x="connsiteX1" y="connsiteY1"/>
              </a:cxn>
              <a:cxn ang="0">
                <a:pos x="connsiteX2" y="connsiteY2"/>
              </a:cxn>
              <a:cxn ang="0">
                <a:pos x="connsiteX3" y="connsiteY3"/>
              </a:cxn>
            </a:cxnLst>
            <a:rect l="l" t="t" r="r" b="b"/>
            <a:pathLst>
              <a:path w="3242571" h="335651">
                <a:moveTo>
                  <a:pt x="0" y="335651"/>
                </a:moveTo>
                <a:lnTo>
                  <a:pt x="67351" y="254021"/>
                </a:lnTo>
                <a:cubicBezTo>
                  <a:pt x="224298" y="97074"/>
                  <a:pt x="441118" y="0"/>
                  <a:pt x="680610" y="0"/>
                </a:cubicBezTo>
                <a:lnTo>
                  <a:pt x="3242571" y="0"/>
                </a:lnTo>
              </a:path>
            </a:pathLst>
          </a:cu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49" name="Group 48">
            <a:extLst>
              <a:ext uri="{FF2B5EF4-FFF2-40B4-BE49-F238E27FC236}">
                <a16:creationId xmlns:a16="http://schemas.microsoft.com/office/drawing/2014/main" id="{8854DD0F-A23B-C852-DE46-14849F785D46}"/>
              </a:ext>
            </a:extLst>
          </p:cNvPr>
          <p:cNvGrpSpPr/>
          <p:nvPr/>
        </p:nvGrpSpPr>
        <p:grpSpPr>
          <a:xfrm>
            <a:off x="7711436" y="1269348"/>
            <a:ext cx="3270653" cy="765690"/>
            <a:chOff x="7648295" y="1701983"/>
            <a:chExt cx="3144596" cy="765690"/>
          </a:xfrm>
        </p:grpSpPr>
        <p:sp>
          <p:nvSpPr>
            <p:cNvPr id="55" name="Oval 54">
              <a:extLst>
                <a:ext uri="{FF2B5EF4-FFF2-40B4-BE49-F238E27FC236}">
                  <a16:creationId xmlns:a16="http://schemas.microsoft.com/office/drawing/2014/main" id="{A25943C7-08F0-8612-7D33-7668D2ED67F9}"/>
                </a:ext>
              </a:extLst>
            </p:cNvPr>
            <p:cNvSpPr/>
            <p:nvPr/>
          </p:nvSpPr>
          <p:spPr>
            <a:xfrm>
              <a:off x="7648295" y="2008596"/>
              <a:ext cx="152464" cy="15246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56" name="Rectangle: Rounded Corners 55">
              <a:extLst>
                <a:ext uri="{FF2B5EF4-FFF2-40B4-BE49-F238E27FC236}">
                  <a16:creationId xmlns:a16="http://schemas.microsoft.com/office/drawing/2014/main" id="{727DA6AB-0876-36FD-3BA7-43B81851FA3A}"/>
                </a:ext>
              </a:extLst>
            </p:cNvPr>
            <p:cNvSpPr/>
            <p:nvPr/>
          </p:nvSpPr>
          <p:spPr>
            <a:xfrm>
              <a:off x="7712201" y="1701983"/>
              <a:ext cx="3080690" cy="765690"/>
            </a:xfrm>
            <a:prstGeom prst="roundRect">
              <a:avLst>
                <a:gd name="adj" fmla="val 11951"/>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nvGrpSpPr>
            <p:cNvPr id="57" name="Group 56">
              <a:extLst>
                <a:ext uri="{FF2B5EF4-FFF2-40B4-BE49-F238E27FC236}">
                  <a16:creationId xmlns:a16="http://schemas.microsoft.com/office/drawing/2014/main" id="{75B5A67F-988E-6F4E-F31C-BE1ECFB73F75}"/>
                </a:ext>
              </a:extLst>
            </p:cNvPr>
            <p:cNvGrpSpPr/>
            <p:nvPr/>
          </p:nvGrpSpPr>
          <p:grpSpPr>
            <a:xfrm>
              <a:off x="7801184" y="1775490"/>
              <a:ext cx="655098" cy="618677"/>
              <a:chOff x="7779858" y="1681178"/>
              <a:chExt cx="670176" cy="632917"/>
            </a:xfrm>
            <a:gradFill>
              <a:gsLst>
                <a:gs pos="0">
                  <a:schemeClr val="bg1"/>
                </a:gs>
                <a:gs pos="100000">
                  <a:schemeClr val="bg1">
                    <a:lumMod val="95000"/>
                  </a:schemeClr>
                </a:gs>
              </a:gsLst>
              <a:lin ang="8100000" scaled="1"/>
            </a:gradFill>
            <a:effectLst>
              <a:outerShdw blurRad="165100" dist="38100" algn="l" rotWithShape="0">
                <a:prstClr val="black">
                  <a:alpha val="23000"/>
                </a:prstClr>
              </a:outerShdw>
            </a:effectLst>
          </p:grpSpPr>
          <p:sp>
            <p:nvSpPr>
              <p:cNvPr id="63" name="Rectangle: Rounded Corners 62">
                <a:extLst>
                  <a:ext uri="{FF2B5EF4-FFF2-40B4-BE49-F238E27FC236}">
                    <a16:creationId xmlns:a16="http://schemas.microsoft.com/office/drawing/2014/main" id="{C5311477-1504-CCAA-3D76-DF9A38654A42}"/>
                  </a:ext>
                </a:extLst>
              </p:cNvPr>
              <p:cNvSpPr/>
              <p:nvPr/>
            </p:nvSpPr>
            <p:spPr>
              <a:xfrm>
                <a:off x="7779858" y="1681178"/>
                <a:ext cx="592389" cy="632917"/>
              </a:xfrm>
              <a:prstGeom prst="roundRect">
                <a:avLst>
                  <a:gd name="adj" fmla="val 11951"/>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sp>
            <p:nvSpPr>
              <p:cNvPr id="64" name="Isosceles Triangle 63">
                <a:extLst>
                  <a:ext uri="{FF2B5EF4-FFF2-40B4-BE49-F238E27FC236}">
                    <a16:creationId xmlns:a16="http://schemas.microsoft.com/office/drawing/2014/main" id="{A7121D93-E2CD-DB7E-C01F-4E79B434D198}"/>
                  </a:ext>
                </a:extLst>
              </p:cNvPr>
              <p:cNvSpPr/>
              <p:nvPr/>
            </p:nvSpPr>
            <p:spPr>
              <a:xfrm rot="5400000">
                <a:off x="8306277" y="1944112"/>
                <a:ext cx="180466" cy="107048"/>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8987" rtl="0" eaLnBrk="1" latinLnBrk="0" hangingPunct="1">
                  <a:defRPr sz="2400" kern="1200">
                    <a:solidFill>
                      <a:schemeClr val="lt1"/>
                    </a:solidFill>
                    <a:latin typeface="+mn-lt"/>
                    <a:ea typeface="+mn-ea"/>
                    <a:cs typeface="+mn-cs"/>
                  </a:defRPr>
                </a:lvl1pPr>
                <a:lvl2pPr marL="609493" algn="l" defTabSz="1218987" rtl="0" eaLnBrk="1" latinLnBrk="0" hangingPunct="1">
                  <a:defRPr sz="2400" kern="1200">
                    <a:solidFill>
                      <a:schemeClr val="lt1"/>
                    </a:solidFill>
                    <a:latin typeface="+mn-lt"/>
                    <a:ea typeface="+mn-ea"/>
                    <a:cs typeface="+mn-cs"/>
                  </a:defRPr>
                </a:lvl2pPr>
                <a:lvl3pPr marL="1218987" algn="l" defTabSz="1218987" rtl="0" eaLnBrk="1" latinLnBrk="0" hangingPunct="1">
                  <a:defRPr sz="2400" kern="1200">
                    <a:solidFill>
                      <a:schemeClr val="lt1"/>
                    </a:solidFill>
                    <a:latin typeface="+mn-lt"/>
                    <a:ea typeface="+mn-ea"/>
                    <a:cs typeface="+mn-cs"/>
                  </a:defRPr>
                </a:lvl3pPr>
                <a:lvl4pPr marL="1828480" algn="l" defTabSz="1218987" rtl="0" eaLnBrk="1" latinLnBrk="0" hangingPunct="1">
                  <a:defRPr sz="2400" kern="1200">
                    <a:solidFill>
                      <a:schemeClr val="lt1"/>
                    </a:solidFill>
                    <a:latin typeface="+mn-lt"/>
                    <a:ea typeface="+mn-ea"/>
                    <a:cs typeface="+mn-cs"/>
                  </a:defRPr>
                </a:lvl4pPr>
                <a:lvl5pPr marL="2437973" algn="l" defTabSz="1218987" rtl="0" eaLnBrk="1" latinLnBrk="0" hangingPunct="1">
                  <a:defRPr sz="2400" kern="1200">
                    <a:solidFill>
                      <a:schemeClr val="lt1"/>
                    </a:solidFill>
                    <a:latin typeface="+mn-lt"/>
                    <a:ea typeface="+mn-ea"/>
                    <a:cs typeface="+mn-cs"/>
                  </a:defRPr>
                </a:lvl5pPr>
                <a:lvl6pPr marL="3047467" algn="l" defTabSz="1218987" rtl="0" eaLnBrk="1" latinLnBrk="0" hangingPunct="1">
                  <a:defRPr sz="2400" kern="1200">
                    <a:solidFill>
                      <a:schemeClr val="lt1"/>
                    </a:solidFill>
                    <a:latin typeface="+mn-lt"/>
                    <a:ea typeface="+mn-ea"/>
                    <a:cs typeface="+mn-cs"/>
                  </a:defRPr>
                </a:lvl6pPr>
                <a:lvl7pPr marL="3656960" algn="l" defTabSz="1218987" rtl="0" eaLnBrk="1" latinLnBrk="0" hangingPunct="1">
                  <a:defRPr sz="2400" kern="1200">
                    <a:solidFill>
                      <a:schemeClr val="lt1"/>
                    </a:solidFill>
                    <a:latin typeface="+mn-lt"/>
                    <a:ea typeface="+mn-ea"/>
                    <a:cs typeface="+mn-cs"/>
                  </a:defRPr>
                </a:lvl7pPr>
                <a:lvl8pPr marL="4266453" algn="l" defTabSz="1218987" rtl="0" eaLnBrk="1" latinLnBrk="0" hangingPunct="1">
                  <a:defRPr sz="2400" kern="1200">
                    <a:solidFill>
                      <a:schemeClr val="lt1"/>
                    </a:solidFill>
                    <a:latin typeface="+mn-lt"/>
                    <a:ea typeface="+mn-ea"/>
                    <a:cs typeface="+mn-cs"/>
                  </a:defRPr>
                </a:lvl8pPr>
                <a:lvl9pPr marL="4875947" algn="l" defTabSz="1218987" rtl="0" eaLnBrk="1" latinLnBrk="0" hangingPunct="1">
                  <a:defRPr sz="2400" kern="1200">
                    <a:solidFill>
                      <a:schemeClr val="lt1"/>
                    </a:solidFill>
                    <a:latin typeface="+mn-lt"/>
                    <a:ea typeface="+mn-ea"/>
                    <a:cs typeface="+mn-cs"/>
                  </a:defRPr>
                </a:lvl9pPr>
              </a:lstStyle>
              <a:p>
                <a:pPr algn="ctr"/>
                <a:endParaRPr lang="en-IN"/>
              </a:p>
            </p:txBody>
          </p:sp>
        </p:grpSp>
        <p:sp>
          <p:nvSpPr>
            <p:cNvPr id="58" name="TextBox 18">
              <a:extLst>
                <a:ext uri="{FF2B5EF4-FFF2-40B4-BE49-F238E27FC236}">
                  <a16:creationId xmlns:a16="http://schemas.microsoft.com/office/drawing/2014/main" id="{A5251C9A-7766-14B0-5BBB-961B6EB2BF6F}"/>
                </a:ext>
              </a:extLst>
            </p:cNvPr>
            <p:cNvSpPr txBox="1"/>
            <p:nvPr/>
          </p:nvSpPr>
          <p:spPr>
            <a:xfrm>
              <a:off x="10126860" y="1816982"/>
              <a:ext cx="537327" cy="535692"/>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IN" sz="3200" b="1" dirty="0">
                <a:solidFill>
                  <a:schemeClr val="bg1"/>
                </a:solidFill>
              </a:endParaRPr>
            </a:p>
          </p:txBody>
        </p:sp>
        <p:grpSp>
          <p:nvGrpSpPr>
            <p:cNvPr id="59" name="Group 58">
              <a:extLst>
                <a:ext uri="{FF2B5EF4-FFF2-40B4-BE49-F238E27FC236}">
                  <a16:creationId xmlns:a16="http://schemas.microsoft.com/office/drawing/2014/main" id="{C1A2E5D2-FF03-3586-81A7-41A269936A7A}"/>
                </a:ext>
              </a:extLst>
            </p:cNvPr>
            <p:cNvGrpSpPr/>
            <p:nvPr/>
          </p:nvGrpSpPr>
          <p:grpSpPr>
            <a:xfrm>
              <a:off x="8582118" y="1972378"/>
              <a:ext cx="1906986" cy="401414"/>
              <a:chOff x="8570048" y="3344335"/>
              <a:chExt cx="2681451" cy="401414"/>
            </a:xfrm>
          </p:grpSpPr>
          <p:sp>
            <p:nvSpPr>
              <p:cNvPr id="61" name="TextBox 19">
                <a:extLst>
                  <a:ext uri="{FF2B5EF4-FFF2-40B4-BE49-F238E27FC236}">
                    <a16:creationId xmlns:a16="http://schemas.microsoft.com/office/drawing/2014/main" id="{32DC898D-0CE0-B60D-A847-E21D4FD2D2E8}"/>
                  </a:ext>
                </a:extLst>
              </p:cNvPr>
              <p:cNvSpPr txBox="1"/>
              <p:nvPr/>
            </p:nvSpPr>
            <p:spPr>
              <a:xfrm>
                <a:off x="8570048" y="3394213"/>
                <a:ext cx="1953459" cy="351536"/>
              </a:xfrm>
              <a:prstGeom prst="rect">
                <a:avLst/>
              </a:prstGeom>
              <a:noFill/>
            </p:spPr>
            <p:txBody>
              <a:bodyPr wrap="square" lIns="0" tIns="0" rIns="0" bIns="0" rtlCol="0" anchor="t">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100" dirty="0">
                    <a:solidFill>
                      <a:schemeClr val="bg1"/>
                    </a:solidFill>
                  </a:rPr>
                  <a:t>. </a:t>
                </a:r>
                <a:endParaRPr lang="en-US" sz="1100" b="1" dirty="0">
                  <a:solidFill>
                    <a:schemeClr val="bg1"/>
                  </a:solidFill>
                </a:endParaRPr>
              </a:p>
            </p:txBody>
          </p:sp>
          <p:sp>
            <p:nvSpPr>
              <p:cNvPr id="62" name="TextBox 20">
                <a:extLst>
                  <a:ext uri="{FF2B5EF4-FFF2-40B4-BE49-F238E27FC236}">
                    <a16:creationId xmlns:a16="http://schemas.microsoft.com/office/drawing/2014/main" id="{A4D8A4AA-D9C4-871C-8AC9-23B6C6C75190}"/>
                  </a:ext>
                </a:extLst>
              </p:cNvPr>
              <p:cNvSpPr txBox="1"/>
              <p:nvPr/>
            </p:nvSpPr>
            <p:spPr>
              <a:xfrm>
                <a:off x="8603126" y="3344335"/>
                <a:ext cx="2648373" cy="174907"/>
              </a:xfrm>
              <a:prstGeom prst="rect">
                <a:avLst/>
              </a:prstGeom>
              <a:noFill/>
            </p:spPr>
            <p:txBody>
              <a:bodyPr wrap="square" lIns="0" tIns="0" rIns="0" bIns="0" rtlCol="0" anchor="ctr">
                <a:no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nSpc>
                    <a:spcPct val="90000"/>
                  </a:lnSpc>
                </a:pPr>
                <a:r>
                  <a:rPr lang="en-US" sz="1400" b="1" i="0" u="none" strike="noStrike" dirty="0">
                    <a:solidFill>
                      <a:schemeClr val="bg2"/>
                    </a:solidFill>
                    <a:effectLst/>
                    <a:latin typeface="+mj-lt"/>
                  </a:rPr>
                  <a:t>Quarterly Conditional Coupons (4.84%)</a:t>
                </a:r>
                <a:endParaRPr lang="en-US" sz="1400" b="1" dirty="0">
                  <a:solidFill>
                    <a:schemeClr val="bg2"/>
                  </a:solidFill>
                  <a:latin typeface="+mj-lt"/>
                </a:endParaRPr>
              </a:p>
            </p:txBody>
          </p:sp>
        </p:grpSp>
        <p:pic>
          <p:nvPicPr>
            <p:cNvPr id="60" name="Graphic 125" descr="Door Open with solid fill">
              <a:extLst>
                <a:ext uri="{FF2B5EF4-FFF2-40B4-BE49-F238E27FC236}">
                  <a16:creationId xmlns:a16="http://schemas.microsoft.com/office/drawing/2014/main" id="{128B771E-BDD2-FD52-16AC-8EE8269AAD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96522" y="1901466"/>
              <a:ext cx="379619" cy="379619"/>
            </a:xfrm>
            <a:prstGeom prst="rect">
              <a:avLst/>
            </a:prstGeom>
          </p:spPr>
        </p:pic>
      </p:grpSp>
      <p:pic>
        <p:nvPicPr>
          <p:cNvPr id="52" name="Graphic 133" descr="Gears with solid fill">
            <a:extLst>
              <a:ext uri="{FF2B5EF4-FFF2-40B4-BE49-F238E27FC236}">
                <a16:creationId xmlns:a16="http://schemas.microsoft.com/office/drawing/2014/main" id="{A9C7BD74-2ED4-577B-51A5-90424B4996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4360" y="1816144"/>
            <a:ext cx="379619" cy="379619"/>
          </a:xfrm>
          <a:prstGeom prst="rect">
            <a:avLst/>
          </a:prstGeom>
        </p:spPr>
      </p:pic>
      <p:pic>
        <p:nvPicPr>
          <p:cNvPr id="53" name="Graphic 135" descr="Clipboard Badge with solid fill">
            <a:extLst>
              <a:ext uri="{FF2B5EF4-FFF2-40B4-BE49-F238E27FC236}">
                <a16:creationId xmlns:a16="http://schemas.microsoft.com/office/drawing/2014/main" id="{3A82E193-AC77-462A-6CD1-2BB6437EA5C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96746" y="4171208"/>
            <a:ext cx="379619" cy="379619"/>
          </a:xfrm>
          <a:prstGeom prst="rect">
            <a:avLst/>
          </a:prstGeom>
        </p:spPr>
      </p:pic>
      <p:pic>
        <p:nvPicPr>
          <p:cNvPr id="54" name="Graphic 137" descr="Clipboard Checked with solid fill">
            <a:extLst>
              <a:ext uri="{FF2B5EF4-FFF2-40B4-BE49-F238E27FC236}">
                <a16:creationId xmlns:a16="http://schemas.microsoft.com/office/drawing/2014/main" id="{843E8244-C1C3-5E50-AE1D-36F68BBD71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80882" y="4299591"/>
            <a:ext cx="379619" cy="379619"/>
          </a:xfrm>
          <a:prstGeom prst="rect">
            <a:avLst/>
          </a:prstGeom>
        </p:spPr>
      </p:pic>
      <p:sp>
        <p:nvSpPr>
          <p:cNvPr id="139" name="Rectangle 138">
            <a:extLst>
              <a:ext uri="{FF2B5EF4-FFF2-40B4-BE49-F238E27FC236}">
                <a16:creationId xmlns:a16="http://schemas.microsoft.com/office/drawing/2014/main" id="{7DE80DCB-F313-F7A6-84F0-A08B5E93750E}"/>
              </a:ext>
            </a:extLst>
          </p:cNvPr>
          <p:cNvSpPr/>
          <p:nvPr/>
        </p:nvSpPr>
        <p:spPr>
          <a:xfrm>
            <a:off x="7819845" y="2123867"/>
            <a:ext cx="3162244" cy="9848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rtl="0">
              <a:spcBef>
                <a:spcPts val="1200"/>
              </a:spcBef>
              <a:spcAft>
                <a:spcPts val="1200"/>
              </a:spcAft>
            </a:pPr>
            <a:endParaRPr lang="en-US" sz="1100" dirty="0">
              <a:solidFill>
                <a:schemeClr val="tx1"/>
              </a:solidFill>
              <a:latin typeface="+mj-lt"/>
            </a:endParaRPr>
          </a:p>
        </p:txBody>
      </p:sp>
      <p:sp>
        <p:nvSpPr>
          <p:cNvPr id="142" name="Content Placeholder 2">
            <a:extLst>
              <a:ext uri="{FF2B5EF4-FFF2-40B4-BE49-F238E27FC236}">
                <a16:creationId xmlns:a16="http://schemas.microsoft.com/office/drawing/2014/main" id="{9B1F4729-8794-5C36-5260-05C52DDF34C3}"/>
              </a:ext>
            </a:extLst>
          </p:cNvPr>
          <p:cNvSpPr txBox="1">
            <a:spLocks/>
          </p:cNvSpPr>
          <p:nvPr/>
        </p:nvSpPr>
        <p:spPr>
          <a:xfrm>
            <a:off x="7980174" y="2198260"/>
            <a:ext cx="2790691" cy="854080"/>
          </a:xfrm>
          <a:prstGeom prst="rect">
            <a:avLst/>
          </a:prstGeom>
        </p:spPr>
        <p:txBody>
          <a:bodyPr vert="horz" wrap="square" lIns="91440" tIns="45720" rIns="91440" bIns="45720" rtlCol="0">
            <a:spAutoFit/>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1200"/>
              </a:spcAft>
            </a:pPr>
            <a:r>
              <a:rPr lang="en-US" sz="1100" b="0" i="0" u="none" strike="noStrike" dirty="0">
                <a:solidFill>
                  <a:srgbClr val="000000"/>
                </a:solidFill>
                <a:effectLst/>
                <a:latin typeface="+mj-lt"/>
              </a:rPr>
              <a:t>Coupons are paid </a:t>
            </a:r>
            <a:r>
              <a:rPr lang="en-US" sz="1100" b="1" i="0" u="none" strike="noStrike" dirty="0">
                <a:solidFill>
                  <a:srgbClr val="000000"/>
                </a:solidFill>
                <a:effectLst/>
                <a:latin typeface="+mj-lt"/>
              </a:rPr>
              <a:t>only if NVIDIA’s stock price is at or above 75%</a:t>
            </a:r>
            <a:r>
              <a:rPr lang="en-US" sz="1100" b="0" i="0" u="none" strike="noStrike" dirty="0">
                <a:solidFill>
                  <a:srgbClr val="000000"/>
                </a:solidFill>
                <a:effectLst/>
                <a:latin typeface="+mj-lt"/>
              </a:rPr>
              <a:t> of its initial value, with payments scheduled for June 2025, September 2025, December 2025, and March 2026.</a:t>
            </a:r>
            <a:endParaRPr lang="en-US" sz="1100" dirty="0">
              <a:solidFill>
                <a:schemeClr val="tx1"/>
              </a:solidFill>
              <a:latin typeface="+mj-lt"/>
            </a:endParaRPr>
          </a:p>
        </p:txBody>
      </p:sp>
      <p:sp>
        <p:nvSpPr>
          <p:cNvPr id="145" name="Rectangle 144">
            <a:extLst>
              <a:ext uri="{FF2B5EF4-FFF2-40B4-BE49-F238E27FC236}">
                <a16:creationId xmlns:a16="http://schemas.microsoft.com/office/drawing/2014/main" id="{7DF3E2A8-D20C-12A9-2F9F-86D4F2E5CDC7}"/>
              </a:ext>
            </a:extLst>
          </p:cNvPr>
          <p:cNvSpPr/>
          <p:nvPr/>
        </p:nvSpPr>
        <p:spPr>
          <a:xfrm>
            <a:off x="716015" y="2513938"/>
            <a:ext cx="3056854" cy="12870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rtl="0">
              <a:spcBef>
                <a:spcPts val="1200"/>
              </a:spcBef>
              <a:spcAft>
                <a:spcPts val="1200"/>
              </a:spcAft>
            </a:pPr>
            <a:endParaRPr lang="en-US" sz="1100" dirty="0">
              <a:solidFill>
                <a:schemeClr val="tx1"/>
              </a:solidFill>
              <a:latin typeface="+mj-lt"/>
            </a:endParaRPr>
          </a:p>
        </p:txBody>
      </p:sp>
      <p:sp>
        <p:nvSpPr>
          <p:cNvPr id="146" name="Content Placeholder 2">
            <a:extLst>
              <a:ext uri="{FF2B5EF4-FFF2-40B4-BE49-F238E27FC236}">
                <a16:creationId xmlns:a16="http://schemas.microsoft.com/office/drawing/2014/main" id="{190F67A2-AA11-9638-AD1E-ADC275361F3E}"/>
              </a:ext>
            </a:extLst>
          </p:cNvPr>
          <p:cNvSpPr txBox="1">
            <a:spLocks/>
          </p:cNvSpPr>
          <p:nvPr/>
        </p:nvSpPr>
        <p:spPr>
          <a:xfrm>
            <a:off x="795692" y="2566968"/>
            <a:ext cx="3022125" cy="1161857"/>
          </a:xfrm>
          <a:prstGeom prst="rect">
            <a:avLst/>
          </a:prstGeom>
        </p:spPr>
        <p:txBody>
          <a:bodyPr vert="horz" wrap="square" lIns="91440" tIns="45720" rIns="91440" bIns="45720" rtlCol="0">
            <a:spAutoFit/>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1200"/>
              </a:spcAft>
            </a:pPr>
            <a:r>
              <a:rPr lang="en-US" sz="1100" dirty="0"/>
              <a:t>If a coupon payment is missed, it </a:t>
            </a:r>
            <a:r>
              <a:rPr lang="en-US" sz="1100" b="1" dirty="0"/>
              <a:t>rolls forward</a:t>
            </a:r>
            <a:r>
              <a:rPr lang="en-US" sz="1100" dirty="0"/>
              <a:t> and is paid in the next qualifying period</a:t>
            </a:r>
          </a:p>
          <a:p>
            <a:pPr>
              <a:spcBef>
                <a:spcPts val="1200"/>
              </a:spcBef>
              <a:spcAft>
                <a:spcPts val="1200"/>
              </a:spcAft>
            </a:pPr>
            <a:r>
              <a:rPr lang="en-US" sz="1100" dirty="0"/>
              <a:t>If NVIDIA stock </a:t>
            </a:r>
            <a:r>
              <a:rPr lang="en-US" sz="1100" b="1" dirty="0"/>
              <a:t>rebounds above 75%</a:t>
            </a:r>
            <a:r>
              <a:rPr lang="en-US" sz="1100" dirty="0"/>
              <a:t>, all </a:t>
            </a:r>
            <a:r>
              <a:rPr lang="en-US" sz="1100" b="1" dirty="0"/>
              <a:t>accumulated coupons</a:t>
            </a:r>
            <a:r>
              <a:rPr lang="en-US" sz="1100" dirty="0"/>
              <a:t> are paid out.</a:t>
            </a:r>
          </a:p>
        </p:txBody>
      </p:sp>
      <p:sp>
        <p:nvSpPr>
          <p:cNvPr id="150" name="Rectangle 149">
            <a:extLst>
              <a:ext uri="{FF2B5EF4-FFF2-40B4-BE49-F238E27FC236}">
                <a16:creationId xmlns:a16="http://schemas.microsoft.com/office/drawing/2014/main" id="{1226CCD8-5F26-7E89-E142-74B41FAF85D3}"/>
              </a:ext>
            </a:extLst>
          </p:cNvPr>
          <p:cNvSpPr/>
          <p:nvPr/>
        </p:nvSpPr>
        <p:spPr>
          <a:xfrm>
            <a:off x="7810274" y="4913817"/>
            <a:ext cx="3056854" cy="12303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rtl="0">
              <a:spcBef>
                <a:spcPts val="1200"/>
              </a:spcBef>
              <a:spcAft>
                <a:spcPts val="1200"/>
              </a:spcAft>
            </a:pPr>
            <a:endParaRPr lang="en-US" sz="1100" dirty="0">
              <a:solidFill>
                <a:schemeClr val="tx1"/>
              </a:solidFill>
              <a:latin typeface="+mj-lt"/>
            </a:endParaRPr>
          </a:p>
        </p:txBody>
      </p:sp>
      <p:sp>
        <p:nvSpPr>
          <p:cNvPr id="151" name="Content Placeholder 2">
            <a:extLst>
              <a:ext uri="{FF2B5EF4-FFF2-40B4-BE49-F238E27FC236}">
                <a16:creationId xmlns:a16="http://schemas.microsoft.com/office/drawing/2014/main" id="{3EC560DD-01C1-22B1-42D6-99601DE520D6}"/>
              </a:ext>
            </a:extLst>
          </p:cNvPr>
          <p:cNvSpPr txBox="1">
            <a:spLocks/>
          </p:cNvSpPr>
          <p:nvPr/>
        </p:nvSpPr>
        <p:spPr>
          <a:xfrm>
            <a:off x="7783329" y="4984951"/>
            <a:ext cx="3022125" cy="1161857"/>
          </a:xfrm>
          <a:prstGeom prst="rect">
            <a:avLst/>
          </a:prstGeom>
        </p:spPr>
        <p:txBody>
          <a:bodyPr vert="horz" wrap="square" lIns="91440" tIns="45720" rIns="91440" bIns="45720" rtlCol="0">
            <a:spAutoFit/>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1200"/>
              </a:spcAft>
            </a:pPr>
            <a:r>
              <a:rPr lang="en-US" sz="1100" dirty="0"/>
              <a:t>If </a:t>
            </a:r>
            <a:r>
              <a:rPr lang="en-US" sz="1100" b="1" dirty="0"/>
              <a:t>NVIDIA’s final price ≥ 75%</a:t>
            </a:r>
            <a:r>
              <a:rPr lang="en-US" sz="1100" dirty="0"/>
              <a:t>, </a:t>
            </a:r>
            <a:r>
              <a:rPr lang="en-US" sz="1100" b="1" dirty="0"/>
              <a:t>full principal is returned</a:t>
            </a:r>
          </a:p>
          <a:p>
            <a:pPr>
              <a:spcBef>
                <a:spcPts val="1200"/>
              </a:spcBef>
              <a:spcAft>
                <a:spcPts val="1200"/>
              </a:spcAft>
            </a:pPr>
            <a:r>
              <a:rPr lang="en-US" sz="1100" b="1" dirty="0"/>
              <a:t>I</a:t>
            </a:r>
            <a:r>
              <a:rPr lang="en-US" sz="1100" dirty="0"/>
              <a:t>f </a:t>
            </a:r>
            <a:r>
              <a:rPr lang="en-US" sz="1100" b="1" dirty="0"/>
              <a:t>NVIDIA’s final price &lt; 75%</a:t>
            </a:r>
            <a:r>
              <a:rPr lang="en-US" sz="1100" dirty="0"/>
              <a:t>, principal is reduced based on a </a:t>
            </a:r>
            <a:r>
              <a:rPr lang="en-US" sz="1100" b="1" dirty="0"/>
              <a:t>1.3333x leverage factor</a:t>
            </a:r>
            <a:endParaRPr lang="en-US" sz="1100" dirty="0"/>
          </a:p>
        </p:txBody>
      </p:sp>
      <p:sp>
        <p:nvSpPr>
          <p:cNvPr id="152" name="Rectangle 151">
            <a:extLst>
              <a:ext uri="{FF2B5EF4-FFF2-40B4-BE49-F238E27FC236}">
                <a16:creationId xmlns:a16="http://schemas.microsoft.com/office/drawing/2014/main" id="{8D8126A8-9903-1C2B-F449-52FBC2AE8561}"/>
              </a:ext>
            </a:extLst>
          </p:cNvPr>
          <p:cNvSpPr/>
          <p:nvPr/>
        </p:nvSpPr>
        <p:spPr>
          <a:xfrm>
            <a:off x="777333" y="5050975"/>
            <a:ext cx="3056854" cy="9739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rtl="0">
              <a:spcBef>
                <a:spcPts val="1200"/>
              </a:spcBef>
              <a:spcAft>
                <a:spcPts val="1200"/>
              </a:spcAft>
            </a:pPr>
            <a:endParaRPr lang="en-US" sz="1100" dirty="0">
              <a:solidFill>
                <a:schemeClr val="tx1"/>
              </a:solidFill>
              <a:latin typeface="+mj-lt"/>
            </a:endParaRPr>
          </a:p>
        </p:txBody>
      </p:sp>
      <p:sp>
        <p:nvSpPr>
          <p:cNvPr id="153" name="Content Placeholder 2">
            <a:extLst>
              <a:ext uri="{FF2B5EF4-FFF2-40B4-BE49-F238E27FC236}">
                <a16:creationId xmlns:a16="http://schemas.microsoft.com/office/drawing/2014/main" id="{CC09B77A-659B-6350-5965-74D5C86A2644}"/>
              </a:ext>
            </a:extLst>
          </p:cNvPr>
          <p:cNvSpPr txBox="1">
            <a:spLocks/>
          </p:cNvSpPr>
          <p:nvPr/>
        </p:nvSpPr>
        <p:spPr>
          <a:xfrm>
            <a:off x="785890" y="5104005"/>
            <a:ext cx="3022125" cy="854080"/>
          </a:xfrm>
          <a:prstGeom prst="rect">
            <a:avLst/>
          </a:prstGeom>
        </p:spPr>
        <p:txBody>
          <a:bodyPr vert="horz" wrap="square" lIns="91440" tIns="45720" rIns="91440" bIns="45720" rtlCol="0">
            <a:spAutoFit/>
          </a:bodyPr>
          <a:lst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1200"/>
              </a:spcAft>
            </a:pPr>
            <a:r>
              <a:rPr lang="en-US" sz="1100" dirty="0"/>
              <a:t>If NVIDIA’s stock reaches </a:t>
            </a:r>
            <a:r>
              <a:rPr lang="en-US" sz="1100" b="1" dirty="0"/>
              <a:t>100% of its initial price</a:t>
            </a:r>
            <a:r>
              <a:rPr lang="en-US" sz="1100" dirty="0"/>
              <a:t> on any valuation date, the note is </a:t>
            </a:r>
            <a:r>
              <a:rPr lang="en-US" sz="1100" b="1" dirty="0"/>
              <a:t>redeemed early</a:t>
            </a:r>
            <a:r>
              <a:rPr lang="en-US" sz="1100" dirty="0"/>
              <a:t> at full </a:t>
            </a:r>
            <a:r>
              <a:rPr lang="en-US" sz="1100" b="1" dirty="0"/>
              <a:t>$1,000 principal value</a:t>
            </a:r>
            <a:r>
              <a:rPr lang="en-US" sz="1100" dirty="0"/>
              <a:t>, and no further coupons are paid.</a:t>
            </a:r>
          </a:p>
        </p:txBody>
      </p:sp>
      <p:cxnSp>
        <p:nvCxnSpPr>
          <p:cNvPr id="155" name="Straight Connector 154">
            <a:extLst>
              <a:ext uri="{FF2B5EF4-FFF2-40B4-BE49-F238E27FC236}">
                <a16:creationId xmlns:a16="http://schemas.microsoft.com/office/drawing/2014/main" id="{5948CE99-89F8-9D54-131B-42B952BD3927}"/>
              </a:ext>
            </a:extLst>
          </p:cNvPr>
          <p:cNvCxnSpPr/>
          <p:nvPr/>
        </p:nvCxnSpPr>
        <p:spPr>
          <a:xfrm>
            <a:off x="0" y="1140401"/>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20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How the Note Functions?</a:t>
            </a:r>
          </a:p>
        </p:txBody>
      </p:sp>
    </p:spTree>
    <p:extLst>
      <p:ext uri="{BB962C8B-B14F-4D97-AF65-F5344CB8AC3E}">
        <p14:creationId xmlns:p14="http://schemas.microsoft.com/office/powerpoint/2010/main" val="2588821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597CFB-1C1C-6AE2-3072-BF0DACB79236}"/>
              </a:ext>
            </a:extLst>
          </p:cNvPr>
          <p:cNvSpPr/>
          <p:nvPr/>
        </p:nvSpPr>
        <p:spPr>
          <a:xfrm>
            <a:off x="960480" y="1553034"/>
            <a:ext cx="6509090" cy="14004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lvl="0" eaLnBrk="0" fontAlgn="base" hangingPunct="0">
              <a:spcBef>
                <a:spcPct val="0"/>
              </a:spcBef>
              <a:spcAft>
                <a:spcPts val="300"/>
              </a:spcAft>
              <a:buClr>
                <a:schemeClr val="tx1">
                  <a:lumMod val="65000"/>
                  <a:lumOff val="35000"/>
                </a:schemeClr>
              </a:buClr>
              <a:buSzPct val="100000"/>
              <a:defRPr/>
            </a:pPr>
            <a:r>
              <a:rPr lang="en-US" sz="1200" dirty="0">
                <a:solidFill>
                  <a:schemeClr val="tx1"/>
                </a:solidFill>
              </a:rPr>
              <a:t>Each quarter, check if NVIDIA’s stock is </a:t>
            </a:r>
            <a:r>
              <a:rPr lang="en-US" sz="1200" b="1" dirty="0">
                <a:solidFill>
                  <a:schemeClr val="tx1"/>
                </a:solidFill>
              </a:rPr>
              <a:t>≥ 75%</a:t>
            </a:r>
            <a:r>
              <a:rPr lang="en-US" sz="1200" dirty="0">
                <a:solidFill>
                  <a:schemeClr val="tx1"/>
                </a:solidFill>
              </a:rPr>
              <a:t> of its initial price.</a:t>
            </a:r>
          </a:p>
          <a:p>
            <a:pPr lvl="0" eaLnBrk="0" fontAlgn="base" hangingPunct="0">
              <a:spcBef>
                <a:spcPct val="0"/>
              </a:spcBef>
              <a:spcAft>
                <a:spcPts val="300"/>
              </a:spcAft>
              <a:buClr>
                <a:schemeClr val="tx1">
                  <a:lumMod val="65000"/>
                  <a:lumOff val="35000"/>
                </a:schemeClr>
              </a:buClr>
              <a:buSzPct val="100000"/>
              <a:defRPr/>
            </a:pPr>
            <a:r>
              <a:rPr lang="en-US" sz="1200" dirty="0"/>
              <a:t>✅ </a:t>
            </a:r>
            <a:r>
              <a:rPr lang="en-US" sz="1200" b="1" dirty="0">
                <a:solidFill>
                  <a:schemeClr val="tx1"/>
                </a:solidFill>
              </a:rPr>
              <a:t>Yes:</a:t>
            </a:r>
            <a:r>
              <a:rPr lang="en-US" sz="1200" dirty="0">
                <a:solidFill>
                  <a:schemeClr val="tx1"/>
                </a:solidFill>
              </a:rPr>
              <a:t> Pay </a:t>
            </a:r>
            <a:r>
              <a:rPr lang="en-US" sz="1200" b="1" dirty="0">
                <a:solidFill>
                  <a:schemeClr val="tx1"/>
                </a:solidFill>
              </a:rPr>
              <a:t>4.84% coupon</a:t>
            </a:r>
          </a:p>
          <a:p>
            <a:pPr lvl="0" eaLnBrk="0" fontAlgn="base" hangingPunct="0">
              <a:spcBef>
                <a:spcPct val="0"/>
              </a:spcBef>
              <a:spcAft>
                <a:spcPts val="300"/>
              </a:spcAft>
              <a:buClr>
                <a:schemeClr val="tx1">
                  <a:lumMod val="65000"/>
                  <a:lumOff val="35000"/>
                </a:schemeClr>
              </a:buClr>
              <a:buSzPct val="100000"/>
              <a:defRPr/>
            </a:pPr>
            <a:r>
              <a:rPr lang="en-US" sz="1200" dirty="0"/>
              <a:t>❌</a:t>
            </a:r>
            <a:r>
              <a:rPr lang="en-US" sz="1200" b="1" dirty="0">
                <a:solidFill>
                  <a:schemeClr val="tx1"/>
                </a:solidFill>
              </a:rPr>
              <a:t>No:</a:t>
            </a:r>
            <a:r>
              <a:rPr lang="en-US" sz="1200" dirty="0">
                <a:solidFill>
                  <a:schemeClr val="tx1"/>
                </a:solidFill>
              </a:rPr>
              <a:t> No coupon, but amount rolls over under the </a:t>
            </a:r>
            <a:r>
              <a:rPr lang="en-US" sz="1200" b="1" dirty="0">
                <a:solidFill>
                  <a:schemeClr val="tx1"/>
                </a:solidFill>
              </a:rPr>
              <a:t>memory feature</a:t>
            </a:r>
            <a:endParaRPr lang="en-CA" sz="1200" dirty="0">
              <a:solidFill>
                <a:schemeClr val="tx1"/>
              </a:solidFill>
            </a:endParaRPr>
          </a:p>
        </p:txBody>
      </p:sp>
      <p:sp>
        <p:nvSpPr>
          <p:cNvPr id="2" name="Title 1">
            <a:extLst>
              <a:ext uri="{FF2B5EF4-FFF2-40B4-BE49-F238E27FC236}">
                <a16:creationId xmlns:a16="http://schemas.microsoft.com/office/drawing/2014/main" id="{FEB6414E-D3E2-41B6-91AB-09D53C50D191}"/>
              </a:ext>
            </a:extLst>
          </p:cNvPr>
          <p:cNvSpPr>
            <a:spLocks noGrp="1"/>
          </p:cNvSpPr>
          <p:nvPr>
            <p:ph type="title"/>
          </p:nvPr>
        </p:nvSpPr>
        <p:spPr>
          <a:xfrm>
            <a:off x="369600" y="66135"/>
            <a:ext cx="10515600" cy="1325563"/>
          </a:xfrm>
        </p:spPr>
        <p:txBody>
          <a:bodyPr>
            <a:normAutofit/>
          </a:bodyPr>
          <a:lstStyle/>
          <a:p>
            <a:r>
              <a:rPr lang="en-CA" sz="3600" dirty="0"/>
              <a:t>Strategic Review and Opportunities</a:t>
            </a:r>
          </a:p>
        </p:txBody>
      </p:sp>
      <p:sp>
        <p:nvSpPr>
          <p:cNvPr id="9" name="Rectangle 8">
            <a:extLst>
              <a:ext uri="{FF2B5EF4-FFF2-40B4-BE49-F238E27FC236}">
                <a16:creationId xmlns:a16="http://schemas.microsoft.com/office/drawing/2014/main" id="{E3AEC676-FD8F-4E70-9310-997FFB6C7DE1}"/>
              </a:ext>
            </a:extLst>
          </p:cNvPr>
          <p:cNvSpPr/>
          <p:nvPr/>
        </p:nvSpPr>
        <p:spPr bwMode="auto">
          <a:xfrm>
            <a:off x="7803518" y="1963336"/>
            <a:ext cx="4017007" cy="3695853"/>
          </a:xfrm>
          <a:prstGeom prst="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None/>
            </a:pPr>
            <a:r>
              <a:rPr lang="en-US" sz="1200" b="1" dirty="0"/>
              <a:t>Trigger Condition:</a:t>
            </a:r>
            <a:endParaRPr lang="en-US" sz="1200" dirty="0"/>
          </a:p>
          <a:p>
            <a:pPr>
              <a:buFont typeface="Arial" panose="020B0604020202020204" pitchFamily="34" charset="0"/>
              <a:buChar char="•"/>
            </a:pPr>
            <a:r>
              <a:rPr lang="en-US" sz="1200" dirty="0"/>
              <a:t>If NVIDIA </a:t>
            </a:r>
            <a:r>
              <a:rPr lang="en-US" sz="1200" b="1" dirty="0"/>
              <a:t>reaches 100%</a:t>
            </a:r>
            <a:r>
              <a:rPr lang="en-US" sz="1200" dirty="0"/>
              <a:t> at an evaluation date, </a:t>
            </a:r>
            <a:r>
              <a:rPr lang="en-US" sz="1200" b="1" dirty="0"/>
              <a:t>early redemption occurs</a:t>
            </a:r>
            <a:r>
              <a:rPr lang="en-US" sz="1200" dirty="0"/>
              <a:t>.</a:t>
            </a:r>
          </a:p>
          <a:p>
            <a:pPr>
              <a:buNone/>
            </a:pPr>
            <a:r>
              <a:rPr lang="en-US" sz="1200" dirty="0"/>
              <a:t>🔹 </a:t>
            </a:r>
            <a:r>
              <a:rPr lang="en-US" sz="1200" b="1" dirty="0"/>
              <a:t>What Happens Next?</a:t>
            </a:r>
            <a:endParaRPr lang="en-US" sz="1200" dirty="0"/>
          </a:p>
          <a:p>
            <a:pPr>
              <a:buFont typeface="Arial" panose="020B0604020202020204" pitchFamily="34" charset="0"/>
              <a:buChar char="•"/>
            </a:pPr>
            <a:r>
              <a:rPr lang="en-US" sz="1200" b="1" dirty="0"/>
              <a:t>Investment terminates immediately</a:t>
            </a:r>
            <a:r>
              <a:rPr lang="en-US" sz="1200" dirty="0"/>
              <a:t>.</a:t>
            </a:r>
          </a:p>
          <a:p>
            <a:pPr>
              <a:buFont typeface="Arial" panose="020B0604020202020204" pitchFamily="34" charset="0"/>
              <a:buChar char="•"/>
            </a:pPr>
            <a:r>
              <a:rPr lang="en-US" sz="1200" dirty="0"/>
              <a:t>Investor receives </a:t>
            </a:r>
            <a:r>
              <a:rPr lang="en-US" sz="1200" b="1" dirty="0"/>
              <a:t>full $1,000 principal</a:t>
            </a:r>
            <a:r>
              <a:rPr lang="en-US" sz="1200" dirty="0"/>
              <a:t>—</a:t>
            </a:r>
            <a:r>
              <a:rPr lang="en-US" sz="1200" b="1" dirty="0"/>
              <a:t>no further coupon payments</a:t>
            </a:r>
            <a:r>
              <a:rPr lang="en-US" sz="1200" dirty="0"/>
              <a:t>.</a:t>
            </a:r>
          </a:p>
          <a:p>
            <a:pPr>
              <a:buNone/>
            </a:pPr>
            <a:r>
              <a:rPr lang="en-US" sz="1200" dirty="0"/>
              <a:t>🔹 </a:t>
            </a:r>
            <a:r>
              <a:rPr lang="en-US" sz="1200" b="1" dirty="0"/>
              <a:t>Investor Considerations:</a:t>
            </a:r>
            <a:br>
              <a:rPr lang="en-US" sz="1200" dirty="0"/>
            </a:br>
            <a:r>
              <a:rPr lang="en-US" sz="1200" dirty="0"/>
              <a:t>✔ </a:t>
            </a:r>
            <a:r>
              <a:rPr lang="en-US" sz="1200" b="1" dirty="0"/>
              <a:t>Capital Protection:</a:t>
            </a:r>
            <a:r>
              <a:rPr lang="en-US" sz="1200" dirty="0"/>
              <a:t> Locks in </a:t>
            </a:r>
            <a:r>
              <a:rPr lang="en-US" sz="1200" b="1" dirty="0"/>
              <a:t>principal, avoiding future downside risks</a:t>
            </a:r>
            <a:r>
              <a:rPr lang="en-US" sz="1200" dirty="0"/>
              <a:t>.</a:t>
            </a:r>
            <a:br>
              <a:rPr lang="en-US" sz="1200" dirty="0"/>
            </a:br>
            <a:r>
              <a:rPr lang="en-US" sz="1200" dirty="0"/>
              <a:t>✔ </a:t>
            </a:r>
            <a:r>
              <a:rPr lang="en-US" sz="1200" b="1" dirty="0"/>
              <a:t>Limited Upside:</a:t>
            </a:r>
            <a:r>
              <a:rPr lang="en-US" sz="1200" dirty="0"/>
              <a:t> No opportunity for </a:t>
            </a:r>
            <a:r>
              <a:rPr lang="en-US" sz="1200" b="1" dirty="0"/>
              <a:t>further coupon income</a:t>
            </a:r>
            <a:r>
              <a:rPr lang="en-US" sz="1200" dirty="0"/>
              <a:t>.</a:t>
            </a:r>
          </a:p>
          <a:p>
            <a:r>
              <a:rPr lang="en-US" sz="1200" dirty="0"/>
              <a:t>💡 </a:t>
            </a:r>
            <a:r>
              <a:rPr lang="en-US" sz="1200" b="1" dirty="0"/>
              <a:t>Key takeaway:</a:t>
            </a:r>
            <a:r>
              <a:rPr lang="en-US" sz="1200" dirty="0"/>
              <a:t> </a:t>
            </a:r>
            <a:r>
              <a:rPr lang="en-US" sz="1200" b="1" dirty="0"/>
              <a:t>Early exit provides safety but cuts off future yield potential</a:t>
            </a:r>
            <a:r>
              <a:rPr lang="en-US" sz="1200" dirty="0"/>
              <a:t>.</a:t>
            </a:r>
          </a:p>
          <a:p>
            <a:pPr marL="228578" indent="-228578" defTabSz="457155" eaLnBrk="0" fontAlgn="base" hangingPunct="0">
              <a:spcBef>
                <a:spcPct val="0"/>
              </a:spcBef>
              <a:spcAft>
                <a:spcPts val="300"/>
              </a:spcAft>
              <a:buClr>
                <a:srgbClr val="000000">
                  <a:lumMod val="65000"/>
                  <a:lumOff val="35000"/>
                </a:srgbClr>
              </a:buClr>
              <a:buSzPct val="100000"/>
              <a:defRPr/>
            </a:pPr>
            <a:r>
              <a:rPr lang="en-US" sz="1200" dirty="0"/>
              <a:t>💡 </a:t>
            </a:r>
            <a:r>
              <a:rPr lang="en-US" sz="1200" b="1" dirty="0"/>
              <a:t>Key takeaway:</a:t>
            </a:r>
            <a:r>
              <a:rPr lang="en-US" sz="1200" dirty="0"/>
              <a:t> Coupon payments are </a:t>
            </a:r>
            <a:r>
              <a:rPr lang="en-US" sz="1200" b="1" dirty="0"/>
              <a:t>market-dependent</a:t>
            </a:r>
            <a:r>
              <a:rPr lang="en-US" sz="1200" dirty="0"/>
              <a:t>, but the </a:t>
            </a:r>
            <a:r>
              <a:rPr lang="en-US" sz="1200" b="1" dirty="0"/>
              <a:t>memory feature helps mitigate missed payouts</a:t>
            </a:r>
            <a:r>
              <a:rPr lang="en-US" sz="1200" dirty="0"/>
              <a:t>.</a:t>
            </a:r>
            <a:endParaRPr lang="en-US" sz="1200" i="1" dirty="0">
              <a:solidFill>
                <a:srgbClr val="000000"/>
              </a:solidFill>
              <a:latin typeface="+mj-lt"/>
              <a:ea typeface="MS PGothic"/>
              <a:cs typeface="Arial"/>
            </a:endParaRPr>
          </a:p>
        </p:txBody>
      </p:sp>
      <p:sp>
        <p:nvSpPr>
          <p:cNvPr id="23" name="TextBox 22">
            <a:extLst>
              <a:ext uri="{FF2B5EF4-FFF2-40B4-BE49-F238E27FC236}">
                <a16:creationId xmlns:a16="http://schemas.microsoft.com/office/drawing/2014/main" id="{278DE2C2-E21B-4942-B5AD-054EC8DA952C}"/>
              </a:ext>
            </a:extLst>
          </p:cNvPr>
          <p:cNvSpPr txBox="1"/>
          <p:nvPr/>
        </p:nvSpPr>
        <p:spPr>
          <a:xfrm>
            <a:off x="370800" y="1198807"/>
            <a:ext cx="11451600" cy="261610"/>
          </a:xfrm>
          <a:prstGeom prst="rect">
            <a:avLst/>
          </a:prstGeom>
          <a:solidFill>
            <a:srgbClr val="132E57"/>
          </a:solidFill>
        </p:spPr>
        <p:txBody>
          <a:bodyPr wrap="square" rtlCol="0">
            <a:spAutoFit/>
          </a:bodyPr>
          <a:lstStyle/>
          <a:p>
            <a:r>
              <a:rPr lang="en-US" sz="1100" b="1" dirty="0">
                <a:solidFill>
                  <a:schemeClr val="bg1"/>
                </a:solidFill>
                <a:latin typeface="+mj-lt"/>
              </a:rPr>
              <a:t>Understanding Coupon Payments &amp; Redemption Triggers</a:t>
            </a:r>
            <a:endParaRPr lang="en-CA" sz="1100" b="1" dirty="0">
              <a:solidFill>
                <a:schemeClr val="bg1"/>
              </a:solidFill>
              <a:latin typeface="+mj-lt"/>
            </a:endParaRPr>
          </a:p>
        </p:txBody>
      </p:sp>
      <p:sp>
        <p:nvSpPr>
          <p:cNvPr id="19" name="Rectangle 18">
            <a:extLst>
              <a:ext uri="{FF2B5EF4-FFF2-40B4-BE49-F238E27FC236}">
                <a16:creationId xmlns:a16="http://schemas.microsoft.com/office/drawing/2014/main" id="{3ADEF80A-070B-43EC-92F1-73C1D5FBD6A7}"/>
              </a:ext>
            </a:extLst>
          </p:cNvPr>
          <p:cNvSpPr/>
          <p:nvPr/>
        </p:nvSpPr>
        <p:spPr>
          <a:xfrm>
            <a:off x="1061590" y="3049520"/>
            <a:ext cx="6382495" cy="14004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lvl="0" eaLnBrk="0" fontAlgn="base" hangingPunct="0">
              <a:spcBef>
                <a:spcPct val="0"/>
              </a:spcBef>
              <a:spcAft>
                <a:spcPts val="300"/>
              </a:spcAft>
              <a:buClr>
                <a:schemeClr val="tx1">
                  <a:lumMod val="65000"/>
                  <a:lumOff val="35000"/>
                </a:schemeClr>
              </a:buClr>
              <a:buSzPct val="100000"/>
              <a:defRPr/>
            </a:pPr>
            <a:r>
              <a:rPr lang="en-US" sz="1200" dirty="0">
                <a:solidFill>
                  <a:schemeClr val="tx1"/>
                </a:solidFill>
              </a:rPr>
              <a:t>If </a:t>
            </a:r>
            <a:r>
              <a:rPr lang="en-US" sz="1200" b="1" dirty="0">
                <a:solidFill>
                  <a:schemeClr val="tx1"/>
                </a:solidFill>
              </a:rPr>
              <a:t>NVIDIA stock hits 100%</a:t>
            </a:r>
            <a:r>
              <a:rPr lang="en-US" sz="1200" dirty="0">
                <a:solidFill>
                  <a:schemeClr val="tx1"/>
                </a:solidFill>
              </a:rPr>
              <a:t> at Full principal returned any quarterly valuation date:</a:t>
            </a:r>
          </a:p>
          <a:p>
            <a:pPr lvl="0" eaLnBrk="0" fontAlgn="base" hangingPunct="0">
              <a:spcBef>
                <a:spcPct val="0"/>
              </a:spcBef>
              <a:spcAft>
                <a:spcPts val="300"/>
              </a:spcAft>
              <a:buClr>
                <a:schemeClr val="tx1">
                  <a:lumMod val="65000"/>
                  <a:lumOff val="35000"/>
                </a:schemeClr>
              </a:buClr>
              <a:buSzPct val="100000"/>
              <a:defRPr/>
            </a:pPr>
            <a:r>
              <a:rPr lang="en-US" sz="1200" dirty="0"/>
              <a:t>✅ </a:t>
            </a:r>
            <a:r>
              <a:rPr lang="en-US" sz="1200" b="1" dirty="0">
                <a:solidFill>
                  <a:schemeClr val="tx1"/>
                </a:solidFill>
              </a:rPr>
              <a:t>Yes:</a:t>
            </a:r>
            <a:r>
              <a:rPr lang="en-US" sz="1200" dirty="0">
                <a:solidFill>
                  <a:schemeClr val="tx1"/>
                </a:solidFill>
              </a:rPr>
              <a:t> Stock = 100% → ($1,000), no more coupon payments</a:t>
            </a:r>
          </a:p>
          <a:p>
            <a:pPr lvl="0" eaLnBrk="0" fontAlgn="base" hangingPunct="0">
              <a:spcBef>
                <a:spcPct val="0"/>
              </a:spcBef>
              <a:spcAft>
                <a:spcPts val="300"/>
              </a:spcAft>
              <a:buClr>
                <a:schemeClr val="tx1">
                  <a:lumMod val="65000"/>
                  <a:lumOff val="35000"/>
                </a:schemeClr>
              </a:buClr>
              <a:buSzPct val="100000"/>
              <a:defRPr/>
            </a:pPr>
            <a:r>
              <a:rPr lang="en-US" sz="1200" dirty="0"/>
              <a:t>❌ </a:t>
            </a:r>
            <a:r>
              <a:rPr lang="en-US" sz="1200" b="1" dirty="0">
                <a:solidFill>
                  <a:schemeClr val="tx1"/>
                </a:solidFill>
              </a:rPr>
              <a:t>No: </a:t>
            </a:r>
            <a:r>
              <a:rPr lang="en-US" sz="1200" dirty="0">
                <a:solidFill>
                  <a:schemeClr val="tx1"/>
                </a:solidFill>
              </a:rPr>
              <a:t>Stock &lt; 100% → Continue Investment </a:t>
            </a:r>
            <a:endParaRPr lang="en-CA" sz="1200" dirty="0">
              <a:solidFill>
                <a:schemeClr val="tx1"/>
              </a:solidFill>
            </a:endParaRPr>
          </a:p>
        </p:txBody>
      </p:sp>
      <p:sp>
        <p:nvSpPr>
          <p:cNvPr id="20" name="Rectangle 19">
            <a:extLst>
              <a:ext uri="{FF2B5EF4-FFF2-40B4-BE49-F238E27FC236}">
                <a16:creationId xmlns:a16="http://schemas.microsoft.com/office/drawing/2014/main" id="{9D006743-57F0-4852-98E1-9C4E8CB68F19}"/>
              </a:ext>
            </a:extLst>
          </p:cNvPr>
          <p:cNvSpPr/>
          <p:nvPr/>
        </p:nvSpPr>
        <p:spPr>
          <a:xfrm>
            <a:off x="934995" y="4552102"/>
            <a:ext cx="6509090" cy="14004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tlCol="0" anchor="ctr"/>
          <a:lstStyle/>
          <a:p>
            <a:pPr lvl="0" eaLnBrk="0" fontAlgn="base" hangingPunct="0">
              <a:spcBef>
                <a:spcPct val="0"/>
              </a:spcBef>
              <a:spcAft>
                <a:spcPts val="300"/>
              </a:spcAft>
              <a:buClr>
                <a:schemeClr val="tx1">
                  <a:lumMod val="65000"/>
                  <a:lumOff val="35000"/>
                </a:schemeClr>
              </a:buClr>
              <a:buSzPct val="100000"/>
              <a:defRPr/>
            </a:pPr>
            <a:endParaRPr lang="en-CA" sz="1000" dirty="0"/>
          </a:p>
        </p:txBody>
      </p:sp>
      <p:sp>
        <p:nvSpPr>
          <p:cNvPr id="5" name="Arrow: Pentagon 4">
            <a:extLst>
              <a:ext uri="{FF2B5EF4-FFF2-40B4-BE49-F238E27FC236}">
                <a16:creationId xmlns:a16="http://schemas.microsoft.com/office/drawing/2014/main" id="{929434E2-4C38-4D02-ABEB-262441D35A69}"/>
              </a:ext>
            </a:extLst>
          </p:cNvPr>
          <p:cNvSpPr/>
          <p:nvPr/>
        </p:nvSpPr>
        <p:spPr>
          <a:xfrm>
            <a:off x="371474" y="1555891"/>
            <a:ext cx="1294765" cy="13914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Step 1: Quarterly Coupon Eligibility</a:t>
            </a:r>
            <a:endParaRPr lang="en-US" sz="1000" dirty="0"/>
          </a:p>
        </p:txBody>
      </p:sp>
      <p:sp>
        <p:nvSpPr>
          <p:cNvPr id="25" name="Arrow: Pentagon 24">
            <a:extLst>
              <a:ext uri="{FF2B5EF4-FFF2-40B4-BE49-F238E27FC236}">
                <a16:creationId xmlns:a16="http://schemas.microsoft.com/office/drawing/2014/main" id="{F9ABAD05-44B8-4E79-A9A4-130BADB9B4E2}"/>
              </a:ext>
            </a:extLst>
          </p:cNvPr>
          <p:cNvSpPr/>
          <p:nvPr/>
        </p:nvSpPr>
        <p:spPr>
          <a:xfrm>
            <a:off x="371475" y="3058473"/>
            <a:ext cx="1294764" cy="13914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dirty="0"/>
              <a:t>Step 2:</a:t>
            </a:r>
          </a:p>
          <a:p>
            <a:pPr algn="ctr"/>
            <a:r>
              <a:rPr lang="en-CA" sz="1000" dirty="0"/>
              <a:t>Early Redemption Check</a:t>
            </a:r>
          </a:p>
        </p:txBody>
      </p:sp>
      <p:sp>
        <p:nvSpPr>
          <p:cNvPr id="26" name="Arrow: Pentagon 25">
            <a:extLst>
              <a:ext uri="{FF2B5EF4-FFF2-40B4-BE49-F238E27FC236}">
                <a16:creationId xmlns:a16="http://schemas.microsoft.com/office/drawing/2014/main" id="{3EF07A67-EE1D-4B4E-A23D-9853AA356AD9}"/>
              </a:ext>
            </a:extLst>
          </p:cNvPr>
          <p:cNvSpPr/>
          <p:nvPr/>
        </p:nvSpPr>
        <p:spPr>
          <a:xfrm>
            <a:off x="371475" y="4561055"/>
            <a:ext cx="1294764" cy="139148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Step 3: Maturity-Based Payout Calculation</a:t>
            </a:r>
            <a:endParaRPr lang="en-CA" sz="1000" dirty="0"/>
          </a:p>
        </p:txBody>
      </p:sp>
      <p:graphicFrame>
        <p:nvGraphicFramePr>
          <p:cNvPr id="24" name="Table 23">
            <a:extLst>
              <a:ext uri="{FF2B5EF4-FFF2-40B4-BE49-F238E27FC236}">
                <a16:creationId xmlns:a16="http://schemas.microsoft.com/office/drawing/2014/main" id="{38F25060-5C6D-E9D6-E37A-B2C167E337D3}"/>
              </a:ext>
            </a:extLst>
          </p:cNvPr>
          <p:cNvGraphicFramePr>
            <a:graphicFrameLocks noGrp="1"/>
          </p:cNvGraphicFramePr>
          <p:nvPr>
            <p:extLst>
              <p:ext uri="{D42A27DB-BD31-4B8C-83A1-F6EECF244321}">
                <p14:modId xmlns:p14="http://schemas.microsoft.com/office/powerpoint/2010/main" val="1068119453"/>
              </p:ext>
            </p:extLst>
          </p:nvPr>
        </p:nvGraphicFramePr>
        <p:xfrm>
          <a:off x="1808480" y="4710800"/>
          <a:ext cx="5090160" cy="1080399"/>
        </p:xfrm>
        <a:graphic>
          <a:graphicData uri="http://schemas.openxmlformats.org/drawingml/2006/table">
            <a:tbl>
              <a:tblPr/>
              <a:tblGrid>
                <a:gridCol w="1739959">
                  <a:extLst>
                    <a:ext uri="{9D8B030D-6E8A-4147-A177-3AD203B41FA5}">
                      <a16:colId xmlns:a16="http://schemas.microsoft.com/office/drawing/2014/main" val="3122755649"/>
                    </a:ext>
                  </a:extLst>
                </a:gridCol>
                <a:gridCol w="3350201">
                  <a:extLst>
                    <a:ext uri="{9D8B030D-6E8A-4147-A177-3AD203B41FA5}">
                      <a16:colId xmlns:a16="http://schemas.microsoft.com/office/drawing/2014/main" val="1599920763"/>
                    </a:ext>
                  </a:extLst>
                </a:gridCol>
              </a:tblGrid>
              <a:tr h="360133">
                <a:tc>
                  <a:txBody>
                    <a:bodyPr/>
                    <a:lstStyle/>
                    <a:p>
                      <a:pPr algn="l" fontAlgn="b"/>
                      <a:r>
                        <a:rPr lang="en-US" sz="1100" b="0" dirty="0">
                          <a:solidFill>
                            <a:schemeClr val="tx1"/>
                          </a:solidFill>
                        </a:rPr>
                        <a:t>Final Stock Price</a:t>
                      </a:r>
                      <a:endParaRPr lang="en-US" sz="1100" b="0" i="0" u="none" strike="noStrike" dirty="0">
                        <a:solidFill>
                          <a:schemeClr val="tx1"/>
                        </a:solidFill>
                        <a:effectLst/>
                        <a:latin typeface="Open Sans Light" panose="020B0606030504020204" pitchFamily="34" charset="0"/>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tc>
                  <a:txBody>
                    <a:bodyPr/>
                    <a:lstStyle/>
                    <a:p>
                      <a:pPr algn="l" fontAlgn="b"/>
                      <a:r>
                        <a:rPr lang="en-US" sz="1100" b="0" dirty="0">
                          <a:solidFill>
                            <a:schemeClr val="tx1"/>
                          </a:solidFill>
                        </a:rPr>
                        <a:t>Investor Payout</a:t>
                      </a:r>
                      <a:endParaRPr lang="en-US" sz="1100" b="0" i="0" u="none" strike="noStrike" dirty="0">
                        <a:solidFill>
                          <a:schemeClr val="tx1"/>
                        </a:solidFill>
                        <a:effectLst/>
                        <a:latin typeface="Open Sans Light" panose="020B0606030504020204" pitchFamily="34" charset="0"/>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129173015"/>
                  </a:ext>
                </a:extLst>
              </a:tr>
              <a:tr h="360133">
                <a:tc>
                  <a:txBody>
                    <a:bodyPr/>
                    <a:lstStyle/>
                    <a:p>
                      <a:pPr algn="l" fontAlgn="b"/>
                      <a:r>
                        <a:rPr lang="en-US" sz="1100" b="0" dirty="0">
                          <a:solidFill>
                            <a:schemeClr val="tx1"/>
                          </a:solidFill>
                        </a:rPr>
                        <a:t>≥ 75%</a:t>
                      </a:r>
                      <a:endParaRPr lang="en-US" sz="1100" b="0" i="0" u="none" strike="noStrike" dirty="0">
                        <a:solidFill>
                          <a:schemeClr val="tx1"/>
                        </a:solidFill>
                        <a:effectLst/>
                        <a:latin typeface="Open Sans Light" panose="020B0606030504020204" pitchFamily="34" charset="0"/>
                      </a:endParaRPr>
                    </a:p>
                  </a:txBody>
                  <a:tcPr marL="857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r>
                        <a:rPr lang="en-US" sz="1200" b="0" dirty="0">
                          <a:solidFill>
                            <a:schemeClr val="tx1"/>
                          </a:solidFill>
                        </a:rPr>
                        <a:t>Full principal returned</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69356085"/>
                  </a:ext>
                </a:extLst>
              </a:tr>
              <a:tr h="360133">
                <a:tc>
                  <a:txBody>
                    <a:bodyPr/>
                    <a:lstStyle/>
                    <a:p>
                      <a:pPr algn="l" fontAlgn="b"/>
                      <a:r>
                        <a:rPr lang="en-US" sz="1100" b="0" dirty="0">
                          <a:solidFill>
                            <a:schemeClr val="tx1"/>
                          </a:solidFill>
                        </a:rPr>
                        <a:t>&lt; 75%</a:t>
                      </a:r>
                      <a:endParaRPr lang="en-US" sz="1100" b="0" i="0" u="none" strike="noStrike" dirty="0">
                        <a:solidFill>
                          <a:schemeClr val="tx1"/>
                        </a:solidFill>
                        <a:effectLst/>
                        <a:latin typeface="Open Sans Light" panose="020B0606030504020204" pitchFamily="34" charset="0"/>
                      </a:endParaRPr>
                    </a:p>
                  </a:txBody>
                  <a:tcPr marL="857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l" fontAlgn="b"/>
                      <a:r>
                        <a:rPr lang="en-US" sz="1100" b="0" dirty="0">
                          <a:solidFill>
                            <a:schemeClr val="tx1"/>
                          </a:solidFill>
                        </a:rPr>
                        <a:t>Capital loss applied (1.3333x leverage)</a:t>
                      </a:r>
                      <a:endParaRPr lang="en-US" sz="1100" b="0" i="0" u="none" strike="noStrike" dirty="0">
                        <a:solidFill>
                          <a:schemeClr val="tx1"/>
                        </a:solidFill>
                        <a:effectLst/>
                        <a:latin typeface="Open Sans Light" panose="020B0606030504020204" pitchFamily="34" charset="0"/>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964125295"/>
                  </a:ext>
                </a:extLst>
              </a:tr>
            </a:tbl>
          </a:graphicData>
        </a:graphic>
      </p:graphicFrame>
      <p:cxnSp>
        <p:nvCxnSpPr>
          <p:cNvPr id="12" name="Straight Connector 11">
            <a:extLst>
              <a:ext uri="{FF2B5EF4-FFF2-40B4-BE49-F238E27FC236}">
                <a16:creationId xmlns:a16="http://schemas.microsoft.com/office/drawing/2014/main" id="{1705230D-525C-445C-BF48-72D173895865}"/>
              </a:ext>
            </a:extLst>
          </p:cNvPr>
          <p:cNvCxnSpPr/>
          <p:nvPr/>
        </p:nvCxnSpPr>
        <p:spPr>
          <a:xfrm>
            <a:off x="0" y="1007051"/>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86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536C543-B46B-4E0D-8C94-3A99BCB109CC}"/>
              </a:ext>
            </a:extLst>
          </p:cNvPr>
          <p:cNvSpPr txBox="1"/>
          <p:nvPr/>
        </p:nvSpPr>
        <p:spPr>
          <a:xfrm>
            <a:off x="370802" y="1177035"/>
            <a:ext cx="5432652" cy="261610"/>
          </a:xfrm>
          <a:prstGeom prst="rect">
            <a:avLst/>
          </a:prstGeom>
          <a:solidFill>
            <a:srgbClr val="132E57"/>
          </a:solidFill>
        </p:spPr>
        <p:txBody>
          <a:bodyPr wrap="square" rtlCol="0">
            <a:spAutoFit/>
          </a:bodyPr>
          <a:lstStyle/>
          <a:p>
            <a:r>
              <a:rPr lang="en-US" sz="1100" dirty="0">
                <a:solidFill>
                  <a:schemeClr val="bg1"/>
                </a:solidFill>
              </a:rPr>
              <a:t>Understanding Capital Protection vs. Loss</a:t>
            </a:r>
            <a:endParaRPr lang="en-CA" sz="1100" b="1" dirty="0">
              <a:solidFill>
                <a:schemeClr val="bg1"/>
              </a:solidFill>
            </a:endParaRPr>
          </a:p>
        </p:txBody>
      </p:sp>
      <p:sp>
        <p:nvSpPr>
          <p:cNvPr id="6" name="Title 5">
            <a:extLst>
              <a:ext uri="{FF2B5EF4-FFF2-40B4-BE49-F238E27FC236}">
                <a16:creationId xmlns:a16="http://schemas.microsoft.com/office/drawing/2014/main" id="{55849CAB-E223-4380-85F9-A50D93B5CDDF}"/>
              </a:ext>
            </a:extLst>
          </p:cNvPr>
          <p:cNvSpPr>
            <a:spLocks noGrp="1"/>
          </p:cNvSpPr>
          <p:nvPr>
            <p:ph type="title"/>
          </p:nvPr>
        </p:nvSpPr>
        <p:spPr>
          <a:xfrm>
            <a:off x="332626" y="-148528"/>
            <a:ext cx="10515600" cy="1325563"/>
          </a:xfrm>
        </p:spPr>
        <p:txBody>
          <a:bodyPr>
            <a:normAutofit/>
          </a:bodyPr>
          <a:lstStyle/>
          <a:p>
            <a:r>
              <a:rPr lang="en-CA" sz="3600" dirty="0"/>
              <a:t>Final </a:t>
            </a:r>
            <a:r>
              <a:rPr lang="en-US" sz="3600" dirty="0"/>
              <a:t>Redemption Scenarios:</a:t>
            </a:r>
            <a:endParaRPr lang="en-CA" sz="3600" dirty="0"/>
          </a:p>
        </p:txBody>
      </p:sp>
      <p:pic>
        <p:nvPicPr>
          <p:cNvPr id="3074" name="Picture 2">
            <a:extLst>
              <a:ext uri="{FF2B5EF4-FFF2-40B4-BE49-F238E27FC236}">
                <a16:creationId xmlns:a16="http://schemas.microsoft.com/office/drawing/2014/main" id="{689921F5-795F-C14F-99A3-5B42383AF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491" y="1834812"/>
            <a:ext cx="6200577" cy="36990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89F1A98-1002-EC65-B9E7-757D34D0459C}"/>
              </a:ext>
            </a:extLst>
          </p:cNvPr>
          <p:cNvSpPr txBox="1"/>
          <p:nvPr/>
        </p:nvSpPr>
        <p:spPr>
          <a:xfrm>
            <a:off x="332626" y="1900151"/>
            <a:ext cx="5432652" cy="3323987"/>
          </a:xfrm>
          <a:prstGeom prst="rect">
            <a:avLst/>
          </a:prstGeom>
          <a:noFill/>
        </p:spPr>
        <p:txBody>
          <a:bodyPr wrap="square">
            <a:spAutoFit/>
          </a:bodyPr>
          <a:lstStyle/>
          <a:p>
            <a:pPr rtl="0">
              <a:spcBef>
                <a:spcPts val="1200"/>
              </a:spcBef>
              <a:spcAft>
                <a:spcPts val="1200"/>
              </a:spcAft>
              <a:buNone/>
            </a:pPr>
            <a:r>
              <a:rPr lang="en-US" sz="1600" b="0" i="0" u="none" strike="noStrike" dirty="0">
                <a:solidFill>
                  <a:srgbClr val="000000"/>
                </a:solidFill>
                <a:effectLst/>
                <a:latin typeface="Arial" panose="020B0604020202020204" pitchFamily="34" charset="0"/>
              </a:rPr>
              <a:t>🔹 </a:t>
            </a:r>
            <a:r>
              <a:rPr lang="en-US" sz="1600" b="1" i="0" u="none" strike="noStrike" dirty="0">
                <a:solidFill>
                  <a:srgbClr val="000000"/>
                </a:solidFill>
                <a:effectLst/>
                <a:latin typeface="Arial" panose="020B0604020202020204" pitchFamily="34" charset="0"/>
              </a:rPr>
              <a:t>If NVIDIA Stock is at or Above 75% of Initial Price</a:t>
            </a:r>
            <a:br>
              <a:rPr lang="en-US" sz="1600" b="1" i="0" u="none" strike="noStrike" dirty="0">
                <a:solidFill>
                  <a:srgbClr val="000000"/>
                </a:solidFill>
                <a:effectLst/>
                <a:latin typeface="Arial" panose="020B0604020202020204" pitchFamily="34" charset="0"/>
              </a:rPr>
            </a:br>
            <a:r>
              <a:rPr lang="en-US" sz="1600" b="0" i="0" u="none" strike="noStrike" dirty="0">
                <a:solidFill>
                  <a:srgbClr val="000000"/>
                </a:solidFill>
                <a:effectLst/>
                <a:latin typeface="Arial" panose="020B0604020202020204" pitchFamily="34" charset="0"/>
              </a:rPr>
              <a:t>The </a:t>
            </a:r>
            <a:r>
              <a:rPr lang="en-US" sz="1600" b="1" i="0" u="none" strike="noStrike" dirty="0">
                <a:solidFill>
                  <a:srgbClr val="000000"/>
                </a:solidFill>
                <a:effectLst/>
                <a:latin typeface="Arial" panose="020B0604020202020204" pitchFamily="34" charset="0"/>
              </a:rPr>
              <a:t>full capital</a:t>
            </a:r>
            <a:r>
              <a:rPr lang="en-US" sz="1600" b="0" i="0" u="none" strike="noStrike" dirty="0">
                <a:solidFill>
                  <a:srgbClr val="000000"/>
                </a:solidFill>
                <a:effectLst/>
                <a:latin typeface="Arial" panose="020B0604020202020204" pitchFamily="34" charset="0"/>
              </a:rPr>
              <a:t> of $1,000 is returned, and </a:t>
            </a:r>
            <a:r>
              <a:rPr lang="en-US" sz="1600" b="1" i="0" u="none" strike="noStrike" dirty="0">
                <a:solidFill>
                  <a:srgbClr val="000000"/>
                </a:solidFill>
                <a:effectLst/>
                <a:latin typeface="Arial" panose="020B0604020202020204" pitchFamily="34" charset="0"/>
              </a:rPr>
              <a:t>all due coupons</a:t>
            </a:r>
            <a:r>
              <a:rPr lang="en-US" sz="1600" b="0" i="0" u="none" strike="noStrike" dirty="0">
                <a:solidFill>
                  <a:srgbClr val="000000"/>
                </a:solidFill>
                <a:effectLst/>
                <a:latin typeface="Arial" panose="020B0604020202020204" pitchFamily="34" charset="0"/>
              </a:rPr>
              <a:t> are paid.</a:t>
            </a:r>
            <a:endParaRPr lang="en-US" sz="1600" b="0" dirty="0">
              <a:effectLst/>
            </a:endParaRPr>
          </a:p>
          <a:p>
            <a:pPr rtl="0">
              <a:spcBef>
                <a:spcPts val="1200"/>
              </a:spcBef>
              <a:spcAft>
                <a:spcPts val="1200"/>
              </a:spcAft>
              <a:buNone/>
            </a:pPr>
            <a:r>
              <a:rPr lang="en-US" sz="1600" b="0" i="0" u="none" strike="noStrike" dirty="0">
                <a:solidFill>
                  <a:srgbClr val="000000"/>
                </a:solidFill>
                <a:effectLst/>
                <a:latin typeface="Arial" panose="020B0604020202020204" pitchFamily="34" charset="0"/>
              </a:rPr>
              <a:t>🔹 </a:t>
            </a:r>
            <a:r>
              <a:rPr lang="en-US" sz="1600" b="1" i="0" u="none" strike="noStrike" dirty="0">
                <a:solidFill>
                  <a:srgbClr val="000000"/>
                </a:solidFill>
                <a:effectLst/>
                <a:latin typeface="Arial" panose="020B0604020202020204" pitchFamily="34" charset="0"/>
              </a:rPr>
              <a:t>If NVIDIA Stock is Below 75%</a:t>
            </a:r>
            <a:br>
              <a:rPr lang="en-US" sz="1600" b="1" i="0" u="none" strike="noStrike" dirty="0">
                <a:solidFill>
                  <a:srgbClr val="000000"/>
                </a:solidFill>
                <a:effectLst/>
                <a:latin typeface="Arial" panose="020B0604020202020204" pitchFamily="34" charset="0"/>
              </a:rPr>
            </a:br>
            <a:r>
              <a:rPr lang="en-US" sz="1600" b="0" i="0" u="none" strike="noStrike" dirty="0">
                <a:solidFill>
                  <a:srgbClr val="000000"/>
                </a:solidFill>
                <a:effectLst/>
                <a:latin typeface="Arial" panose="020B0604020202020204" pitchFamily="34" charset="0"/>
              </a:rPr>
              <a:t>  </a:t>
            </a:r>
            <a:r>
              <a:rPr lang="en-US" sz="1600" b="1" i="0" u="none" strike="noStrike" dirty="0">
                <a:solidFill>
                  <a:srgbClr val="000000"/>
                </a:solidFill>
                <a:effectLst/>
                <a:latin typeface="Arial" panose="020B0604020202020204" pitchFamily="34" charset="0"/>
              </a:rPr>
              <a:t>Losses occur due to a leverage factor (1.3333x).</a:t>
            </a:r>
            <a:br>
              <a:rPr lang="en-US" sz="1600" b="1" i="0" u="none" strike="noStrike" dirty="0">
                <a:solidFill>
                  <a:srgbClr val="000000"/>
                </a:solidFill>
                <a:effectLst/>
                <a:latin typeface="Arial" panose="020B0604020202020204" pitchFamily="34" charset="0"/>
              </a:rPr>
            </a:br>
            <a:r>
              <a:rPr lang="en-US" sz="1600" b="0" i="0" u="none" strike="noStrike" dirty="0">
                <a:solidFill>
                  <a:srgbClr val="000000"/>
                </a:solidFill>
                <a:effectLst/>
                <a:latin typeface="Arial" panose="020B0604020202020204" pitchFamily="34" charset="0"/>
              </a:rPr>
              <a:t>  Example: If NVIDIA drops </a:t>
            </a:r>
            <a:r>
              <a:rPr lang="en-US" sz="1600" b="1" i="0" u="none" strike="noStrike" dirty="0">
                <a:solidFill>
                  <a:srgbClr val="000000"/>
                </a:solidFill>
                <a:effectLst/>
                <a:latin typeface="Arial" panose="020B0604020202020204" pitchFamily="34" charset="0"/>
              </a:rPr>
              <a:t>to 60%</a:t>
            </a:r>
            <a:r>
              <a:rPr lang="en-US" sz="1600" b="0" i="0" u="none" strike="noStrike" dirty="0">
                <a:solidFill>
                  <a:srgbClr val="000000"/>
                </a:solidFill>
                <a:effectLst/>
                <a:latin typeface="Arial" panose="020B0604020202020204" pitchFamily="34" charset="0"/>
              </a:rPr>
              <a:t>, investor only gets   </a:t>
            </a:r>
            <a:r>
              <a:rPr lang="en-US" sz="1600" b="1" i="0" u="none" strike="noStrike" dirty="0">
                <a:solidFill>
                  <a:srgbClr val="000000"/>
                </a:solidFill>
                <a:effectLst/>
                <a:latin typeface="Arial" panose="020B0604020202020204" pitchFamily="34" charset="0"/>
              </a:rPr>
              <a:t>$800</a:t>
            </a:r>
            <a:r>
              <a:rPr lang="en-US" sz="1600" b="0" i="0" u="none" strike="noStrike" dirty="0">
                <a:solidFill>
                  <a:srgbClr val="000000"/>
                </a:solidFill>
                <a:effectLst/>
                <a:latin typeface="Arial" panose="020B0604020202020204" pitchFamily="34" charset="0"/>
              </a:rPr>
              <a:t>.</a:t>
            </a:r>
            <a:endParaRPr lang="en-US" sz="1600" b="0" dirty="0">
              <a:effectLst/>
            </a:endParaRPr>
          </a:p>
          <a:p>
            <a:pPr rtl="0">
              <a:spcBef>
                <a:spcPts val="1200"/>
              </a:spcBef>
              <a:spcAft>
                <a:spcPts val="1200"/>
              </a:spcAft>
              <a:buNone/>
            </a:pPr>
            <a:r>
              <a:rPr lang="en-US" sz="1600" b="0" i="0" u="none" strike="noStrike" dirty="0">
                <a:solidFill>
                  <a:srgbClr val="000000"/>
                </a:solidFill>
                <a:effectLst/>
                <a:latin typeface="Arial" panose="020B0604020202020204" pitchFamily="34" charset="0"/>
              </a:rPr>
              <a:t>🔹 </a:t>
            </a:r>
            <a:r>
              <a:rPr lang="en-US" sz="1600" b="1" i="0" u="none" strike="noStrike" dirty="0">
                <a:solidFill>
                  <a:srgbClr val="000000"/>
                </a:solidFill>
                <a:effectLst/>
                <a:latin typeface="Arial" panose="020B0604020202020204" pitchFamily="34" charset="0"/>
              </a:rPr>
              <a:t>Worst-Case Scenario</a:t>
            </a:r>
            <a:endParaRPr lang="en-US" sz="1600" b="0" dirty="0">
              <a:effectLst/>
            </a:endParaRPr>
          </a:p>
          <a:p>
            <a:pPr>
              <a:buNone/>
            </a:pPr>
            <a:r>
              <a:rPr lang="en-US" sz="1600" dirty="0"/>
              <a:t>💡</a:t>
            </a:r>
            <a:r>
              <a:rPr lang="en-US" sz="1600" b="0" i="0" u="none" strike="noStrike" dirty="0">
                <a:solidFill>
                  <a:srgbClr val="000000"/>
                </a:solidFill>
                <a:effectLst/>
                <a:latin typeface="Arial" panose="020B0604020202020204" pitchFamily="34" charset="0"/>
              </a:rPr>
              <a:t>If NVIDIA drops significantly, investor </a:t>
            </a:r>
            <a:r>
              <a:rPr lang="en-US" sz="1600" b="1" i="0" u="none" strike="noStrike" dirty="0">
                <a:solidFill>
                  <a:srgbClr val="000000"/>
                </a:solidFill>
                <a:effectLst/>
                <a:latin typeface="Arial" panose="020B0604020202020204" pitchFamily="34" charset="0"/>
              </a:rPr>
              <a:t>can lose a large portion of capital</a:t>
            </a:r>
            <a:r>
              <a:rPr lang="en-US" sz="1600" b="0" i="0" u="none" strike="noStrike" dirty="0">
                <a:solidFill>
                  <a:srgbClr val="000000"/>
                </a:solidFill>
                <a:effectLst/>
                <a:latin typeface="Arial" panose="020B0604020202020204" pitchFamily="34" charset="0"/>
              </a:rPr>
              <a:t>.</a:t>
            </a:r>
            <a:endParaRPr lang="en-CA" sz="1600" dirty="0"/>
          </a:p>
        </p:txBody>
      </p:sp>
      <p:cxnSp>
        <p:nvCxnSpPr>
          <p:cNvPr id="7" name="Straight Connector 6">
            <a:extLst>
              <a:ext uri="{FF2B5EF4-FFF2-40B4-BE49-F238E27FC236}">
                <a16:creationId xmlns:a16="http://schemas.microsoft.com/office/drawing/2014/main" id="{E6CE5AA6-C5BB-4431-9068-C557C927DFD0}"/>
              </a:ext>
            </a:extLst>
          </p:cNvPr>
          <p:cNvCxnSpPr/>
          <p:nvPr/>
        </p:nvCxnSpPr>
        <p:spPr>
          <a:xfrm>
            <a:off x="0" y="864176"/>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30281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Custom 4">
      <a:majorFont>
        <a:latin typeface="Open Sans Light"/>
        <a:ea typeface="Open Sans"/>
        <a:cs typeface=""/>
      </a:majorFont>
      <a:minorFont>
        <a:latin typeface="Open Sans Light"/>
        <a:ea typeface="Open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5954</TotalTime>
  <Words>1784</Words>
  <Application>Microsoft Office PowerPoint</Application>
  <PresentationFormat>Widescreen</PresentationFormat>
  <Paragraphs>233</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Unicode MS</vt:lpstr>
      <vt:lpstr>Calibri</vt:lpstr>
      <vt:lpstr>DeepSeek-CJK-patch</vt:lpstr>
      <vt:lpstr>Open Sans Light</vt:lpstr>
      <vt:lpstr>Office Theme</vt:lpstr>
      <vt:lpstr>NVIDIA Structured Note Analysis Report  Work performed By:  Tarak Ktari Mohamed Mahdi Hannachi Mortadha Bahri </vt:lpstr>
      <vt:lpstr>Table of Contents</vt:lpstr>
      <vt:lpstr>Structured Note Overview</vt:lpstr>
      <vt:lpstr>Structured Note Overview</vt:lpstr>
      <vt:lpstr>Features </vt:lpstr>
      <vt:lpstr>Key Features</vt:lpstr>
      <vt:lpstr>How the Note Functions?</vt:lpstr>
      <vt:lpstr>Strategic Review and Opportunities</vt:lpstr>
      <vt:lpstr>Final Redemption Scenarios:</vt:lpstr>
      <vt:lpstr>Risks</vt:lpstr>
      <vt:lpstr>Risk Factors</vt:lpstr>
      <vt:lpstr>Risk Factors</vt:lpstr>
      <vt:lpstr>Excel Model &amp; Python Code</vt:lpstr>
      <vt:lpstr>Python Code Explanation</vt:lpstr>
      <vt:lpstr>Python code findings </vt:lpstr>
      <vt:lpstr>Excel pricing model</vt:lpstr>
      <vt:lpstr>Excel pricing model</vt:lpstr>
      <vt:lpstr>Excel pricing model</vt:lpstr>
      <vt:lpstr>Recommendation </vt:lpstr>
      <vt:lpstr>Conservative Investor Specific Advice</vt:lpstr>
      <vt:lpstr>Moderate Risk Investor Specific Advice</vt:lpstr>
      <vt:lpstr>Agressive Investor Specific Advice</vt:lpstr>
      <vt:lpstr>Investment Recommendation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Susie Chen</dc:creator>
  <cp:lastModifiedBy>bahrielmortadha</cp:lastModifiedBy>
  <cp:revision>182</cp:revision>
  <dcterms:created xsi:type="dcterms:W3CDTF">2017-12-07T17:40:14Z</dcterms:created>
  <dcterms:modified xsi:type="dcterms:W3CDTF">2025-03-28T21:58:49Z</dcterms:modified>
</cp:coreProperties>
</file>