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317" r:id="rId3"/>
    <p:sldId id="269" r:id="rId4"/>
    <p:sldId id="312" r:id="rId5"/>
    <p:sldId id="313" r:id="rId6"/>
    <p:sldId id="290" r:id="rId7"/>
    <p:sldId id="310" r:id="rId8"/>
    <p:sldId id="286" r:id="rId9"/>
    <p:sldId id="314" r:id="rId10"/>
    <p:sldId id="315" r:id="rId11"/>
    <p:sldId id="304" r:id="rId12"/>
    <p:sldId id="294" r:id="rId13"/>
    <p:sldId id="295" r:id="rId14"/>
    <p:sldId id="297" r:id="rId15"/>
    <p:sldId id="298" r:id="rId16"/>
    <p:sldId id="301" r:id="rId17"/>
    <p:sldId id="303" r:id="rId18"/>
    <p:sldId id="311" r:id="rId19"/>
    <p:sldId id="299" r:id="rId20"/>
    <p:sldId id="316" r:id="rId21"/>
    <p:sldId id="260" r:id="rId22"/>
  </p:sldIdLst>
  <p:sldSz cx="9144000" cy="6858000" type="screen4x3"/>
  <p:notesSz cx="6858000" cy="9144000"/>
  <p:embeddedFontLst>
    <p:embeddedFont>
      <p:font typeface="Garamond" pitchFamily="18" charset="0"/>
      <p:regular r:id="rId24"/>
      <p:bold r:id="rId25"/>
      <p:italic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spcBef>
                  <a:spcPts val="0"/>
                </a:spcBef>
                <a:spcAft>
                  <a:spcPts val="0"/>
                </a:spcAft>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srcRect/>
          <a:stretch>
            <a:fill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5" algn="l">
              <a:spcBef>
                <a:spcPts val="360"/>
              </a:spcBef>
              <a:spcAft>
                <a:spcPts val="0"/>
              </a:spcAft>
              <a:buSzPts val="1170"/>
              <a:buChar char="■"/>
              <a:defRPr sz="1800"/>
            </a:lvl3pPr>
            <a:lvl4pPr marL="1828800" lvl="3" indent="-299720"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5" algn="l">
              <a:spcBef>
                <a:spcPts val="360"/>
              </a:spcBef>
              <a:spcAft>
                <a:spcPts val="0"/>
              </a:spcAft>
              <a:buSzPts val="1170"/>
              <a:buChar char="■"/>
              <a:defRPr sz="1800"/>
            </a:lvl3pPr>
            <a:lvl4pPr marL="1828800" lvl="3" indent="-299720"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srcRect/>
          <a:stretch>
            <a:fill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5"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a:spcBef>
                <a:spcPts val="0"/>
              </a:spcBef>
              <a:spcAft>
                <a:spcPts val="0"/>
              </a:spcAft>
              <a:buNone/>
              <a:defRPr sz="1200">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2pPr>
            <a:lvl3pPr marR="0" lvl="2"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3pPr>
            <a:lvl4pPr marR="0" lvl="3"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4pPr>
            <a:lvl5pPr marR="0" lvl="4"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5pPr>
            <a:lvl6pPr marR="0" lvl="5"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6pPr>
            <a:lvl7pPr marR="0" lvl="6"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7pPr>
            <a:lvl8pPr marR="0" lvl="7"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8pPr>
            <a:lvl9pPr marR="0" lvl="8" algn="l" rtl="0">
              <a:spcBef>
                <a:spcPts val="0"/>
              </a:spcBef>
              <a:spcAft>
                <a:spcPts val="0"/>
              </a:spcAft>
              <a:buSzPts val="1400"/>
              <a:buNone/>
              <a:defRPr sz="4200" b="0" i="0" u="none" strike="noStrike" cap="none">
                <a:solidFill>
                  <a:schemeClr val="dk2"/>
                </a:solidFill>
                <a:latin typeface="Garamond" panose="02020404030301010803"/>
                <a:ea typeface="Garamond" panose="02020404030301010803"/>
                <a:cs typeface="Garamond" panose="02020404030301010803"/>
                <a:sym typeface="Garamond" panose="02020404030301010803"/>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1pPr>
            <a:lvl2pPr marL="0" marR="0" lvl="1"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2pPr>
            <a:lvl3pPr marL="0" marR="0" lvl="2"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3pPr>
            <a:lvl4pPr marL="0" marR="0" lvl="3"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4pPr>
            <a:lvl5pPr marL="0" marR="0" lvl="4"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5pPr>
            <a:lvl6pPr marL="0" marR="0" lvl="5"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6pPr>
            <a:lvl7pPr marL="0" marR="0" lvl="6"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7pPr>
            <a:lvl8pPr marL="0" marR="0" lvl="7"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8pPr>
            <a:lvl9pPr marL="0" marR="0" lvl="8" indent="0" algn="r" rtl="0">
              <a:spcBef>
                <a:spcPts val="0"/>
              </a:spcBef>
              <a:spcAft>
                <a:spcPts val="0"/>
              </a:spcAft>
              <a:buNone/>
              <a:defRPr sz="12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avani-567/FINALRE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0413" y="1425424"/>
            <a:ext cx="7623300" cy="2507947"/>
          </a:xfrm>
          <a:prstGeom prst="rect">
            <a:avLst/>
          </a:prstGeom>
          <a:noFill/>
          <a:ln>
            <a:noFill/>
          </a:ln>
        </p:spPr>
        <p:txBody>
          <a:bodyPr spcFirstLastPara="1" wrap="square" lIns="91425" tIns="45700" rIns="91425" bIns="45700" anchor="t" anchorCtr="0">
            <a:noAutofit/>
          </a:bodyPr>
          <a:lstStyle/>
          <a:p>
            <a:pPr algn="ctr">
              <a:buClr>
                <a:schemeClr val="dk1"/>
              </a:buClr>
              <a:buSzPts val="1100"/>
            </a:pPr>
            <a:r>
              <a:rPr lang="en-US" sz="40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ONLINE ASSIGNMENT PLAGIARISM CHECKER</a:t>
            </a:r>
            <a: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r>
            <a:b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br>
            <a: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r>
            <a:b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br>
            <a:r>
              <a:rPr lang="en-US" sz="2800" dirty="0" smtClean="0">
                <a:solidFill>
                  <a:srgbClr val="00B0F0"/>
                </a:solidFill>
                <a:latin typeface="Times New Roman" pitchFamily="18" charset="0"/>
                <a:cs typeface="Times New Roman" pitchFamily="18" charset="0"/>
                <a:hlinkClick r:id="rId3"/>
              </a:rPr>
              <a:t>https</a:t>
            </a:r>
            <a:r>
              <a:rPr lang="en-US" sz="2800" dirty="0" smtClean="0">
                <a:solidFill>
                  <a:srgbClr val="00B0F0"/>
                </a:solidFill>
                <a:latin typeface="Times New Roman" pitchFamily="18" charset="0"/>
                <a:cs typeface="Times New Roman" pitchFamily="18" charset="0"/>
                <a:hlinkClick r:id="rId3"/>
              </a:rPr>
              <a:t>://github.com/Pavani-567/FINALREVIEW</a:t>
            </a:r>
            <a:r>
              <a:rPr lang="en-US" sz="4400" dirty="0" smtClean="0">
                <a:solidFill>
                  <a:srgbClr val="00B0F0"/>
                </a:solidFill>
                <a:latin typeface="Times New Roman" pitchFamily="18" charset="0"/>
                <a:cs typeface="Times New Roman" pitchFamily="18" charset="0"/>
              </a:rPr>
              <a:t/>
            </a:r>
            <a:br>
              <a:rPr lang="en-US" sz="4400" dirty="0" smtClean="0">
                <a:solidFill>
                  <a:srgbClr val="00B0F0"/>
                </a:solidFill>
                <a:latin typeface="Times New Roman" pitchFamily="18" charset="0"/>
                <a:cs typeface="Times New Roman" pitchFamily="18" charset="0"/>
              </a:rPr>
            </a:br>
            <a:r>
              <a:rPr lang="en-US" sz="44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t>
            </a:r>
            <a:r>
              <a:rPr lang="en-US" sz="32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t/>
            </a:r>
            <a:br>
              <a:rPr lang="en-US" sz="3200" b="1" dirty="0" smtClean="0">
                <a:solidFill>
                  <a:srgbClr val="38761D"/>
                </a:solidFill>
                <a:latin typeface="Times New Roman" pitchFamily="18" charset="0"/>
                <a:ea typeface="Times New Roman" panose="02020603050405020304"/>
                <a:cs typeface="Times New Roman" pitchFamily="18" charset="0"/>
                <a:sym typeface="Times New Roman" panose="02020603050405020304"/>
              </a:rPr>
            </a:br>
            <a:endParaRPr lang="en-US" sz="3200" dirty="0">
              <a:latin typeface="Times New Roman" pitchFamily="18" charset="0"/>
              <a:ea typeface="Times New Roman" panose="02020603050405020304"/>
              <a:cs typeface="Times New Roman" pitchFamily="18" charset="0"/>
              <a:sym typeface="Times New Roman" panose="02020603050405020304"/>
            </a:endParaRPr>
          </a:p>
        </p:txBody>
      </p:sp>
      <p:sp>
        <p:nvSpPr>
          <p:cNvPr id="116" name="Google Shape;116;p16"/>
          <p:cNvSpPr txBox="1">
            <a:spLocks noGrp="1"/>
          </p:cNvSpPr>
          <p:nvPr>
            <p:ph type="subTitle" idx="1"/>
          </p:nvPr>
        </p:nvSpPr>
        <p:spPr>
          <a:xfrm>
            <a:off x="671285" y="4114800"/>
            <a:ext cx="8102600" cy="16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3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Batch No: B-11			                                 Project Guide:</a:t>
            </a:r>
            <a:endParaRPr dirty="0"/>
          </a:p>
          <a:p>
            <a:pPr marL="0" lvl="0" indent="0" algn="l" rtl="0">
              <a:spcBef>
                <a:spcPts val="320"/>
              </a:spcBef>
              <a:spcAft>
                <a:spcPts val="0"/>
              </a:spcAft>
              <a:buSzPts val="1040"/>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Pavani.K</a:t>
            </a:r>
            <a:r>
              <a:rPr lang="en-US" sz="1600" dirty="0">
                <a:latin typeface="Times New Roman" panose="02020603050405020304"/>
                <a:ea typeface="Times New Roman" panose="02020603050405020304"/>
                <a:cs typeface="Times New Roman" panose="02020603050405020304"/>
                <a:sym typeface="Times New Roman" panose="02020603050405020304"/>
              </a:rPr>
              <a:t>                           (164G1A0567)                </a:t>
            </a:r>
            <a:r>
              <a:rPr lang="en-US" sz="1600" dirty="0" smtClean="0">
                <a:latin typeface="Times New Roman" panose="02020603050405020304"/>
                <a:ea typeface="Times New Roman" panose="02020603050405020304"/>
                <a:cs typeface="Times New Roman" panose="02020603050405020304"/>
                <a:sym typeface="Times New Roman" panose="02020603050405020304"/>
              </a:rPr>
              <a:t>                Mr</a:t>
            </a:r>
            <a:r>
              <a:rPr lang="en-US" sz="1600" dirty="0">
                <a:latin typeface="Times New Roman" panose="02020603050405020304"/>
                <a:ea typeface="Times New Roman" panose="02020603050405020304"/>
                <a:cs typeface="Times New Roman" panose="02020603050405020304"/>
                <a:sym typeface="Times New Roman" panose="02020603050405020304"/>
              </a:rPr>
              <a:t>. T.V. Naga </a:t>
            </a:r>
            <a:r>
              <a:rPr lang="en-US" sz="1600" dirty="0" err="1" smtClean="0">
                <a:latin typeface="Times New Roman" panose="02020603050405020304"/>
                <a:ea typeface="Times New Roman" panose="02020603050405020304"/>
                <a:cs typeface="Times New Roman" panose="02020603050405020304"/>
                <a:sym typeface="Times New Roman" panose="02020603050405020304"/>
              </a:rPr>
              <a:t>Jayudu</a:t>
            </a:r>
            <a:r>
              <a:rPr lang="en-US" sz="1600" dirty="0" smtClean="0">
                <a:latin typeface="Times New Roman" panose="02020603050405020304"/>
                <a:ea typeface="Times New Roman" panose="02020603050405020304"/>
                <a:cs typeface="Times New Roman" panose="02020603050405020304"/>
                <a:sym typeface="Times New Roman" panose="02020603050405020304"/>
              </a:rPr>
              <a:t>, </a:t>
            </a:r>
            <a:r>
              <a:rPr lang="en-US" sz="1600" baseline="-25000" dirty="0" err="1" smtClean="0">
                <a:latin typeface="Times New Roman" panose="02020603050405020304"/>
                <a:ea typeface="Times New Roman" panose="02020603050405020304"/>
                <a:cs typeface="Times New Roman" panose="02020603050405020304"/>
                <a:sym typeface="Times New Roman" panose="02020603050405020304"/>
              </a:rPr>
              <a:t>M.Tech</a:t>
            </a:r>
            <a:r>
              <a:rPr lang="en-US" sz="1600" baseline="-25000" dirty="0" smtClean="0">
                <a:latin typeface="Times New Roman" panose="02020603050405020304"/>
                <a:ea typeface="Times New Roman" panose="02020603050405020304"/>
                <a:cs typeface="Times New Roman" panose="02020603050405020304"/>
                <a:sym typeface="Times New Roman" panose="02020603050405020304"/>
              </a:rPr>
              <a:t>.,(</a:t>
            </a:r>
            <a:r>
              <a:rPr lang="en-US" sz="1600" baseline="-25000" dirty="0" err="1" smtClean="0">
                <a:latin typeface="Times New Roman" panose="02020603050405020304"/>
                <a:ea typeface="Times New Roman" panose="02020603050405020304"/>
                <a:cs typeface="Times New Roman" panose="02020603050405020304"/>
                <a:sym typeface="Times New Roman" panose="02020603050405020304"/>
              </a:rPr>
              <a:t>Ph.D</a:t>
            </a:r>
            <a:r>
              <a:rPr lang="en-US" sz="1600" baseline="-25000" dirty="0" smtClean="0">
                <a:latin typeface="Times New Roman" panose="02020603050405020304"/>
                <a:ea typeface="Times New Roman" panose="02020603050405020304"/>
                <a:cs typeface="Times New Roman" panose="02020603050405020304"/>
                <a:sym typeface="Times New Roman" panose="02020603050405020304"/>
              </a:rPr>
              <a:t>)</a:t>
            </a:r>
            <a:r>
              <a:rPr lang="en-US" sz="1600" dirty="0" smtClean="0">
                <a:latin typeface="Times New Roman" panose="02020603050405020304"/>
                <a:ea typeface="Times New Roman" panose="02020603050405020304"/>
                <a:cs typeface="Times New Roman" panose="02020603050405020304"/>
                <a:sym typeface="Times New Roman" panose="02020603050405020304"/>
              </a:rPr>
              <a:t> </a:t>
            </a:r>
            <a:endParaRPr lang="en-US" sz="1300" dirty="0" smtClean="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None/>
            </a:pPr>
            <a:r>
              <a:rPr lang="en-US" sz="1600" dirty="0" err="1" smtClean="0">
                <a:latin typeface="Times New Roman" panose="02020603050405020304"/>
                <a:ea typeface="Times New Roman" panose="02020603050405020304"/>
                <a:cs typeface="Times New Roman" panose="02020603050405020304"/>
                <a:sym typeface="Times New Roman" panose="02020603050405020304"/>
              </a:rPr>
              <a:t>RajyaLakshmi.G</a:t>
            </a:r>
            <a:r>
              <a:rPr lang="en-US" sz="1600" dirty="0">
                <a:latin typeface="Times New Roman" panose="02020603050405020304"/>
                <a:ea typeface="Times New Roman" panose="02020603050405020304"/>
                <a:cs typeface="Times New Roman" panose="02020603050405020304"/>
                <a:sym typeface="Times New Roman" panose="02020603050405020304"/>
              </a:rPr>
              <a:t>	      (164G1A0573)                                      Assistant Professor</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Font typeface="Noto Sans Symbols"/>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Sruthi.A</a:t>
            </a:r>
            <a:r>
              <a:rPr lang="en-US" sz="1600" dirty="0">
                <a:latin typeface="Times New Roman" panose="02020603050405020304"/>
                <a:ea typeface="Times New Roman" panose="02020603050405020304"/>
                <a:cs typeface="Times New Roman" panose="02020603050405020304"/>
                <a:sym typeface="Times New Roman" panose="02020603050405020304"/>
              </a:rPr>
              <a:t>                            (164G1A05A5)</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040"/>
              <a:buFont typeface="Noto Sans Symbols"/>
              <a:buNone/>
            </a:pPr>
            <a:r>
              <a:rPr lang="en-US" sz="1600" dirty="0" err="1">
                <a:latin typeface="Times New Roman" panose="02020603050405020304"/>
                <a:ea typeface="Times New Roman" panose="02020603050405020304"/>
                <a:cs typeface="Times New Roman" panose="02020603050405020304"/>
                <a:sym typeface="Times New Roman" panose="02020603050405020304"/>
              </a:rPr>
              <a:t>Tarakeshwar.S</a:t>
            </a:r>
            <a:r>
              <a:rPr lang="en-US" sz="1600" dirty="0">
                <a:latin typeface="Times New Roman" panose="02020603050405020304"/>
                <a:ea typeface="Times New Roman" panose="02020603050405020304"/>
                <a:cs typeface="Times New Roman" panose="02020603050405020304"/>
                <a:sym typeface="Times New Roman" panose="02020603050405020304"/>
              </a:rPr>
              <a:t>                  (164G1A05B1)</a:t>
            </a:r>
            <a:endParaRPr dirty="0"/>
          </a:p>
          <a:p>
            <a:pPr marL="0" lvl="0" indent="0" algn="l" rtl="0">
              <a:spcBef>
                <a:spcPts val="320"/>
              </a:spcBef>
              <a:spcAft>
                <a:spcPts val="0"/>
              </a:spcAft>
              <a:buSzPts val="1040"/>
              <a:buNone/>
            </a:pPr>
            <a:endParaRPr sz="1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7" name="Google Shape;117;p16"/>
          <p:cNvSpPr txBox="1"/>
          <p:nvPr/>
        </p:nvSpPr>
        <p:spPr>
          <a:xfrm>
            <a:off x="1447800" y="5967412"/>
            <a:ext cx="7086600" cy="8905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chemeClr val="dk1"/>
                </a:solidFill>
                <a:latin typeface="Arial" panose="020B0604020202020204"/>
                <a:ea typeface="Arial" panose="020B0604020202020204"/>
                <a:cs typeface="Arial" panose="020B0604020202020204"/>
                <a:sym typeface="Arial" panose="020B0604020202020204"/>
              </a:rPr>
              <a:t>Srinivasa Ramanujan Institute of Technology</a:t>
            </a:r>
            <a:endParaRPr dirty="0"/>
          </a:p>
          <a:p>
            <a:pPr marL="0" marR="0" lvl="0" indent="0" algn="ctr" rtl="0">
              <a:spcBef>
                <a:spcPts val="0"/>
              </a:spcBef>
              <a:spcAft>
                <a:spcPts val="0"/>
              </a:spcAft>
              <a:buNone/>
            </a:pPr>
            <a:r>
              <a:rPr lang="en-US" sz="1800" b="1" i="0" u="none" strike="noStrike" cap="none" dirty="0">
                <a:solidFill>
                  <a:schemeClr val="dk1"/>
                </a:solidFill>
                <a:latin typeface="Arial" panose="020B0604020202020204"/>
                <a:ea typeface="Arial" panose="020B0604020202020204"/>
                <a:cs typeface="Arial" panose="020B0604020202020204"/>
                <a:sym typeface="Arial" panose="020B0604020202020204"/>
              </a:rPr>
              <a:t>Department of Computer Science &amp; Engineering</a:t>
            </a:r>
            <a:endParaRPr dirty="0"/>
          </a:p>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18" name="Google Shape;118;p16"/>
          <p:cNvPicPr preferRelativeResize="0"/>
          <p:nvPr/>
        </p:nvPicPr>
        <p:blipFill rotWithShape="1">
          <a:blip r:embed="rId4"/>
          <a:srcRect/>
          <a:stretch>
            <a:fill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20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Algorithm</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382486"/>
            <a:ext cx="8229600" cy="4530725"/>
          </a:xfrm>
        </p:spPr>
        <p:txBody>
          <a:bodyPr/>
          <a:lstStyle/>
          <a:p>
            <a:r>
              <a:rPr lang="en-US" sz="2400" b="1" dirty="0" smtClean="0">
                <a:latin typeface="Times New Roman" pitchFamily="18" charset="0"/>
                <a:cs typeface="Times New Roman" pitchFamily="18" charset="0"/>
              </a:rPr>
              <a:t>Step-1 :-</a:t>
            </a:r>
            <a:r>
              <a:rPr lang="en-US" sz="2400" dirty="0" smtClean="0">
                <a:latin typeface="Times New Roman" pitchFamily="18" charset="0"/>
                <a:cs typeface="Times New Roman" pitchFamily="18" charset="0"/>
              </a:rPr>
              <a:t>Register into the application.</a:t>
            </a:r>
          </a:p>
          <a:p>
            <a:r>
              <a:rPr lang="en-US" sz="2400" b="1" dirty="0" smtClean="0">
                <a:latin typeface="Times New Roman" pitchFamily="18" charset="0"/>
                <a:cs typeface="Times New Roman" pitchFamily="18" charset="0"/>
              </a:rPr>
              <a:t>Step-2 :-</a:t>
            </a:r>
            <a:r>
              <a:rPr lang="en-US" sz="2400" dirty="0" smtClean="0">
                <a:latin typeface="Times New Roman" pitchFamily="18" charset="0"/>
                <a:cs typeface="Times New Roman" pitchFamily="18" charset="0"/>
              </a:rPr>
              <a:t>After successful registration enter into application or else repeat Step-1.</a:t>
            </a:r>
          </a:p>
          <a:p>
            <a:r>
              <a:rPr lang="en-US" sz="2400" b="1" dirty="0" smtClean="0">
                <a:latin typeface="Times New Roman" pitchFamily="18" charset="0"/>
                <a:cs typeface="Times New Roman" pitchFamily="18" charset="0"/>
              </a:rPr>
              <a:t>Step-3 :-</a:t>
            </a:r>
            <a:r>
              <a:rPr lang="en-US" sz="2400" dirty="0" smtClean="0">
                <a:latin typeface="Times New Roman" pitchFamily="18" charset="0"/>
                <a:cs typeface="Times New Roman" pitchFamily="18" charset="0"/>
              </a:rPr>
              <a:t>Before uploading Assignments the assignments should be preprocessed. </a:t>
            </a:r>
          </a:p>
          <a:p>
            <a:r>
              <a:rPr lang="en-US" sz="2400" b="1" dirty="0" smtClean="0">
                <a:latin typeface="Times New Roman" pitchFamily="18" charset="0"/>
                <a:cs typeface="Times New Roman" pitchFamily="18" charset="0"/>
              </a:rPr>
              <a:t>Step-4 :-</a:t>
            </a:r>
            <a:r>
              <a:rPr lang="en-US" sz="2400" dirty="0" smtClean="0">
                <a:latin typeface="Times New Roman" pitchFamily="18" charset="0"/>
                <a:cs typeface="Times New Roman" pitchFamily="18" charset="0"/>
              </a:rPr>
              <a:t>Clustering and pre processing.</a:t>
            </a:r>
          </a:p>
          <a:p>
            <a:r>
              <a:rPr lang="en-US" sz="2400" b="1" dirty="0" smtClean="0">
                <a:latin typeface="Times New Roman" pitchFamily="18" charset="0"/>
                <a:cs typeface="Times New Roman" pitchFamily="18" charset="0"/>
              </a:rPr>
              <a:t>Step-5:- </a:t>
            </a:r>
            <a:r>
              <a:rPr lang="en-US" sz="2400" dirty="0" smtClean="0">
                <a:latin typeface="Times New Roman" pitchFamily="18" charset="0"/>
                <a:cs typeface="Times New Roman" pitchFamily="18" charset="0"/>
              </a:rPr>
              <a:t>Cluster them into payloads.</a:t>
            </a:r>
          </a:p>
          <a:p>
            <a:r>
              <a:rPr lang="en-US" sz="2400" b="1" dirty="0" smtClean="0">
                <a:latin typeface="Times New Roman" pitchFamily="18" charset="0"/>
                <a:cs typeface="Times New Roman" pitchFamily="18" charset="0"/>
              </a:rPr>
              <a:t>Step-6:- </a:t>
            </a:r>
            <a:r>
              <a:rPr lang="en-US" sz="2400" dirty="0" smtClean="0">
                <a:latin typeface="Times New Roman" pitchFamily="18" charset="0"/>
                <a:cs typeface="Times New Roman" pitchFamily="18" charset="0"/>
              </a:rPr>
              <a:t>Based on the payloads it will measures the similarity among the Assignments.</a:t>
            </a:r>
          </a:p>
          <a:p>
            <a:r>
              <a:rPr lang="en-US" sz="2400" b="1" dirty="0" smtClean="0">
                <a:latin typeface="Times New Roman" pitchFamily="18" charset="0"/>
                <a:cs typeface="Times New Roman" pitchFamily="18" charset="0"/>
              </a:rPr>
              <a:t>Step-7:- </a:t>
            </a:r>
            <a:r>
              <a:rPr lang="en-US" sz="2400" dirty="0" smtClean="0">
                <a:latin typeface="Times New Roman" pitchFamily="18" charset="0"/>
                <a:cs typeface="Times New Roman" pitchFamily="18" charset="0"/>
              </a:rPr>
              <a:t>It  will display the similarity scores among the Assignments.</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Registration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3.PNG"/>
          <p:cNvPicPr>
            <a:picLocks noChangeAspect="1"/>
          </p:cNvPicPr>
          <p:nvPr/>
        </p:nvPicPr>
        <p:blipFill>
          <a:blip r:embed="rId2"/>
          <a:stretch>
            <a:fillRect/>
          </a:stretch>
        </p:blipFill>
        <p:spPr>
          <a:xfrm>
            <a:off x="522514" y="1582058"/>
            <a:ext cx="8113486" cy="45720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Login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1.PNG"/>
          <p:cNvPicPr>
            <a:picLocks noChangeAspect="1"/>
          </p:cNvPicPr>
          <p:nvPr/>
        </p:nvPicPr>
        <p:blipFill>
          <a:blip r:embed="rId2"/>
          <a:stretch>
            <a:fillRect/>
          </a:stretch>
        </p:blipFill>
        <p:spPr>
          <a:xfrm>
            <a:off x="478971" y="1606371"/>
            <a:ext cx="8171543" cy="451865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Faculty Login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2.PNG"/>
          <p:cNvPicPr>
            <a:picLocks noChangeAspect="1"/>
          </p:cNvPicPr>
          <p:nvPr/>
        </p:nvPicPr>
        <p:blipFill>
          <a:blip r:embed="rId2"/>
          <a:stretch>
            <a:fillRect/>
          </a:stretch>
        </p:blipFill>
        <p:spPr>
          <a:xfrm>
            <a:off x="464457" y="1538514"/>
            <a:ext cx="8215086" cy="4601029"/>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Upload their documents</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a:p>
        </p:txBody>
      </p:sp>
      <p:pic>
        <p:nvPicPr>
          <p:cNvPr id="5" name="Picture 4" descr="Capture.PNG"/>
          <p:cNvPicPr>
            <a:picLocks noChangeAspect="1"/>
          </p:cNvPicPr>
          <p:nvPr/>
        </p:nvPicPr>
        <p:blipFill>
          <a:blip r:embed="rId2"/>
          <a:stretch>
            <a:fillRect/>
          </a:stretch>
        </p:blipFill>
        <p:spPr>
          <a:xfrm>
            <a:off x="420913" y="1538514"/>
            <a:ext cx="8258629" cy="4542972"/>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Faculty can view the uploaded documents</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FACULTY SCREEN.PNG"/>
          <p:cNvPicPr>
            <a:picLocks noChangeAspect="1"/>
          </p:cNvPicPr>
          <p:nvPr/>
        </p:nvPicPr>
        <p:blipFill>
          <a:blip r:embed="rId2"/>
          <a:stretch>
            <a:fillRect/>
          </a:stretch>
        </p:blipFill>
        <p:spPr>
          <a:xfrm>
            <a:off x="493485" y="1494971"/>
            <a:ext cx="8200571" cy="463005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Checking Plagiarism </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a:p>
        </p:txBody>
      </p:sp>
      <p:pic>
        <p:nvPicPr>
          <p:cNvPr id="4" name="Picture 3" descr="FAculty action fill.PNG"/>
          <p:cNvPicPr>
            <a:picLocks noChangeAspect="1"/>
          </p:cNvPicPr>
          <p:nvPr/>
        </p:nvPicPr>
        <p:blipFill>
          <a:blip r:embed="rId2"/>
          <a:stretch>
            <a:fillRect/>
          </a:stretch>
        </p:blipFill>
        <p:spPr>
          <a:xfrm>
            <a:off x="478971" y="1611086"/>
            <a:ext cx="8186058" cy="449942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Percentage of plagiarized</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validating screeen.PNG"/>
          <p:cNvPicPr>
            <a:picLocks noChangeAspect="1"/>
          </p:cNvPicPr>
          <p:nvPr/>
        </p:nvPicPr>
        <p:blipFill>
          <a:blip r:embed="rId2"/>
          <a:stretch>
            <a:fillRect/>
          </a:stretch>
        </p:blipFill>
        <p:spPr>
          <a:xfrm>
            <a:off x="493487" y="1640114"/>
            <a:ext cx="8215084" cy="445588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Checking Status </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2.PNG"/>
          <p:cNvPicPr>
            <a:picLocks noChangeAspect="1"/>
          </p:cNvPicPr>
          <p:nvPr/>
        </p:nvPicPr>
        <p:blipFill>
          <a:blip r:embed="rId2"/>
          <a:stretch>
            <a:fillRect/>
          </a:stretch>
        </p:blipFill>
        <p:spPr>
          <a:xfrm>
            <a:off x="507999" y="1603534"/>
            <a:ext cx="8215087" cy="4579551"/>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p>
        </p:txBody>
      </p:sp>
      <p:sp>
        <p:nvSpPr>
          <p:cNvPr id="3" name="Text Placeholder 2"/>
          <p:cNvSpPr>
            <a:spLocks noGrp="1"/>
          </p:cNvSpPr>
          <p:nvPr>
            <p:ph type="body" idx="1"/>
          </p:nvPr>
        </p:nvSpPr>
        <p:spPr/>
        <p:txBody>
          <a:bodyPr/>
          <a:lstStyle/>
          <a:p>
            <a:pPr algn="just">
              <a:buNone/>
            </a:pPr>
            <a:r>
              <a:rPr lang="en-US" sz="2800" dirty="0" smtClean="0">
                <a:latin typeface="Times New Roman" pitchFamily="18" charset="0"/>
                <a:cs typeface="Times New Roman" pitchFamily="18" charset="0"/>
              </a:rPr>
              <a:t>			Manual verification of the Plagiarism is difficult as well as time consuming process, so the process should be automated, by this method it could be  more efficient.</a:t>
            </a:r>
          </a:p>
          <a:p>
            <a:pPr algn="just">
              <a:buNone/>
            </a:pPr>
            <a:r>
              <a:rPr lang="en-US" sz="2800" dirty="0" smtClean="0">
                <a:latin typeface="Times New Roman" pitchFamily="18" charset="0"/>
                <a:cs typeface="Times New Roman" pitchFamily="18" charset="0"/>
              </a:rPr>
              <a:t>			This application compares similarities among all documents and shows the plagiarism percentage, based on the allowable criteria set by the faculty. The faculty can validate whether the document is acceptable or unacceptable.</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266371"/>
            <a:ext cx="8229600" cy="4757058"/>
          </a:xfrm>
        </p:spPr>
        <p:txBody>
          <a:bodyPr/>
          <a:lstStyle/>
          <a:p>
            <a:r>
              <a:rPr lang="en-US" sz="2800" dirty="0" smtClean="0">
                <a:latin typeface="Times New Roman" pitchFamily="18" charset="0"/>
                <a:cs typeface="Times New Roman" pitchFamily="18" charset="0"/>
              </a:rPr>
              <a:t>Introduction</a:t>
            </a:r>
          </a:p>
          <a:p>
            <a:r>
              <a:rPr lang="en-US" sz="2800" dirty="0" smtClean="0">
                <a:latin typeface="Times New Roman" pitchFamily="18" charset="0"/>
                <a:cs typeface="Times New Roman" pitchFamily="18" charset="0"/>
              </a:rPr>
              <a:t>Existing Systems</a:t>
            </a:r>
          </a:p>
          <a:p>
            <a:r>
              <a:rPr lang="en-US" sz="2800" dirty="0" smtClean="0">
                <a:latin typeface="Times New Roman" pitchFamily="18" charset="0"/>
                <a:cs typeface="Times New Roman" pitchFamily="18" charset="0"/>
              </a:rPr>
              <a:t>Proposed System</a:t>
            </a:r>
          </a:p>
          <a:p>
            <a:r>
              <a:rPr lang="en-US" sz="2800" dirty="0" smtClean="0">
                <a:latin typeface="Times New Roman" pitchFamily="18" charset="0"/>
                <a:cs typeface="Times New Roman" pitchFamily="18" charset="0"/>
              </a:rPr>
              <a:t>Abstract</a:t>
            </a:r>
          </a:p>
          <a:p>
            <a:r>
              <a:rPr lang="en-US" sz="2800" dirty="0" smtClean="0">
                <a:latin typeface="Times New Roman" pitchFamily="18" charset="0"/>
                <a:cs typeface="Times New Roman" pitchFamily="18" charset="0"/>
              </a:rPr>
              <a:t>Problem Statement</a:t>
            </a:r>
          </a:p>
          <a:p>
            <a:r>
              <a:rPr lang="en-US" sz="2800" dirty="0" smtClean="0">
                <a:latin typeface="Times New Roman" pitchFamily="18" charset="0"/>
                <a:cs typeface="Times New Roman" pitchFamily="18" charset="0"/>
              </a:rPr>
              <a:t>Module Description</a:t>
            </a:r>
          </a:p>
          <a:p>
            <a:r>
              <a:rPr lang="en-US" sz="2800" dirty="0" smtClean="0">
                <a:latin typeface="Times New Roman" pitchFamily="18" charset="0"/>
                <a:cs typeface="Times New Roman" pitchFamily="18" charset="0"/>
              </a:rPr>
              <a:t>Output Screens</a:t>
            </a:r>
          </a:p>
          <a:p>
            <a:r>
              <a:rPr lang="en-US" sz="2800" dirty="0" smtClean="0">
                <a:latin typeface="Times New Roman" pitchFamily="18" charset="0"/>
                <a:cs typeface="Times New Roman" pitchFamily="18" charset="0"/>
              </a:rPr>
              <a:t>Conclusion</a:t>
            </a:r>
          </a:p>
          <a:p>
            <a:r>
              <a:rPr lang="en-US" sz="2800" dirty="0" smtClean="0">
                <a:latin typeface="Times New Roman" pitchFamily="18" charset="0"/>
                <a:cs typeface="Times New Roman" pitchFamily="18" charset="0"/>
              </a:rPr>
              <a:t>References</a:t>
            </a:r>
          </a:p>
          <a:p>
            <a:endParaRPr lang="en-US" dirty="0" smtClean="0"/>
          </a:p>
          <a:p>
            <a:endParaRPr lang="en-US" dirty="0" smtClean="0"/>
          </a:p>
          <a:p>
            <a:endParaRPr lang="en-US" dirty="0" smtClean="0"/>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p>
        </p:txBody>
      </p:sp>
      <p:sp>
        <p:nvSpPr>
          <p:cNvPr id="3" name="Text Placeholder 2"/>
          <p:cNvSpPr>
            <a:spLocks noGrp="1"/>
          </p:cNvSpPr>
          <p:nvPr>
            <p:ph type="body" idx="1"/>
          </p:nvPr>
        </p:nvSpPr>
        <p:spPr/>
        <p:txBody>
          <a:bodyPr/>
          <a:lstStyle/>
          <a:p>
            <a:pPr algn="just">
              <a:buClrTx/>
              <a:buSzPct val="50000"/>
              <a:buFont typeface="Wingdings" pitchFamily="2" charset="2"/>
              <a:buChar char="§"/>
            </a:pPr>
            <a:r>
              <a:rPr lang="en-US" sz="2400" dirty="0" smtClean="0">
                <a:latin typeface="Times New Roman" pitchFamily="18" charset="0"/>
                <a:cs typeface="Times New Roman" pitchFamily="18" charset="0"/>
              </a:rPr>
              <a:t>[1]Salha M.Alzahrani, Naomie salim, and Ajith Abraham. “</a:t>
            </a:r>
            <a:r>
              <a:rPr lang="en-US" sz="2400" b="1" dirty="0" smtClean="0">
                <a:latin typeface="Times New Roman" panose="02020603050405020304" pitchFamily="18" charset="0"/>
                <a:cs typeface="Times New Roman" panose="02020603050405020304" pitchFamily="18" charset="0"/>
              </a:rPr>
              <a:t>Understanding plagiarism linguistic patterns, textual features, and detection methods</a:t>
            </a:r>
            <a:r>
              <a:rPr lang="en-US" sz="2400" dirty="0" smtClean="0">
                <a:latin typeface="Times New Roman" pitchFamily="18" charset="0"/>
                <a:cs typeface="Times New Roman" pitchFamily="18" charset="0"/>
              </a:rPr>
              <a:t>”. IEEE, 2012.</a:t>
            </a:r>
          </a:p>
          <a:p>
            <a:pPr algn="just">
              <a:buClrTx/>
              <a:buSzPct val="50000"/>
              <a:buFont typeface="Wingdings" pitchFamily="2" charset="2"/>
              <a:buChar char="§"/>
            </a:pPr>
            <a:r>
              <a:rPr lang="en-US" sz="2400" dirty="0" smtClean="0">
                <a:latin typeface="Times New Roman" pitchFamily="18" charset="0"/>
                <a:cs typeface="Times New Roman" pitchFamily="18" charset="0"/>
              </a:rPr>
              <a:t>[2]</a:t>
            </a:r>
            <a:r>
              <a:rPr lang="en-IN" sz="2400" dirty="0" smtClean="0">
                <a:latin typeface="Times New Roman" panose="02020603050405020304" pitchFamily="18" charset="0"/>
                <a:cs typeface="Times New Roman" panose="02020603050405020304" pitchFamily="18" charset="0"/>
              </a:rPr>
              <a:t>Asif Ekbal, Sriparna Saha, Gaurav Choudhary. “</a:t>
            </a:r>
            <a:r>
              <a:rPr lang="en-IN" sz="2400" b="1" dirty="0" smtClean="0">
                <a:latin typeface="Times New Roman" panose="02020603050405020304" pitchFamily="18" charset="0"/>
                <a:cs typeface="Times New Roman" panose="02020603050405020304" pitchFamily="18" charset="0"/>
              </a:rPr>
              <a:t>Plagiarism Detection in Text using Vector Space Model</a:t>
            </a:r>
            <a:r>
              <a:rPr lang="en-IN" sz="2400" dirty="0" smtClean="0">
                <a:latin typeface="Times New Roman" panose="02020603050405020304" pitchFamily="18" charset="0"/>
                <a:cs typeface="Times New Roman" panose="02020603050405020304" pitchFamily="18" charset="0"/>
              </a:rPr>
              <a:t>”. IEEE, 2012.</a:t>
            </a:r>
          </a:p>
          <a:p>
            <a:pPr algn="just">
              <a:buClrTx/>
              <a:buSzPct val="50000"/>
              <a:buFont typeface="Wingdings" pitchFamily="2" charset="2"/>
              <a:buChar char="§"/>
            </a:pPr>
            <a:r>
              <a:rPr lang="en-IN" sz="2400" dirty="0" smtClean="0">
                <a:latin typeface="Times New Roman" panose="02020603050405020304" pitchFamily="18" charset="0"/>
                <a:cs typeface="Times New Roman" panose="02020603050405020304" pitchFamily="18" charset="0"/>
              </a:rPr>
              <a:t>[3] MAC Jiffriya, MAC Akmal Jahan, Roshan G Ragel and Sampath Deegalla. “</a:t>
            </a:r>
            <a:r>
              <a:rPr lang="en-US" sz="2400" b="1" dirty="0" smtClean="0">
                <a:latin typeface="Times New Roman" pitchFamily="18" charset="0"/>
                <a:cs typeface="Times New Roman" pitchFamily="18" charset="0"/>
              </a:rPr>
              <a:t>Anti-Plag: Plagiarism Detection on Electronic Submissions of Text Based Assignments</a:t>
            </a:r>
            <a:r>
              <a:rPr lang="en-IN" sz="2400" dirty="0" smtClean="0">
                <a:latin typeface="Times New Roman" panose="02020603050405020304" pitchFamily="18" charset="0"/>
                <a:cs typeface="Times New Roman" panose="02020603050405020304" pitchFamily="18" charset="0"/>
              </a:rPr>
              <a:t>”. IEEE, 2013.</a:t>
            </a:r>
            <a:endParaRPr lang="en-US" sz="24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53763" y="4406900"/>
            <a:ext cx="7772400" cy="774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800" dirty="0"/>
              <a:t> </a:t>
            </a:r>
            <a:r>
              <a:rPr lang="en-US" sz="4400" dirty="0"/>
              <a:t> </a:t>
            </a:r>
            <a:r>
              <a:rPr lang="en-US" sz="4400" dirty="0">
                <a:latin typeface="Times New Roman" panose="02020603050405020304"/>
                <a:ea typeface="Times New Roman" panose="02020603050405020304"/>
                <a:cs typeface="Times New Roman" panose="02020603050405020304"/>
                <a:sym typeface="Times New Roman" panose="02020603050405020304"/>
              </a:rPr>
              <a:t>THANK YOU</a:t>
            </a:r>
            <a:endParaRPr sz="44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20"/>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dirty="0">
                <a:latin typeface="Times New Roman" panose="02020603050405020304"/>
                <a:ea typeface="Times New Roman" panose="02020603050405020304"/>
                <a:cs typeface="Times New Roman" panose="02020603050405020304"/>
                <a:sym typeface="Times New Roman" panose="02020603050405020304"/>
              </a:rPr>
              <a:t> </a:t>
            </a:r>
            <a:r>
              <a:rPr lang="en-US" sz="3600" dirty="0">
                <a:latin typeface="Times New Roman" panose="02020603050405020304"/>
                <a:ea typeface="Times New Roman" panose="02020603050405020304"/>
                <a:cs typeface="Times New Roman" panose="02020603050405020304"/>
                <a:sym typeface="Times New Roman" panose="02020603050405020304"/>
              </a:rPr>
              <a:t>Queries</a:t>
            </a:r>
            <a:endParaRPr sz="3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20"/>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200" b="1" dirty="0">
                <a:solidFill>
                  <a:schemeClr val="accent4"/>
                </a:solidFill>
              </a:rPr>
              <a:t>?</a:t>
            </a:r>
            <a:endParaRPr sz="11200" b="1" cap="none" dirty="0">
              <a:solidFill>
                <a:schemeClr val="accent4"/>
              </a:solidFill>
              <a:latin typeface="Ribeye" panose="020F0505000000020004"/>
              <a:ea typeface="Ribeye" panose="020F0505000000020004"/>
              <a:cs typeface="Ribeye" panose="020F0505000000020004"/>
              <a:sym typeface="Ribeye" panose="020F0505000000020004"/>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p>
        </p:txBody>
      </p:sp>
      <p:sp>
        <p:nvSpPr>
          <p:cNvPr id="3" name="Text Placeholder 2"/>
          <p:cNvSpPr>
            <a:spLocks noGrp="1"/>
          </p:cNvSpPr>
          <p:nvPr>
            <p:ph type="body" idx="1"/>
          </p:nvPr>
        </p:nvSpPr>
        <p:spPr>
          <a:xfrm>
            <a:off x="399143" y="1237343"/>
            <a:ext cx="8229600" cy="4829628"/>
          </a:xfrm>
        </p:spPr>
        <p:txBody>
          <a:bodyPr/>
          <a:lstStyle/>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Plagiarism is defined as to take or theft some work and present it has one’s own work.</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This plagiarism detector measures the similar text that matches and detects plagiarism.</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Internet has changed the student’s life and also has changed their learning style. It allows the students to get deeper in the approach towards learning and making their task easier.</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In this plagiarism checker software, user can register with their basic registration details and create a valid login id and password.</a:t>
            </a:r>
          </a:p>
          <a:p>
            <a:pPr algn="just">
              <a:buClrTx/>
              <a:buSzPct val="800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By using login id and password, students can login into their personal accounts and upload assignment file.</a:t>
            </a:r>
          </a:p>
          <a:p>
            <a:pPr algn="just">
              <a:buClrTx/>
              <a:buSzPct val="80000"/>
              <a:buFont typeface="Wingdings" panose="05000000000000000000" pitchFamily="2" charset="2"/>
              <a:buChar char="v"/>
            </a:pPr>
            <a:endParaRPr lang="en-IN" sz="24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Existing Systems</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During the survey it has been observed that the existing systems have lot of features that can be extended.</a:t>
            </a:r>
          </a:p>
          <a:p>
            <a:pPr algn="just">
              <a:buClrTx/>
              <a:buSzPct val="80000"/>
              <a:buFont typeface="Wingdings" pitchFamily="2" charset="2"/>
              <a:buChar char="v"/>
            </a:pPr>
            <a:r>
              <a:rPr lang="en-US" sz="2800" dirty="0" smtClean="0">
                <a:latin typeface="Times New Roman" pitchFamily="18" charset="0"/>
                <a:cs typeface="Times New Roman" pitchFamily="18" charset="0"/>
              </a:rPr>
              <a:t>Plag Tracker is one of the existing system which will take text as input and compare with web  content.</a:t>
            </a:r>
          </a:p>
          <a:p>
            <a:pPr algn="just">
              <a:buClrTx/>
              <a:buSzPct val="80000"/>
              <a:buFont typeface="Wingdings" pitchFamily="2" charset="2"/>
              <a:buChar char="v"/>
            </a:pPr>
            <a:r>
              <a:rPr lang="en-US" sz="2800" dirty="0" smtClean="0">
                <a:latin typeface="Times New Roman" pitchFamily="18" charset="0"/>
                <a:cs typeface="Times New Roman" pitchFamily="18" charset="0"/>
              </a:rPr>
              <a:t>The present system cannot identify plagiarism from a non-online source.</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Proposed System</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We present the application mainly to check the plagiarism among the assignments of the students.</a:t>
            </a:r>
          </a:p>
          <a:p>
            <a:pPr algn="just">
              <a:buClrTx/>
              <a:buSzPct val="80000"/>
              <a:buFont typeface="Wingdings" pitchFamily="2" charset="2"/>
              <a:buChar char="v"/>
            </a:pPr>
            <a:r>
              <a:rPr lang="en-US" sz="2800" dirty="0" smtClean="0">
                <a:latin typeface="Times New Roman" pitchFamily="18" charset="0"/>
                <a:cs typeface="Times New Roman" pitchFamily="18" charset="0"/>
              </a:rPr>
              <a:t>It will compare the assignment of each student with other students and display the percentage of plagiarism detected.</a:t>
            </a:r>
          </a:p>
          <a:p>
            <a:pPr algn="just">
              <a:buClrTx/>
              <a:buSzPct val="80000"/>
              <a:buFont typeface="Wingdings" pitchFamily="2" charset="2"/>
              <a:buChar char="v"/>
            </a:pPr>
            <a:r>
              <a:rPr lang="en-US" sz="2800" dirty="0" smtClean="0">
                <a:latin typeface="Times New Roman" pitchFamily="18" charset="0"/>
                <a:cs typeface="Times New Roman" pitchFamily="18" charset="0"/>
              </a:rPr>
              <a:t>Our final goal is to make the faculty to identify the students who have copied and based on that they will validate whether it is acceptable or not.</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28171" y="1324429"/>
            <a:ext cx="8229600" cy="4530725"/>
          </a:xfrm>
        </p:spPr>
        <p:txBody>
          <a:bodyPr/>
          <a:lstStyle/>
          <a:p>
            <a:pPr algn="just">
              <a:buNone/>
            </a:pPr>
            <a:r>
              <a:rPr lang="en-US" sz="2800" dirty="0" smtClean="0">
                <a:latin typeface="Times New Roman" pitchFamily="18" charset="0"/>
                <a:cs typeface="Times New Roman" pitchFamily="18" charset="0"/>
              </a:rPr>
              <a:t>			Plagiarism is one of the growing issues in academia. Academic staff faces difficulties in marking student’s assignments with higher degree of judgment and waste their valuable time for plagiarism detection. Here we mainly focus on building an effective, simple and fast tool for plagiarism detection on text based electronic assignments to minimize this issue and to help the academic staff in conducting proper evaluation of assignments.</a:t>
            </a:r>
          </a:p>
          <a:p>
            <a:pPr algn="just"/>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p>
        </p:txBody>
      </p:sp>
      <p:sp>
        <p:nvSpPr>
          <p:cNvPr id="3" name="Text Placeholder 2"/>
          <p:cNvSpPr>
            <a:spLocks noGrp="1"/>
          </p:cNvSpPr>
          <p:nvPr>
            <p:ph type="body" idx="1"/>
          </p:nvPr>
        </p:nvSpPr>
        <p:spPr>
          <a:xfrm>
            <a:off x="457200" y="1280885"/>
            <a:ext cx="8229600" cy="4530725"/>
          </a:xfrm>
        </p:spPr>
        <p:txBody>
          <a:bodyPr/>
          <a:lstStyle/>
          <a:p>
            <a:pPr lvl="0" algn="just">
              <a:buNone/>
            </a:pPr>
            <a:r>
              <a:rPr lang="en-US" sz="3200" dirty="0" smtClean="0">
                <a:latin typeface="Times New Roman" panose="02020603050405020304"/>
                <a:ea typeface="Times New Roman" panose="02020603050405020304"/>
                <a:cs typeface="Times New Roman" panose="02020603050405020304"/>
                <a:sym typeface="Times New Roman" panose="02020603050405020304"/>
              </a:rPr>
              <a:t>			</a:t>
            </a:r>
            <a:r>
              <a:rPr lang="en-US" sz="2800" dirty="0" smtClean="0">
                <a:latin typeface="Times New Roman" panose="02020603050405020304"/>
                <a:ea typeface="Times New Roman" panose="02020603050405020304"/>
                <a:cs typeface="Times New Roman" panose="02020603050405020304"/>
                <a:sym typeface="Times New Roman" panose="02020603050405020304"/>
              </a:rPr>
              <a:t>Identifying the Plagiarism among the documents is difficult as well as time consuming so the process should be automated by this it will reduces the time.</a:t>
            </a:r>
            <a:endParaRPr lang="en-US" sz="3200" dirty="0" smtClean="0">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descr="plagiarism-600x400.jpg"/>
          <p:cNvPicPr>
            <a:picLocks noChangeAspect="1"/>
          </p:cNvPicPr>
          <p:nvPr/>
        </p:nvPicPr>
        <p:blipFill>
          <a:blip r:embed="rId2"/>
          <a:stretch>
            <a:fillRect/>
          </a:stretch>
        </p:blipFill>
        <p:spPr>
          <a:xfrm>
            <a:off x="2235201" y="3317725"/>
            <a:ext cx="4862286" cy="251581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Student Module</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buClrTx/>
              <a:buSzPct val="85000"/>
              <a:buFont typeface="Wingdings" pitchFamily="2" charset="2"/>
              <a:buChar char="v"/>
            </a:pPr>
            <a:r>
              <a:rPr lang="en-US" sz="2800" dirty="0" smtClean="0">
                <a:latin typeface="Times New Roman" pitchFamily="18" charset="0"/>
                <a:cs typeface="Times New Roman" pitchFamily="18" charset="0"/>
              </a:rPr>
              <a:t>Students can registered with valid details like user name, Full name, password, phone number, email-address, group and Year.</a:t>
            </a:r>
          </a:p>
          <a:p>
            <a:pPr algn="just">
              <a:buClrTx/>
              <a:buSzPct val="85000"/>
              <a:buFont typeface="Wingdings" pitchFamily="2" charset="2"/>
              <a:buChar char="v"/>
            </a:pPr>
            <a:r>
              <a:rPr lang="en-US" sz="2800" dirty="0" smtClean="0">
                <a:latin typeface="Times New Roman" pitchFamily="18" charset="0"/>
                <a:cs typeface="Times New Roman" pitchFamily="18" charset="0"/>
              </a:rPr>
              <a:t>Students can able to upload the documents and they can edit the document text. Students can check their plagiarism report along with the status and plagiarism percentage.</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Faculty Module</a:t>
            </a:r>
            <a:endParaRPr lang="en-US" dirty="0"/>
          </a:p>
        </p:txBody>
      </p:sp>
      <p:sp>
        <p:nvSpPr>
          <p:cNvPr id="3" name="Text Placeholder 2"/>
          <p:cNvSpPr>
            <a:spLocks noGrp="1"/>
          </p:cNvSpPr>
          <p:nvPr>
            <p:ph type="body" idx="1"/>
          </p:nvPr>
        </p:nvSpPr>
        <p:spPr/>
        <p:txBody>
          <a:bodyPr/>
          <a:lstStyle/>
          <a:p>
            <a:pPr algn="just">
              <a:buClrTx/>
              <a:buSzPct val="80000"/>
              <a:buFont typeface="Wingdings" pitchFamily="2" charset="2"/>
              <a:buChar char="v"/>
            </a:pPr>
            <a:r>
              <a:rPr lang="en-US" sz="2800" dirty="0" smtClean="0">
                <a:latin typeface="Times New Roman" pitchFamily="18" charset="0"/>
                <a:cs typeface="Times New Roman" pitchFamily="18" charset="0"/>
              </a:rPr>
              <a:t>Faculty can view the system registered students.</a:t>
            </a:r>
          </a:p>
          <a:p>
            <a:pPr algn="just">
              <a:buClrTx/>
              <a:buSzPct val="80000"/>
              <a:buFont typeface="Wingdings" pitchFamily="2" charset="2"/>
              <a:buChar char="v"/>
            </a:pPr>
            <a:r>
              <a:rPr lang="en-US" sz="2800" dirty="0" smtClean="0">
                <a:latin typeface="Times New Roman" pitchFamily="18" charset="0"/>
                <a:cs typeface="Times New Roman" pitchFamily="18" charset="0"/>
              </a:rPr>
              <a:t>Check the uploaded documents along with the parsed content. Faculty can able to plagiarized the document and calculate the percentage based on the following criteria.</a:t>
            </a:r>
          </a:p>
          <a:p>
            <a:pPr lvl="1" algn="just">
              <a:buClrTx/>
              <a:buSzPct val="80000"/>
              <a:buFont typeface="Wingdings" pitchFamily="2" charset="2"/>
              <a:buChar char="ü"/>
            </a:pPr>
            <a:r>
              <a:rPr lang="en-US" sz="2800" dirty="0" smtClean="0">
                <a:latin typeface="Times New Roman" pitchFamily="18" charset="0"/>
                <a:cs typeface="Times New Roman" pitchFamily="18" charset="0"/>
              </a:rPr>
              <a:t>Based on Group Users</a:t>
            </a:r>
          </a:p>
          <a:p>
            <a:pPr lvl="1" algn="just">
              <a:buClrTx/>
              <a:buSzPct val="80000"/>
              <a:buFont typeface="Wingdings" pitchFamily="2" charset="2"/>
              <a:buChar char="ü"/>
            </a:pPr>
            <a:r>
              <a:rPr lang="en-US" sz="2800" dirty="0" smtClean="0">
                <a:latin typeface="Times New Roman" pitchFamily="18" charset="0"/>
                <a:cs typeface="Times New Roman" pitchFamily="18" charset="0"/>
              </a:rPr>
              <a:t>Based on Year Users</a:t>
            </a:r>
          </a:p>
          <a:p>
            <a:pPr lvl="1" algn="just">
              <a:buClrTx/>
              <a:buSzPct val="80000"/>
              <a:buFont typeface="Wingdings" pitchFamily="2" charset="2"/>
              <a:buChar char="ü"/>
            </a:pPr>
            <a:r>
              <a:rPr lang="en-US" sz="2800" dirty="0" smtClean="0">
                <a:latin typeface="Times New Roman" pitchFamily="18" charset="0"/>
                <a:cs typeface="Times New Roman" pitchFamily="18" charset="0"/>
              </a:rPr>
              <a:t>Combination of both Group and Year</a:t>
            </a:r>
          </a:p>
          <a:p>
            <a:pPr lvl="1" algn="just">
              <a:buClrTx/>
              <a:buSzPct val="80000"/>
              <a:buFont typeface="Wingdings" pitchFamily="2" charset="2"/>
              <a:buChar char="ü"/>
            </a:pPr>
            <a:r>
              <a:rPr lang="en-US" sz="2800" dirty="0" smtClean="0">
                <a:latin typeface="Times New Roman" pitchFamily="18" charset="0"/>
                <a:cs typeface="Times New Roman" pitchFamily="18" charset="0"/>
              </a:rPr>
              <a:t>All Uploaded Documents</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499</Words>
  <Application>Microsoft Office PowerPoint</Application>
  <PresentationFormat>On-screen Show (4:3)</PresentationFormat>
  <Paragraphs>75</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Times New Roman</vt:lpstr>
      <vt:lpstr>Garamond</vt:lpstr>
      <vt:lpstr>Noto Sans Symbols</vt:lpstr>
      <vt:lpstr>Wingdings</vt:lpstr>
      <vt:lpstr>Ribeye</vt:lpstr>
      <vt:lpstr>Calibri</vt:lpstr>
      <vt:lpstr>Theme1</vt:lpstr>
      <vt:lpstr>ONLINE ASSIGNMENT PLAGIARISM CHECKER  https://github.com/Pavani-567/FINALREVIEW   </vt:lpstr>
      <vt:lpstr>Contents</vt:lpstr>
      <vt:lpstr>Introduction</vt:lpstr>
      <vt:lpstr>Existing Systems</vt:lpstr>
      <vt:lpstr>Proposed System</vt:lpstr>
      <vt:lpstr>Abstract</vt:lpstr>
      <vt:lpstr>Problem Statement</vt:lpstr>
      <vt:lpstr>Student Module</vt:lpstr>
      <vt:lpstr>Faculty Module</vt:lpstr>
      <vt:lpstr>Algorithm</vt:lpstr>
      <vt:lpstr>Student Registration</vt:lpstr>
      <vt:lpstr>Student Login</vt:lpstr>
      <vt:lpstr>Faculty Login</vt:lpstr>
      <vt:lpstr>Upload their documents</vt:lpstr>
      <vt:lpstr>Faculty can view the uploaded documents</vt:lpstr>
      <vt:lpstr>Checking Plagiarism </vt:lpstr>
      <vt:lpstr>Percentage of plagiarized</vt:lpstr>
      <vt:lpstr>Checking Status </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Assignment Plagiarism Checker Project using Data Mining</dc:title>
  <dc:creator>diwakar</dc:creator>
  <cp:lastModifiedBy>LENOVO</cp:lastModifiedBy>
  <cp:revision>212</cp:revision>
  <dcterms:created xsi:type="dcterms:W3CDTF">2020-01-30T05:08:46Z</dcterms:created>
  <dcterms:modified xsi:type="dcterms:W3CDTF">2020-04-22T07:50:58Z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