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317" r:id="rId3"/>
    <p:sldId id="318" r:id="rId4"/>
    <p:sldId id="269" r:id="rId5"/>
    <p:sldId id="312" r:id="rId6"/>
    <p:sldId id="313" r:id="rId7"/>
    <p:sldId id="310" r:id="rId8"/>
    <p:sldId id="286" r:id="rId9"/>
    <p:sldId id="314" r:id="rId10"/>
    <p:sldId id="315" r:id="rId11"/>
    <p:sldId id="304" r:id="rId12"/>
    <p:sldId id="294" r:id="rId13"/>
    <p:sldId id="295" r:id="rId14"/>
    <p:sldId id="297" r:id="rId15"/>
    <p:sldId id="298" r:id="rId16"/>
    <p:sldId id="301" r:id="rId17"/>
    <p:sldId id="303" r:id="rId18"/>
    <p:sldId id="311" r:id="rId19"/>
    <p:sldId id="299" r:id="rId20"/>
    <p:sldId id="316" r:id="rId21"/>
    <p:sldId id="260" r:id="rId22"/>
  </p:sldIdLst>
  <p:sldSz cx="9144000" cy="6858000" type="screen4x3"/>
  <p:notesSz cx="6858000" cy="9144000"/>
  <p:embeddedFontLst>
    <p:embeddedFont>
      <p:font typeface="Garamond" pitchFamily="18" charset="0"/>
      <p:regular r:id="rId24"/>
      <p:bold r:id="rId25"/>
      <p:italic r:id="rId26"/>
    </p:embeddedFont>
    <p:embeddedFont>
      <p:font typeface="Calibri"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506" y="-2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pPr marL="0" marR="0" lvl="0" indent="0" algn="r" rtl="0">
                <a:spcBef>
                  <a:spcPts val="0"/>
                </a:spcBef>
                <a:spcAft>
                  <a:spcPts val="0"/>
                </a:spcAft>
                <a:buNone/>
              </a:p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9" name="Google Shape;13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9" name="Google Shape;19;p2"/>
          <p:cNvCxnSpPr/>
          <p:nvPr/>
        </p:nvCxnSpPr>
        <p:spPr>
          <a:xfrm>
            <a:off x="1981200" y="3962400"/>
            <a:ext cx="6511925" cy="0"/>
          </a:xfrm>
          <a:prstGeom prst="straightConnector1">
            <a:avLst/>
          </a:prstGeom>
          <a:noFill/>
          <a:ln w="19050" cap="flat" cmpd="sng">
            <a:solidFill>
              <a:schemeClr val="accent1"/>
            </a:solidFill>
            <a:prstDash val="solid"/>
            <a:round/>
            <a:headEnd type="none" w="med" len="med"/>
            <a:tailEnd type="none" w="med" len="med"/>
          </a:ln>
        </p:spPr>
      </p:cxnSp>
      <p:sp>
        <p:nvSpPr>
          <p:cNvPr id="20" name="Google Shape;20;p2"/>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5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1820"/>
              <a:buFont typeface="Noto Sans Symbols"/>
              <a:buNone/>
              <a:defRPr sz="2800"/>
            </a:lvl1pPr>
            <a:lvl2pPr lvl="1" algn="l">
              <a:spcBef>
                <a:spcPts val="360"/>
              </a:spcBef>
              <a:spcAft>
                <a:spcPts val="0"/>
              </a:spcAft>
              <a:buSzPts val="108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350"/>
              <a:buChar char="▪"/>
              <a:defRPr/>
            </a:lvl5pPr>
            <a:lvl6pPr lvl="5" algn="l">
              <a:spcBef>
                <a:spcPts val="360"/>
              </a:spcBef>
              <a:spcAft>
                <a:spcPts val="0"/>
              </a:spcAft>
              <a:buSzPts val="1350"/>
              <a:buChar char="▪"/>
              <a:defRPr/>
            </a:lvl6pPr>
            <a:lvl7pPr lvl="6" algn="l">
              <a:spcBef>
                <a:spcPts val="360"/>
              </a:spcBef>
              <a:spcAft>
                <a:spcPts val="0"/>
              </a:spcAft>
              <a:buSzPts val="1350"/>
              <a:buChar char="▪"/>
              <a:defRPr/>
            </a:lvl7pPr>
            <a:lvl8pPr lvl="7" algn="l">
              <a:spcBef>
                <a:spcPts val="360"/>
              </a:spcBef>
              <a:spcAft>
                <a:spcPts val="0"/>
              </a:spcAft>
              <a:buSzPts val="1350"/>
              <a:buChar char="▪"/>
              <a:defRPr/>
            </a:lvl8pPr>
            <a:lvl9pPr lvl="8" algn="l">
              <a:spcBef>
                <a:spcPts val="360"/>
              </a:spcBef>
              <a:spcAft>
                <a:spcPts val="0"/>
              </a:spcAft>
              <a:buSzPts val="1350"/>
              <a:buChar char="▪"/>
              <a:defRPr/>
            </a:lvl9pPr>
          </a:lstStyle>
          <a:p>
            <a:endParaRPr/>
          </a:p>
        </p:txBody>
      </p:sp>
      <p:sp>
        <p:nvSpPr>
          <p:cNvPr id="22" name="Google Shape;22;p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7" name="Google Shape;87;p1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4"/>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8" name="Google Shape;98;p14"/>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9" name="Google Shape;99;p14"/>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0" name="Google Shape;100;p1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6" name="Google Shape;106;p15"/>
          <p:cNvSpPr>
            <a:spLocks noGrp="1"/>
          </p:cNvSpPr>
          <p:nvPr>
            <p:ph type="chart"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R="0" lvl="0"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7" name="Google Shape;107;p1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pic>
        <p:nvPicPr>
          <p:cNvPr id="26" name="Google Shape;26;p3" descr="image001.png"/>
          <p:cNvPicPr preferRelativeResize="0"/>
          <p:nvPr/>
        </p:nvPicPr>
        <p:blipFill rotWithShape="1">
          <a:blip r:embed="rId2"/>
          <a:srcRect/>
          <a:stretch>
            <a:fillRect/>
          </a:stretch>
        </p:blipFill>
        <p:spPr>
          <a:xfrm>
            <a:off x="8229600" y="228600"/>
            <a:ext cx="774700" cy="774700"/>
          </a:xfrm>
          <a:prstGeom prst="rect">
            <a:avLst/>
          </a:prstGeom>
          <a:noFill/>
          <a:ln>
            <a:noFill/>
          </a:ln>
        </p:spPr>
      </p:pic>
      <p:sp>
        <p:nvSpPr>
          <p:cNvPr id="27" name="Google Shape;27;p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29" name="Google Shape;29;p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300"/>
              <a:buNone/>
              <a:defRPr sz="2000"/>
            </a:lvl1pPr>
            <a:lvl2pPr marL="914400" lvl="1" indent="-228600" algn="l">
              <a:spcBef>
                <a:spcPts val="360"/>
              </a:spcBef>
              <a:spcAft>
                <a:spcPts val="0"/>
              </a:spcAft>
              <a:buSzPts val="108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050"/>
              <a:buNone/>
              <a:defRPr sz="1400"/>
            </a:lvl5pPr>
            <a:lvl6pPr marL="2743200" lvl="5" indent="-228600" algn="l">
              <a:spcBef>
                <a:spcPts val="280"/>
              </a:spcBef>
              <a:spcAft>
                <a:spcPts val="0"/>
              </a:spcAft>
              <a:buSzPts val="1050"/>
              <a:buNone/>
              <a:defRPr sz="1400"/>
            </a:lvl6pPr>
            <a:lvl7pPr marL="3200400" lvl="6" indent="-228600" algn="l">
              <a:spcBef>
                <a:spcPts val="280"/>
              </a:spcBef>
              <a:spcAft>
                <a:spcPts val="0"/>
              </a:spcAft>
              <a:buSzPts val="1050"/>
              <a:buNone/>
              <a:defRPr sz="1400"/>
            </a:lvl7pPr>
            <a:lvl8pPr marL="3657600" lvl="7" indent="-228600" algn="l">
              <a:spcBef>
                <a:spcPts val="280"/>
              </a:spcBef>
              <a:spcAft>
                <a:spcPts val="0"/>
              </a:spcAft>
              <a:buSzPts val="1050"/>
              <a:buNone/>
              <a:defRPr sz="1400"/>
            </a:lvl8pPr>
            <a:lvl9pPr marL="4114800" lvl="8" indent="-228600" algn="l">
              <a:spcBef>
                <a:spcPts val="280"/>
              </a:spcBef>
              <a:spcAft>
                <a:spcPts val="0"/>
              </a:spcAft>
              <a:buSzPts val="1050"/>
              <a:buNone/>
              <a:defRPr sz="1400"/>
            </a:lvl9pPr>
          </a:lstStyle>
          <a:p>
            <a:endParaRPr/>
          </a:p>
        </p:txBody>
      </p:sp>
      <p:sp>
        <p:nvSpPr>
          <p:cNvPr id="35" name="Google Shape;35;p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1" name="Google Shape;41;p5"/>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2" name="Google Shape;42;p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48" name="Google Shape;48;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5" algn="l">
              <a:spcBef>
                <a:spcPts val="360"/>
              </a:spcBef>
              <a:spcAft>
                <a:spcPts val="0"/>
              </a:spcAft>
              <a:buSzPts val="1170"/>
              <a:buChar char="■"/>
              <a:defRPr sz="1800"/>
            </a:lvl3pPr>
            <a:lvl4pPr marL="1828800" lvl="3" indent="-299720"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49" name="Google Shape;49;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50" name="Google Shape;50;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5" algn="l">
              <a:spcBef>
                <a:spcPts val="360"/>
              </a:spcBef>
              <a:spcAft>
                <a:spcPts val="0"/>
              </a:spcAft>
              <a:buSzPts val="1170"/>
              <a:buChar char="■"/>
              <a:defRPr sz="1800"/>
            </a:lvl3pPr>
            <a:lvl4pPr marL="1828800" lvl="3" indent="-299720"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51" name="Google Shape;51;p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pic>
        <p:nvPicPr>
          <p:cNvPr id="60" name="Google Shape;60;p8" descr="image001.png"/>
          <p:cNvPicPr preferRelativeResize="0"/>
          <p:nvPr/>
        </p:nvPicPr>
        <p:blipFill rotWithShape="1">
          <a:blip r:embed="rId2"/>
          <a:srcRect/>
          <a:stretch>
            <a:fillRect/>
          </a:stretch>
        </p:blipFill>
        <p:spPr>
          <a:xfrm>
            <a:off x="8293100" y="76200"/>
            <a:ext cx="774700" cy="774700"/>
          </a:xfrm>
          <a:prstGeom prst="rect">
            <a:avLst/>
          </a:prstGeom>
          <a:noFill/>
          <a:ln>
            <a:noFill/>
          </a:ln>
        </p:spPr>
      </p:pic>
      <p:sp>
        <p:nvSpPr>
          <p:cNvPr id="61" name="Google Shape;61;p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spcBef>
                <a:spcPts val="640"/>
              </a:spcBef>
              <a:spcAft>
                <a:spcPts val="0"/>
              </a:spcAft>
              <a:buSzPts val="2080"/>
              <a:buChar char="■"/>
              <a:defRPr sz="3200"/>
            </a:lvl1pPr>
            <a:lvl2pPr marL="914400" lvl="1" indent="-335280" algn="l">
              <a:spcBef>
                <a:spcPts val="560"/>
              </a:spcBef>
              <a:spcAft>
                <a:spcPts val="0"/>
              </a:spcAft>
              <a:buSzPts val="168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23850" algn="l">
              <a:spcBef>
                <a:spcPts val="400"/>
              </a:spcBef>
              <a:spcAft>
                <a:spcPts val="0"/>
              </a:spcAft>
              <a:buSzPts val="1500"/>
              <a:buChar char="▪"/>
              <a:defRPr sz="2000"/>
            </a:lvl5pPr>
            <a:lvl6pPr marL="2743200" lvl="5" indent="-323850" algn="l">
              <a:spcBef>
                <a:spcPts val="400"/>
              </a:spcBef>
              <a:spcAft>
                <a:spcPts val="0"/>
              </a:spcAft>
              <a:buSzPts val="1500"/>
              <a:buChar char="▪"/>
              <a:defRPr sz="2000"/>
            </a:lvl6pPr>
            <a:lvl7pPr marL="3200400" lvl="6" indent="-323850" algn="l">
              <a:spcBef>
                <a:spcPts val="400"/>
              </a:spcBef>
              <a:spcAft>
                <a:spcPts val="0"/>
              </a:spcAft>
              <a:buSzPts val="1500"/>
              <a:buChar char="▪"/>
              <a:defRPr sz="2000"/>
            </a:lvl7pPr>
            <a:lvl8pPr marL="3657600" lvl="7" indent="-323850" algn="l">
              <a:spcBef>
                <a:spcPts val="400"/>
              </a:spcBef>
              <a:spcAft>
                <a:spcPts val="0"/>
              </a:spcAft>
              <a:buSzPts val="1500"/>
              <a:buChar char="▪"/>
              <a:defRPr sz="2000"/>
            </a:lvl8pPr>
            <a:lvl9pPr marL="4114800" lvl="8" indent="-323850" algn="l">
              <a:spcBef>
                <a:spcPts val="400"/>
              </a:spcBef>
              <a:spcAft>
                <a:spcPts val="0"/>
              </a:spcAft>
              <a:buSzPts val="1500"/>
              <a:buChar char="▪"/>
              <a:defRPr sz="2000"/>
            </a:lvl9pPr>
          </a:lstStyle>
          <a:p>
            <a:endParaRPr/>
          </a:p>
        </p:txBody>
      </p:sp>
      <p:sp>
        <p:nvSpPr>
          <p:cNvPr id="67" name="Google Shape;6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68" name="Google Shape;68;p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1"/>
              </a:buClr>
              <a:buSzPts val="2080"/>
              <a:buFont typeface="Noto Sans Symbols"/>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560"/>
              </a:spcBef>
              <a:spcAft>
                <a:spcPts val="0"/>
              </a:spcAft>
              <a:buClr>
                <a:schemeClr val="accent2"/>
              </a:buClr>
              <a:buSzPts val="1680"/>
              <a:buFont typeface="Noto Sans Symbols"/>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480"/>
              </a:spcBef>
              <a:spcAft>
                <a:spcPts val="0"/>
              </a:spcAft>
              <a:buClr>
                <a:schemeClr val="accent1"/>
              </a:buClr>
              <a:buSzPts val="1560"/>
              <a:buFont typeface="Noto Sans Symbols"/>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400"/>
              </a:spcBef>
              <a:spcAft>
                <a:spcPts val="0"/>
              </a:spcAft>
              <a:buClr>
                <a:schemeClr val="accent1"/>
              </a:buClr>
              <a:buSzPts val="1500"/>
              <a:buFont typeface="Noto Sans Symbols"/>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400"/>
              </a:spcBef>
              <a:spcAft>
                <a:spcPts val="0"/>
              </a:spcAft>
              <a:buClr>
                <a:schemeClr val="accent1"/>
              </a:buClr>
              <a:buSzPts val="1500"/>
              <a:buFont typeface="Noto Sans Symbols"/>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400"/>
              </a:spcBef>
              <a:spcAft>
                <a:spcPts val="0"/>
              </a:spcAft>
              <a:buClr>
                <a:schemeClr val="accent1"/>
              </a:buClr>
              <a:buSzPts val="1500"/>
              <a:buFont typeface="Noto Sans Symbols"/>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400"/>
              </a:spcBef>
              <a:spcAft>
                <a:spcPts val="0"/>
              </a:spcAft>
              <a:buClr>
                <a:schemeClr val="accent1"/>
              </a:buClr>
              <a:buSzPts val="1500"/>
              <a:buFont typeface="Noto Sans Symbols"/>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400"/>
              </a:spcBef>
              <a:spcAft>
                <a:spcPts val="0"/>
              </a:spcAft>
              <a:buClr>
                <a:schemeClr val="accent1"/>
              </a:buClr>
              <a:buSzPts val="1500"/>
              <a:buFont typeface="Noto Sans Symbols"/>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4" name="Google Shape;7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75" name="Google Shape;75;p1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body" idx="1"/>
          </p:nvPr>
        </p:nvSpPr>
        <p:spPr>
          <a:xfrm rot="5400000">
            <a:off x="2306637" y="-249238"/>
            <a:ext cx="4530725" cy="82296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1" name="Google Shape;81;p1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1pPr>
            <a:lvl2pPr marR="0" lvl="1"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2pPr>
            <a:lvl3pPr marR="0" lvl="2"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3pPr>
            <a:lvl4pPr marR="0" lvl="3"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4pPr>
            <a:lvl5pPr marR="0" lvl="4"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5pPr>
            <a:lvl6pPr marR="0" lvl="5"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6pPr>
            <a:lvl7pPr marR="0" lvl="6"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7pPr>
            <a:lvl8pPr marR="0" lvl="7"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8pPr>
            <a:lvl9pPr marR="0" lvl="8"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9pPr>
          </a:lstStyle>
          <a:p>
            <a:endParaRPr/>
          </a:p>
        </p:txBody>
      </p:sp>
      <p:sp>
        <p:nvSpPr>
          <p:cNvPr id="11" name="Google Shape;11;p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marR="0" lvl="0" indent="-352425"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2" name="Google Shape;12;p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4" name="Google Shape;14;p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
        <p:nvSpPr>
          <p:cNvPr id="15" name="Google Shape;15;p1"/>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6" name="Google Shape;16;p1"/>
          <p:cNvCxnSpPr/>
          <p:nvPr/>
        </p:nvCxnSpPr>
        <p:spPr>
          <a:xfrm>
            <a:off x="457200" y="6172200"/>
            <a:ext cx="8229600" cy="0"/>
          </a:xfrm>
          <a:prstGeom prst="straightConnector1">
            <a:avLst/>
          </a:prstGeom>
          <a:noFill/>
          <a:ln w="19050" cap="flat" cmpd="sng">
            <a:solidFill>
              <a:schemeClr val="accent1"/>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Pavani-567/FINALREVIEW"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ctrTitle"/>
          </p:nvPr>
        </p:nvSpPr>
        <p:spPr>
          <a:xfrm>
            <a:off x="760413" y="1425424"/>
            <a:ext cx="7623300" cy="2507947"/>
          </a:xfrm>
          <a:prstGeom prst="rect">
            <a:avLst/>
          </a:prstGeom>
          <a:noFill/>
          <a:ln>
            <a:noFill/>
          </a:ln>
        </p:spPr>
        <p:txBody>
          <a:bodyPr spcFirstLastPara="1" wrap="square" lIns="91425" tIns="45700" rIns="91425" bIns="45700" anchor="t" anchorCtr="0">
            <a:noAutofit/>
          </a:bodyPr>
          <a:lstStyle/>
          <a:p>
            <a:pPr algn="ctr">
              <a:buClr>
                <a:schemeClr val="dk1"/>
              </a:buClr>
              <a:buSzPts val="1100"/>
            </a:pPr>
            <a:r>
              <a:rPr lang="en-US" sz="40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t>ONLINE ASSIGNMENT PLAGIARISM CHECKER</a:t>
            </a:r>
            <a:r>
              <a:rPr lang="en-US" sz="44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t/>
            </a:r>
            <a:br>
              <a:rPr lang="en-US" sz="44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br>
            <a:r>
              <a:rPr lang="en-US" sz="44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t/>
            </a:r>
            <a:br>
              <a:rPr lang="en-US" sz="44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br>
            <a:r>
              <a:rPr lang="en-US" sz="2800" dirty="0" smtClean="0">
                <a:solidFill>
                  <a:srgbClr val="00B0F0"/>
                </a:solidFill>
                <a:latin typeface="Times New Roman" pitchFamily="18" charset="0"/>
                <a:cs typeface="Times New Roman" pitchFamily="18" charset="0"/>
                <a:hlinkClick r:id="rId3"/>
              </a:rPr>
              <a:t>https://github.com/Pavani-567/FINALREVIEW</a:t>
            </a:r>
            <a:r>
              <a:rPr lang="en-US" sz="4400" dirty="0" smtClean="0">
                <a:solidFill>
                  <a:srgbClr val="00B0F0"/>
                </a:solidFill>
                <a:latin typeface="Times New Roman" pitchFamily="18" charset="0"/>
                <a:cs typeface="Times New Roman" pitchFamily="18" charset="0"/>
              </a:rPr>
              <a:t/>
            </a:r>
            <a:br>
              <a:rPr lang="en-US" sz="4400" dirty="0" smtClean="0">
                <a:solidFill>
                  <a:srgbClr val="00B0F0"/>
                </a:solidFill>
                <a:latin typeface="Times New Roman" pitchFamily="18" charset="0"/>
                <a:cs typeface="Times New Roman" pitchFamily="18" charset="0"/>
              </a:rPr>
            </a:br>
            <a:r>
              <a:rPr lang="en-US" sz="44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t> </a:t>
            </a:r>
            <a:r>
              <a:rPr lang="en-US" sz="32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t/>
            </a:r>
            <a:br>
              <a:rPr lang="en-US" sz="32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br>
            <a:endParaRPr lang="en-US" sz="3200" dirty="0">
              <a:latin typeface="Times New Roman" pitchFamily="18" charset="0"/>
              <a:ea typeface="Times New Roman" panose="02020603050405020304"/>
              <a:cs typeface="Times New Roman" pitchFamily="18" charset="0"/>
              <a:sym typeface="Times New Roman" panose="02020603050405020304"/>
            </a:endParaRPr>
          </a:p>
        </p:txBody>
      </p:sp>
      <p:sp>
        <p:nvSpPr>
          <p:cNvPr id="116" name="Google Shape;116;p16"/>
          <p:cNvSpPr txBox="1">
            <a:spLocks noGrp="1"/>
          </p:cNvSpPr>
          <p:nvPr>
            <p:ph type="subTitle" idx="1"/>
          </p:nvPr>
        </p:nvSpPr>
        <p:spPr>
          <a:xfrm>
            <a:off x="671285" y="4114800"/>
            <a:ext cx="8102600" cy="16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300"/>
              <a:buNone/>
            </a:pPr>
            <a:r>
              <a:rPr lang="en-US" sz="2000" b="1" dirty="0">
                <a:latin typeface="Times New Roman" panose="02020603050405020304"/>
                <a:ea typeface="Times New Roman" panose="02020603050405020304"/>
                <a:cs typeface="Times New Roman" panose="02020603050405020304"/>
                <a:sym typeface="Times New Roman" panose="02020603050405020304"/>
              </a:rPr>
              <a:t>Batch No: B-11			                                 Project Guide:</a:t>
            </a:r>
            <a:endParaRPr dirty="0"/>
          </a:p>
          <a:p>
            <a:pPr marL="0" lvl="0" indent="0" algn="l" rtl="0">
              <a:spcBef>
                <a:spcPts val="320"/>
              </a:spcBef>
              <a:spcAft>
                <a:spcPts val="0"/>
              </a:spcAft>
              <a:buSzPts val="1040"/>
              <a:buNone/>
            </a:pPr>
            <a:r>
              <a:rPr lang="en-US" sz="1600" dirty="0" err="1">
                <a:latin typeface="Times New Roman" panose="02020603050405020304"/>
                <a:ea typeface="Times New Roman" panose="02020603050405020304"/>
                <a:cs typeface="Times New Roman" panose="02020603050405020304"/>
                <a:sym typeface="Times New Roman" panose="02020603050405020304"/>
              </a:rPr>
              <a:t>Pavani.K</a:t>
            </a:r>
            <a:r>
              <a:rPr lang="en-US" sz="1600" dirty="0">
                <a:latin typeface="Times New Roman" panose="02020603050405020304"/>
                <a:ea typeface="Times New Roman" panose="02020603050405020304"/>
                <a:cs typeface="Times New Roman" panose="02020603050405020304"/>
                <a:sym typeface="Times New Roman" panose="02020603050405020304"/>
              </a:rPr>
              <a:t>                           (164G1A0567)                </a:t>
            </a:r>
            <a:r>
              <a:rPr lang="en-US" sz="1600" dirty="0" smtClean="0">
                <a:latin typeface="Times New Roman" panose="02020603050405020304"/>
                <a:ea typeface="Times New Roman" panose="02020603050405020304"/>
                <a:cs typeface="Times New Roman" panose="02020603050405020304"/>
                <a:sym typeface="Times New Roman" panose="02020603050405020304"/>
              </a:rPr>
              <a:t>                Mr</a:t>
            </a:r>
            <a:r>
              <a:rPr lang="en-US" sz="1600" dirty="0">
                <a:latin typeface="Times New Roman" panose="02020603050405020304"/>
                <a:ea typeface="Times New Roman" panose="02020603050405020304"/>
                <a:cs typeface="Times New Roman" panose="02020603050405020304"/>
                <a:sym typeface="Times New Roman" panose="02020603050405020304"/>
              </a:rPr>
              <a:t>. T.V. Naga </a:t>
            </a:r>
            <a:r>
              <a:rPr lang="en-US" sz="1600" dirty="0" err="1" smtClean="0">
                <a:latin typeface="Times New Roman" panose="02020603050405020304"/>
                <a:ea typeface="Times New Roman" panose="02020603050405020304"/>
                <a:cs typeface="Times New Roman" panose="02020603050405020304"/>
                <a:sym typeface="Times New Roman" panose="02020603050405020304"/>
              </a:rPr>
              <a:t>Jayudu</a:t>
            </a:r>
            <a:r>
              <a:rPr lang="en-US" sz="1600" dirty="0" smtClean="0">
                <a:latin typeface="Times New Roman" panose="02020603050405020304"/>
                <a:ea typeface="Times New Roman" panose="02020603050405020304"/>
                <a:cs typeface="Times New Roman" panose="02020603050405020304"/>
                <a:sym typeface="Times New Roman" panose="02020603050405020304"/>
              </a:rPr>
              <a:t>, </a:t>
            </a:r>
            <a:r>
              <a:rPr lang="en-US" sz="1600" baseline="-25000" dirty="0" err="1" smtClean="0">
                <a:latin typeface="Times New Roman" panose="02020603050405020304"/>
                <a:ea typeface="Times New Roman" panose="02020603050405020304"/>
                <a:cs typeface="Times New Roman" panose="02020603050405020304"/>
                <a:sym typeface="Times New Roman" panose="02020603050405020304"/>
              </a:rPr>
              <a:t>M.Tech</a:t>
            </a:r>
            <a:r>
              <a:rPr lang="en-US" sz="1600" baseline="-25000" dirty="0" smtClean="0">
                <a:latin typeface="Times New Roman" panose="02020603050405020304"/>
                <a:ea typeface="Times New Roman" panose="02020603050405020304"/>
                <a:cs typeface="Times New Roman" panose="02020603050405020304"/>
                <a:sym typeface="Times New Roman" panose="02020603050405020304"/>
              </a:rPr>
              <a:t>.,(</a:t>
            </a:r>
            <a:r>
              <a:rPr lang="en-US" sz="1600" baseline="-25000" dirty="0" err="1" smtClean="0">
                <a:latin typeface="Times New Roman" panose="02020603050405020304"/>
                <a:ea typeface="Times New Roman" panose="02020603050405020304"/>
                <a:cs typeface="Times New Roman" panose="02020603050405020304"/>
                <a:sym typeface="Times New Roman" panose="02020603050405020304"/>
              </a:rPr>
              <a:t>Ph.D</a:t>
            </a:r>
            <a:r>
              <a:rPr lang="en-US" sz="1600" baseline="-25000" dirty="0" smtClean="0">
                <a:latin typeface="Times New Roman" panose="02020603050405020304"/>
                <a:ea typeface="Times New Roman" panose="02020603050405020304"/>
                <a:cs typeface="Times New Roman" panose="02020603050405020304"/>
                <a:sym typeface="Times New Roman" panose="02020603050405020304"/>
              </a:rPr>
              <a:t>)</a:t>
            </a:r>
            <a:r>
              <a:rPr lang="en-US" sz="1600" dirty="0" smtClean="0">
                <a:latin typeface="Times New Roman" panose="02020603050405020304"/>
                <a:ea typeface="Times New Roman" panose="02020603050405020304"/>
                <a:cs typeface="Times New Roman" panose="02020603050405020304"/>
                <a:sym typeface="Times New Roman" panose="02020603050405020304"/>
              </a:rPr>
              <a:t> </a:t>
            </a:r>
            <a:endParaRPr lang="en-US" sz="1300" dirty="0" smtClean="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20"/>
              </a:spcBef>
              <a:spcAft>
                <a:spcPts val="0"/>
              </a:spcAft>
              <a:buSzPts val="1040"/>
              <a:buNone/>
            </a:pPr>
            <a:r>
              <a:rPr lang="en-US" sz="1600" dirty="0" err="1" smtClean="0">
                <a:latin typeface="Times New Roman" panose="02020603050405020304"/>
                <a:ea typeface="Times New Roman" panose="02020603050405020304"/>
                <a:cs typeface="Times New Roman" panose="02020603050405020304"/>
                <a:sym typeface="Times New Roman" panose="02020603050405020304"/>
              </a:rPr>
              <a:t>RajyaLakshmi.G</a:t>
            </a:r>
            <a:r>
              <a:rPr lang="en-US" sz="1600" dirty="0">
                <a:latin typeface="Times New Roman" panose="02020603050405020304"/>
                <a:ea typeface="Times New Roman" panose="02020603050405020304"/>
                <a:cs typeface="Times New Roman" panose="02020603050405020304"/>
                <a:sym typeface="Times New Roman" panose="02020603050405020304"/>
              </a:rPr>
              <a:t>	      (164G1A0573)                                      Assistant Professor</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20"/>
              </a:spcBef>
              <a:spcAft>
                <a:spcPts val="0"/>
              </a:spcAft>
              <a:buSzPts val="1040"/>
              <a:buFont typeface="Noto Sans Symbols"/>
              <a:buNone/>
            </a:pPr>
            <a:r>
              <a:rPr lang="en-US" sz="1600" dirty="0" err="1">
                <a:latin typeface="Times New Roman" panose="02020603050405020304"/>
                <a:ea typeface="Times New Roman" panose="02020603050405020304"/>
                <a:cs typeface="Times New Roman" panose="02020603050405020304"/>
                <a:sym typeface="Times New Roman" panose="02020603050405020304"/>
              </a:rPr>
              <a:t>Sruthi.A</a:t>
            </a:r>
            <a:r>
              <a:rPr lang="en-US" sz="1600" dirty="0">
                <a:latin typeface="Times New Roman" panose="02020603050405020304"/>
                <a:ea typeface="Times New Roman" panose="02020603050405020304"/>
                <a:cs typeface="Times New Roman" panose="02020603050405020304"/>
                <a:sym typeface="Times New Roman" panose="02020603050405020304"/>
              </a:rPr>
              <a:t>                            (164G1A05A5)</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20"/>
              </a:spcBef>
              <a:spcAft>
                <a:spcPts val="0"/>
              </a:spcAft>
              <a:buSzPts val="1040"/>
              <a:buFont typeface="Noto Sans Symbols"/>
              <a:buNone/>
            </a:pPr>
            <a:r>
              <a:rPr lang="en-US" sz="1600" dirty="0" err="1">
                <a:latin typeface="Times New Roman" panose="02020603050405020304"/>
                <a:ea typeface="Times New Roman" panose="02020603050405020304"/>
                <a:cs typeface="Times New Roman" panose="02020603050405020304"/>
                <a:sym typeface="Times New Roman" panose="02020603050405020304"/>
              </a:rPr>
              <a:t>Tarakeshwar.S</a:t>
            </a:r>
            <a:r>
              <a:rPr lang="en-US" sz="1600" dirty="0">
                <a:latin typeface="Times New Roman" panose="02020603050405020304"/>
                <a:ea typeface="Times New Roman" panose="02020603050405020304"/>
                <a:cs typeface="Times New Roman" panose="02020603050405020304"/>
                <a:sym typeface="Times New Roman" panose="02020603050405020304"/>
              </a:rPr>
              <a:t>                  (164G1A05B1)</a:t>
            </a:r>
            <a:endParaRPr dirty="0"/>
          </a:p>
          <a:p>
            <a:pPr marL="0" lvl="0" indent="0" algn="l" rtl="0">
              <a:spcBef>
                <a:spcPts val="320"/>
              </a:spcBef>
              <a:spcAft>
                <a:spcPts val="0"/>
              </a:spcAft>
              <a:buSzPts val="1040"/>
              <a:buNone/>
            </a:pPr>
            <a:endParaRPr sz="16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17" name="Google Shape;117;p16"/>
          <p:cNvSpPr txBox="1"/>
          <p:nvPr/>
        </p:nvSpPr>
        <p:spPr>
          <a:xfrm>
            <a:off x="1447800" y="5967412"/>
            <a:ext cx="7086600" cy="8905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i="0" u="none" strike="noStrike" cap="none" dirty="0">
                <a:solidFill>
                  <a:schemeClr val="dk1"/>
                </a:solidFill>
                <a:latin typeface="Arial" panose="020B0604020202020204"/>
                <a:ea typeface="Arial" panose="020B0604020202020204"/>
                <a:cs typeface="Arial" panose="020B0604020202020204"/>
                <a:sym typeface="Arial" panose="020B0604020202020204"/>
              </a:rPr>
              <a:t>Srinivasa Ramanujan Institute of Technology</a:t>
            </a:r>
            <a:endParaRPr dirty="0"/>
          </a:p>
          <a:p>
            <a:pPr marL="0" marR="0" lvl="0" indent="0" algn="ctr" rtl="0">
              <a:spcBef>
                <a:spcPts val="0"/>
              </a:spcBef>
              <a:spcAft>
                <a:spcPts val="0"/>
              </a:spcAft>
              <a:buNone/>
            </a:pPr>
            <a:r>
              <a:rPr lang="en-US" sz="1800" b="1" i="0" u="none" strike="noStrike" cap="none" dirty="0">
                <a:solidFill>
                  <a:schemeClr val="dk1"/>
                </a:solidFill>
                <a:latin typeface="Arial" panose="020B0604020202020204"/>
                <a:ea typeface="Arial" panose="020B0604020202020204"/>
                <a:cs typeface="Arial" panose="020B0604020202020204"/>
                <a:sym typeface="Arial" panose="020B0604020202020204"/>
              </a:rPr>
              <a:t>Department of Computer Science &amp; Engineering</a:t>
            </a:r>
            <a:endParaRPr dirty="0"/>
          </a:p>
          <a:p>
            <a:pPr marL="0" marR="0" lvl="0" indent="0" algn="l" rtl="0">
              <a:spcBef>
                <a:spcPts val="0"/>
              </a:spcBef>
              <a:spcAft>
                <a:spcPts val="0"/>
              </a:spcAft>
              <a:buNone/>
            </a:pPr>
            <a:endParaRPr sz="1800"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118" name="Google Shape;118;p16"/>
          <p:cNvPicPr preferRelativeResize="0"/>
          <p:nvPr/>
        </p:nvPicPr>
        <p:blipFill rotWithShape="1">
          <a:blip r:embed="rId4"/>
          <a:srcRect/>
          <a:stretch>
            <a:fillRect/>
          </a:stretch>
        </p:blipFill>
        <p:spPr>
          <a:xfrm>
            <a:off x="685800" y="5929312"/>
            <a:ext cx="958850" cy="814388"/>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slow" p14:dur="2000">
        <p14:gallery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Algorithm</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457200" y="1382486"/>
            <a:ext cx="8229600" cy="4530725"/>
          </a:xfrm>
        </p:spPr>
        <p:txBody>
          <a:bodyPr/>
          <a:lstStyle/>
          <a:p>
            <a:r>
              <a:rPr lang="en-US" sz="2400" b="1" dirty="0" smtClean="0">
                <a:latin typeface="Times New Roman" pitchFamily="18" charset="0"/>
                <a:cs typeface="Times New Roman" pitchFamily="18" charset="0"/>
              </a:rPr>
              <a:t>Step-1 :-</a:t>
            </a:r>
            <a:r>
              <a:rPr lang="en-US" sz="2400" dirty="0" smtClean="0">
                <a:latin typeface="Times New Roman" pitchFamily="18" charset="0"/>
                <a:cs typeface="Times New Roman" pitchFamily="18" charset="0"/>
              </a:rPr>
              <a:t>Register into the application.</a:t>
            </a:r>
          </a:p>
          <a:p>
            <a:r>
              <a:rPr lang="en-US" sz="2400" b="1" dirty="0" smtClean="0">
                <a:latin typeface="Times New Roman" pitchFamily="18" charset="0"/>
                <a:cs typeface="Times New Roman" pitchFamily="18" charset="0"/>
              </a:rPr>
              <a:t>Step-2 :-</a:t>
            </a:r>
            <a:r>
              <a:rPr lang="en-US" sz="2400" dirty="0" smtClean="0">
                <a:latin typeface="Times New Roman" pitchFamily="18" charset="0"/>
                <a:cs typeface="Times New Roman" pitchFamily="18" charset="0"/>
              </a:rPr>
              <a:t>After successful registration enter into application or else repeat Step-1.</a:t>
            </a:r>
          </a:p>
          <a:p>
            <a:r>
              <a:rPr lang="en-US" sz="2400" b="1" dirty="0" smtClean="0">
                <a:latin typeface="Times New Roman" pitchFamily="18" charset="0"/>
                <a:cs typeface="Times New Roman" pitchFamily="18" charset="0"/>
              </a:rPr>
              <a:t>Step-3 :-</a:t>
            </a:r>
            <a:r>
              <a:rPr lang="en-US" sz="2400" dirty="0" smtClean="0">
                <a:latin typeface="Times New Roman" pitchFamily="18" charset="0"/>
                <a:cs typeface="Times New Roman" pitchFamily="18" charset="0"/>
              </a:rPr>
              <a:t>Before uploading Assignments the assignments should be preprocessed. </a:t>
            </a:r>
          </a:p>
          <a:p>
            <a:r>
              <a:rPr lang="en-US" sz="2400" b="1" dirty="0" smtClean="0">
                <a:latin typeface="Times New Roman" pitchFamily="18" charset="0"/>
                <a:cs typeface="Times New Roman" pitchFamily="18" charset="0"/>
              </a:rPr>
              <a:t>Step-4 :-</a:t>
            </a:r>
            <a:r>
              <a:rPr lang="en-US" sz="2400" dirty="0" smtClean="0">
                <a:latin typeface="Times New Roman" pitchFamily="18" charset="0"/>
                <a:cs typeface="Times New Roman" pitchFamily="18" charset="0"/>
              </a:rPr>
              <a:t>Clustering and pre processing.</a:t>
            </a:r>
          </a:p>
          <a:p>
            <a:r>
              <a:rPr lang="en-US" sz="2400" b="1" dirty="0" smtClean="0">
                <a:latin typeface="Times New Roman" pitchFamily="18" charset="0"/>
                <a:cs typeface="Times New Roman" pitchFamily="18" charset="0"/>
              </a:rPr>
              <a:t>Step-5:- </a:t>
            </a:r>
            <a:r>
              <a:rPr lang="en-US" sz="2400" dirty="0" smtClean="0">
                <a:latin typeface="Times New Roman" pitchFamily="18" charset="0"/>
                <a:cs typeface="Times New Roman" pitchFamily="18" charset="0"/>
              </a:rPr>
              <a:t>Cluster them into payloads.</a:t>
            </a:r>
          </a:p>
          <a:p>
            <a:r>
              <a:rPr lang="en-US" sz="2400" b="1" dirty="0" smtClean="0">
                <a:latin typeface="Times New Roman" pitchFamily="18" charset="0"/>
                <a:cs typeface="Times New Roman" pitchFamily="18" charset="0"/>
              </a:rPr>
              <a:t>Step-6:- </a:t>
            </a:r>
            <a:r>
              <a:rPr lang="en-US" sz="2400" dirty="0" smtClean="0">
                <a:latin typeface="Times New Roman" pitchFamily="18" charset="0"/>
                <a:cs typeface="Times New Roman" pitchFamily="18" charset="0"/>
              </a:rPr>
              <a:t>Based on the payloads it will measures the similarity among the Assignments.</a:t>
            </a:r>
          </a:p>
          <a:p>
            <a:r>
              <a:rPr lang="en-US" sz="2400" b="1" dirty="0" smtClean="0">
                <a:latin typeface="Times New Roman" pitchFamily="18" charset="0"/>
                <a:cs typeface="Times New Roman" pitchFamily="18" charset="0"/>
              </a:rPr>
              <a:t>Step-7:- </a:t>
            </a:r>
            <a:r>
              <a:rPr lang="en-US" sz="2400" dirty="0" smtClean="0">
                <a:latin typeface="Times New Roman" pitchFamily="18" charset="0"/>
                <a:cs typeface="Times New Roman" pitchFamily="18" charset="0"/>
              </a:rPr>
              <a:t>It  will display the similarity scores among the Assignments.</a:t>
            </a: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Student Registration</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3.PNG"/>
          <p:cNvPicPr>
            <a:picLocks noChangeAspect="1"/>
          </p:cNvPicPr>
          <p:nvPr/>
        </p:nvPicPr>
        <p:blipFill>
          <a:blip r:embed="rId2"/>
          <a:stretch>
            <a:fillRect/>
          </a:stretch>
        </p:blipFill>
        <p:spPr>
          <a:xfrm>
            <a:off x="522514" y="1582058"/>
            <a:ext cx="8113486" cy="457200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Student Login</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1.PNG"/>
          <p:cNvPicPr>
            <a:picLocks noChangeAspect="1"/>
          </p:cNvPicPr>
          <p:nvPr/>
        </p:nvPicPr>
        <p:blipFill>
          <a:blip r:embed="rId2"/>
          <a:stretch>
            <a:fillRect/>
          </a:stretch>
        </p:blipFill>
        <p:spPr>
          <a:xfrm>
            <a:off x="478971" y="1606371"/>
            <a:ext cx="8171543" cy="4518658"/>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Faculty Login</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2.PNG"/>
          <p:cNvPicPr>
            <a:picLocks noChangeAspect="1"/>
          </p:cNvPicPr>
          <p:nvPr/>
        </p:nvPicPr>
        <p:blipFill>
          <a:blip r:embed="rId2"/>
          <a:stretch>
            <a:fillRect/>
          </a:stretch>
        </p:blipFill>
        <p:spPr>
          <a:xfrm>
            <a:off x="464457" y="1538514"/>
            <a:ext cx="8215086" cy="4601029"/>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Upload their documents</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a:p>
        </p:txBody>
      </p:sp>
      <p:pic>
        <p:nvPicPr>
          <p:cNvPr id="5" name="Picture 4" descr="Capture.PNG"/>
          <p:cNvPicPr>
            <a:picLocks noChangeAspect="1"/>
          </p:cNvPicPr>
          <p:nvPr/>
        </p:nvPicPr>
        <p:blipFill>
          <a:blip r:embed="rId2"/>
          <a:stretch>
            <a:fillRect/>
          </a:stretch>
        </p:blipFill>
        <p:spPr>
          <a:xfrm>
            <a:off x="420913" y="1538514"/>
            <a:ext cx="8258629" cy="4542972"/>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Faculty can view the uploaded documents</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FACULTY SCREEN.PNG"/>
          <p:cNvPicPr>
            <a:picLocks noChangeAspect="1"/>
          </p:cNvPicPr>
          <p:nvPr/>
        </p:nvPicPr>
        <p:blipFill>
          <a:blip r:embed="rId2"/>
          <a:stretch>
            <a:fillRect/>
          </a:stretch>
        </p:blipFill>
        <p:spPr>
          <a:xfrm>
            <a:off x="493485" y="1494971"/>
            <a:ext cx="8200571" cy="4630058"/>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Checking Plagiarism </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a:p>
        </p:txBody>
      </p:sp>
      <p:pic>
        <p:nvPicPr>
          <p:cNvPr id="4" name="Picture 3" descr="FAculty action fill.PNG"/>
          <p:cNvPicPr>
            <a:picLocks noChangeAspect="1"/>
          </p:cNvPicPr>
          <p:nvPr/>
        </p:nvPicPr>
        <p:blipFill>
          <a:blip r:embed="rId2"/>
          <a:stretch>
            <a:fillRect/>
          </a:stretch>
        </p:blipFill>
        <p:spPr>
          <a:xfrm>
            <a:off x="478971" y="1611086"/>
            <a:ext cx="8186058" cy="4499428"/>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Percentage of plagiarized</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validating screeen.PNG"/>
          <p:cNvPicPr>
            <a:picLocks noChangeAspect="1"/>
          </p:cNvPicPr>
          <p:nvPr/>
        </p:nvPicPr>
        <p:blipFill>
          <a:blip r:embed="rId2"/>
          <a:stretch>
            <a:fillRect/>
          </a:stretch>
        </p:blipFill>
        <p:spPr>
          <a:xfrm>
            <a:off x="493487" y="1640114"/>
            <a:ext cx="8215084" cy="445588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Checking Status </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2.PNG"/>
          <p:cNvPicPr>
            <a:picLocks noChangeAspect="1"/>
          </p:cNvPicPr>
          <p:nvPr/>
        </p:nvPicPr>
        <p:blipFill>
          <a:blip r:embed="rId2"/>
          <a:stretch>
            <a:fillRect/>
          </a:stretch>
        </p:blipFill>
        <p:spPr>
          <a:xfrm>
            <a:off x="507999" y="1603534"/>
            <a:ext cx="8215087" cy="4579551"/>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p>
        </p:txBody>
      </p:sp>
      <p:sp>
        <p:nvSpPr>
          <p:cNvPr id="3" name="Text Placeholder 2"/>
          <p:cNvSpPr>
            <a:spLocks noGrp="1"/>
          </p:cNvSpPr>
          <p:nvPr>
            <p:ph type="body" idx="1"/>
          </p:nvPr>
        </p:nvSpPr>
        <p:spPr/>
        <p:txBody>
          <a:bodyPr/>
          <a:lstStyle/>
          <a:p>
            <a:pPr algn="just">
              <a:buNone/>
            </a:pPr>
            <a:r>
              <a:rPr lang="en-US" sz="2800" dirty="0" smtClean="0">
                <a:latin typeface="Times New Roman" pitchFamily="18" charset="0"/>
                <a:cs typeface="Times New Roman" pitchFamily="18" charset="0"/>
              </a:rPr>
              <a:t>			Manual verification of the Plagiarism is difficult as well as time consuming process, so the process should be automated, by this method it could </a:t>
            </a:r>
            <a:r>
              <a:rPr lang="en-US" sz="2800" dirty="0" smtClean="0">
                <a:latin typeface="Times New Roman" pitchFamily="18" charset="0"/>
                <a:cs typeface="Times New Roman" pitchFamily="18" charset="0"/>
              </a:rPr>
              <a:t>be more efficient. This </a:t>
            </a:r>
            <a:r>
              <a:rPr lang="en-US" sz="2800" dirty="0" smtClean="0">
                <a:latin typeface="Times New Roman" pitchFamily="18" charset="0"/>
                <a:cs typeface="Times New Roman" pitchFamily="18" charset="0"/>
              </a:rPr>
              <a:t>application compares similarities among all documents and shows the plagiarism percentage, based on the allowable criteria set by the </a:t>
            </a:r>
            <a:r>
              <a:rPr lang="en-US" sz="2800" dirty="0" smtClean="0">
                <a:latin typeface="Times New Roman" pitchFamily="18" charset="0"/>
                <a:cs typeface="Times New Roman" pitchFamily="18" charset="0"/>
              </a:rPr>
              <a:t>faculty. The </a:t>
            </a:r>
            <a:r>
              <a:rPr lang="en-US" sz="2800" dirty="0" smtClean="0">
                <a:latin typeface="Times New Roman" pitchFamily="18" charset="0"/>
                <a:cs typeface="Times New Roman" pitchFamily="18" charset="0"/>
              </a:rPr>
              <a:t>faculty can validate whether the document is acceptable or unacceptable.</a:t>
            </a: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Contents</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457200" y="1266371"/>
            <a:ext cx="8229600" cy="4757058"/>
          </a:xfrm>
        </p:spPr>
        <p:txBody>
          <a:bodyPr/>
          <a:lstStyle/>
          <a:p>
            <a:r>
              <a:rPr lang="en-US" sz="2800" dirty="0" smtClean="0">
                <a:latin typeface="Times New Roman" pitchFamily="18" charset="0"/>
                <a:cs typeface="Times New Roman" pitchFamily="18" charset="0"/>
              </a:rPr>
              <a:t>Abstract</a:t>
            </a:r>
          </a:p>
          <a:p>
            <a:r>
              <a:rPr lang="en-US" sz="2800" dirty="0" smtClean="0">
                <a:latin typeface="Times New Roman" pitchFamily="18" charset="0"/>
                <a:cs typeface="Times New Roman" pitchFamily="18" charset="0"/>
              </a:rPr>
              <a:t>Introduction</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Existing </a:t>
            </a:r>
            <a:r>
              <a:rPr lang="en-US" sz="2800" dirty="0" smtClean="0">
                <a:latin typeface="Times New Roman" pitchFamily="18" charset="0"/>
                <a:cs typeface="Times New Roman" pitchFamily="18" charset="0"/>
              </a:rPr>
              <a:t>Systems</a:t>
            </a:r>
          </a:p>
          <a:p>
            <a:r>
              <a:rPr lang="en-US" sz="2800" dirty="0" smtClean="0">
                <a:latin typeface="Times New Roman" pitchFamily="18" charset="0"/>
                <a:cs typeface="Times New Roman" pitchFamily="18" charset="0"/>
              </a:rPr>
              <a:t>Proposed </a:t>
            </a:r>
            <a:r>
              <a:rPr lang="en-US" sz="2800" dirty="0" smtClean="0">
                <a:latin typeface="Times New Roman" pitchFamily="18" charset="0"/>
                <a:cs typeface="Times New Roman" pitchFamily="18" charset="0"/>
              </a:rPr>
              <a:t>System</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Problem Statement</a:t>
            </a:r>
          </a:p>
          <a:p>
            <a:r>
              <a:rPr lang="en-US" sz="2800" dirty="0" smtClean="0">
                <a:latin typeface="Times New Roman" pitchFamily="18" charset="0"/>
                <a:cs typeface="Times New Roman" pitchFamily="18" charset="0"/>
              </a:rPr>
              <a:t>Module Description</a:t>
            </a:r>
          </a:p>
          <a:p>
            <a:r>
              <a:rPr lang="en-US" sz="2800" dirty="0" smtClean="0">
                <a:latin typeface="Times New Roman" pitchFamily="18" charset="0"/>
                <a:cs typeface="Times New Roman" pitchFamily="18" charset="0"/>
              </a:rPr>
              <a:t>Output Screens</a:t>
            </a:r>
          </a:p>
          <a:p>
            <a:r>
              <a:rPr lang="en-US" sz="2800" dirty="0" smtClean="0">
                <a:latin typeface="Times New Roman" pitchFamily="18" charset="0"/>
                <a:cs typeface="Times New Roman" pitchFamily="18" charset="0"/>
              </a:rPr>
              <a:t>Conclusion</a:t>
            </a:r>
          </a:p>
          <a:p>
            <a:r>
              <a:rPr lang="en-US" sz="2800" dirty="0" smtClean="0">
                <a:latin typeface="Times New Roman" pitchFamily="18" charset="0"/>
                <a:cs typeface="Times New Roman" pitchFamily="18" charset="0"/>
              </a:rPr>
              <a:t>References</a:t>
            </a:r>
          </a:p>
          <a:p>
            <a:endParaRPr lang="en-US" dirty="0" smtClean="0"/>
          </a:p>
          <a:p>
            <a:endParaRPr lang="en-US" dirty="0" smtClean="0"/>
          </a:p>
          <a:p>
            <a:endParaRPr lang="en-US" dirty="0" smtClean="0"/>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p>
        </p:txBody>
      </p:sp>
      <p:sp>
        <p:nvSpPr>
          <p:cNvPr id="3" name="Text Placeholder 2"/>
          <p:cNvSpPr>
            <a:spLocks noGrp="1"/>
          </p:cNvSpPr>
          <p:nvPr>
            <p:ph type="body" idx="1"/>
          </p:nvPr>
        </p:nvSpPr>
        <p:spPr/>
        <p:txBody>
          <a:bodyPr/>
          <a:lstStyle/>
          <a:p>
            <a:pPr algn="just">
              <a:buClrTx/>
              <a:buSzPct val="50000"/>
              <a:buFont typeface="Wingdings" pitchFamily="2" charset="2"/>
              <a:buChar char="§"/>
            </a:pPr>
            <a:r>
              <a:rPr lang="en-US" sz="2400" dirty="0" smtClean="0">
                <a:latin typeface="Times New Roman" pitchFamily="18" charset="0"/>
                <a:cs typeface="Times New Roman" pitchFamily="18" charset="0"/>
              </a:rPr>
              <a:t>[1]Salha M.Alzahrani, Naomie salim, and Ajith Abraham. “</a:t>
            </a:r>
            <a:r>
              <a:rPr lang="en-US" sz="2400" b="1" dirty="0" smtClean="0">
                <a:latin typeface="Times New Roman" panose="02020603050405020304" pitchFamily="18" charset="0"/>
                <a:cs typeface="Times New Roman" panose="02020603050405020304" pitchFamily="18" charset="0"/>
              </a:rPr>
              <a:t>Understanding plagiarism linguistic patterns, textual features, and detection methods</a:t>
            </a:r>
            <a:r>
              <a:rPr lang="en-US" sz="2400" dirty="0" smtClean="0">
                <a:latin typeface="Times New Roman" pitchFamily="18" charset="0"/>
                <a:cs typeface="Times New Roman" pitchFamily="18" charset="0"/>
              </a:rPr>
              <a:t>”. IEEE, 2012.</a:t>
            </a:r>
          </a:p>
          <a:p>
            <a:pPr algn="just">
              <a:buClrTx/>
              <a:buSzPct val="50000"/>
              <a:buFont typeface="Wingdings" pitchFamily="2" charset="2"/>
              <a:buChar char="§"/>
            </a:pPr>
            <a:r>
              <a:rPr lang="en-US" sz="2400" dirty="0" smtClean="0">
                <a:latin typeface="Times New Roman" pitchFamily="18" charset="0"/>
                <a:cs typeface="Times New Roman" pitchFamily="18" charset="0"/>
              </a:rPr>
              <a:t>[2]</a:t>
            </a:r>
            <a:r>
              <a:rPr lang="en-IN" sz="2400" dirty="0" smtClean="0">
                <a:latin typeface="Times New Roman" panose="02020603050405020304" pitchFamily="18" charset="0"/>
                <a:cs typeface="Times New Roman" panose="02020603050405020304" pitchFamily="18" charset="0"/>
              </a:rPr>
              <a:t>Asif Ekbal, Sriparna Saha, Gaurav Choudhary. “</a:t>
            </a:r>
            <a:r>
              <a:rPr lang="en-IN" sz="2400" b="1" dirty="0" smtClean="0">
                <a:latin typeface="Times New Roman" panose="02020603050405020304" pitchFamily="18" charset="0"/>
                <a:cs typeface="Times New Roman" panose="02020603050405020304" pitchFamily="18" charset="0"/>
              </a:rPr>
              <a:t>Plagiarism Detection in Text using Vector Space Model</a:t>
            </a:r>
            <a:r>
              <a:rPr lang="en-IN" sz="2400" dirty="0" smtClean="0">
                <a:latin typeface="Times New Roman" panose="02020603050405020304" pitchFamily="18" charset="0"/>
                <a:cs typeface="Times New Roman" panose="02020603050405020304" pitchFamily="18" charset="0"/>
              </a:rPr>
              <a:t>”. IEEE, 2012.</a:t>
            </a:r>
          </a:p>
          <a:p>
            <a:pPr algn="just">
              <a:buClrTx/>
              <a:buSzPct val="50000"/>
              <a:buFont typeface="Wingdings" pitchFamily="2" charset="2"/>
              <a:buChar char="§"/>
            </a:pPr>
            <a:r>
              <a:rPr lang="en-IN" sz="2400" dirty="0" smtClean="0">
                <a:latin typeface="Times New Roman" panose="02020603050405020304" pitchFamily="18" charset="0"/>
                <a:cs typeface="Times New Roman" panose="02020603050405020304" pitchFamily="18" charset="0"/>
              </a:rPr>
              <a:t>[3] MAC Jiffriya, MAC Akmal Jahan, Roshan G Ragel and Sampath Deegalla. “</a:t>
            </a:r>
            <a:r>
              <a:rPr lang="en-US" sz="2400" b="1" dirty="0" smtClean="0">
                <a:latin typeface="Times New Roman" pitchFamily="18" charset="0"/>
                <a:cs typeface="Times New Roman" pitchFamily="18" charset="0"/>
              </a:rPr>
              <a:t>Anti-Plag: Plagiarism Detection on Electronic Submissions of Text Based Assignments</a:t>
            </a:r>
            <a:r>
              <a:rPr lang="en-IN" sz="2400" dirty="0" smtClean="0">
                <a:latin typeface="Times New Roman" panose="02020603050405020304" pitchFamily="18" charset="0"/>
                <a:cs typeface="Times New Roman" panose="02020603050405020304" pitchFamily="18" charset="0"/>
              </a:rPr>
              <a:t>”. IEEE, 2013.</a:t>
            </a:r>
            <a:endParaRPr lang="en-US" sz="2400" dirty="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753763" y="4406900"/>
            <a:ext cx="7772400" cy="774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800" dirty="0"/>
              <a:t> </a:t>
            </a:r>
            <a:r>
              <a:rPr lang="en-US" sz="4400" dirty="0"/>
              <a:t> </a:t>
            </a:r>
            <a:r>
              <a:rPr lang="en-US" sz="4400" dirty="0">
                <a:latin typeface="Times New Roman" panose="02020603050405020304"/>
                <a:ea typeface="Times New Roman" panose="02020603050405020304"/>
                <a:cs typeface="Times New Roman" panose="02020603050405020304"/>
                <a:sym typeface="Times New Roman" panose="02020603050405020304"/>
              </a:rPr>
              <a:t>THANK YOU</a:t>
            </a:r>
            <a:endParaRPr sz="44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42" name="Google Shape;142;p20"/>
          <p:cNvSpPr txBox="1">
            <a:spLocks noGrp="1"/>
          </p:cNvSpPr>
          <p:nvPr>
            <p:ph type="body" idx="1"/>
          </p:nvPr>
        </p:nvSpPr>
        <p:spPr>
          <a:xfrm>
            <a:off x="685800" y="609600"/>
            <a:ext cx="7772400" cy="1500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SzPts val="3510"/>
              <a:buNone/>
            </a:pPr>
            <a:r>
              <a:rPr lang="en-US" sz="5400" dirty="0">
                <a:latin typeface="Times New Roman" panose="02020603050405020304"/>
                <a:ea typeface="Times New Roman" panose="02020603050405020304"/>
                <a:cs typeface="Times New Roman" panose="02020603050405020304"/>
                <a:sym typeface="Times New Roman" panose="02020603050405020304"/>
              </a:rPr>
              <a:t> </a:t>
            </a:r>
            <a:r>
              <a:rPr lang="en-US" sz="3600" dirty="0">
                <a:latin typeface="Times New Roman" panose="02020603050405020304"/>
                <a:ea typeface="Times New Roman" panose="02020603050405020304"/>
                <a:cs typeface="Times New Roman" panose="02020603050405020304"/>
                <a:sym typeface="Times New Roman" panose="02020603050405020304"/>
              </a:rPr>
              <a:t>Queries</a:t>
            </a:r>
            <a:endParaRPr sz="36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43" name="Google Shape;143;p20"/>
          <p:cNvSpPr/>
          <p:nvPr/>
        </p:nvSpPr>
        <p:spPr>
          <a:xfrm>
            <a:off x="3886200" y="2362200"/>
            <a:ext cx="1676400" cy="1862048"/>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200" b="1" dirty="0">
                <a:solidFill>
                  <a:schemeClr val="accent4"/>
                </a:solidFill>
              </a:rPr>
              <a:t>?</a:t>
            </a:r>
            <a:endParaRPr sz="11200" b="1" cap="none" dirty="0">
              <a:solidFill>
                <a:schemeClr val="accent4"/>
              </a:solidFill>
              <a:latin typeface="Ribeye" panose="020F0505000000020004"/>
              <a:ea typeface="Ribeye" panose="020F0505000000020004"/>
              <a:cs typeface="Ribeye" panose="020F0505000000020004"/>
              <a:sym typeface="Ribeye" panose="020F0505000000020004"/>
            </a:endParaRPr>
          </a:p>
        </p:txBody>
      </p:sp>
    </p:spTree>
  </p:cSld>
  <p:clrMapOvr>
    <a:masterClrMapping/>
  </p:clrMapOvr>
  <mc:AlternateContent xmlns:mc="http://schemas.openxmlformats.org/markup-compatibility/2006">
    <mc:Choice xmlns:p14="http://schemas.microsoft.com/office/powerpoint/2010/main" xmlns="" Requires="p14">
      <p:transition spd="med">
        <p14:gallery dir="l"/>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Abstract</a:t>
            </a:r>
            <a:endParaRPr lang="en-US" dirty="0"/>
          </a:p>
        </p:txBody>
      </p:sp>
      <p:sp>
        <p:nvSpPr>
          <p:cNvPr id="3" name="Text Placeholder 2"/>
          <p:cNvSpPr>
            <a:spLocks noGrp="1"/>
          </p:cNvSpPr>
          <p:nvPr>
            <p:ph type="body" idx="1"/>
          </p:nvPr>
        </p:nvSpPr>
        <p:spPr>
          <a:xfrm>
            <a:off x="413657" y="1280885"/>
            <a:ext cx="8229600" cy="4530725"/>
          </a:xfrm>
        </p:spPr>
        <p:txBody>
          <a:bodyPr/>
          <a:lstStyle/>
          <a:p>
            <a:pPr algn="just">
              <a:buNone/>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Plagiarism </a:t>
            </a:r>
            <a:r>
              <a:rPr lang="en-US" sz="2800" dirty="0" smtClean="0">
                <a:latin typeface="Times New Roman" pitchFamily="18" charset="0"/>
                <a:cs typeface="Times New Roman" pitchFamily="18" charset="0"/>
              </a:rPr>
              <a:t>is one of the growing issues in academia. Academic staff faces difficulties in marking student’s assignments with higher degree of judgment and waste their valuable time for plagiarism detection. Here we mainly focus on building an effective, simple and fast tool for plagiarism detection on text based electronic assignments to minimize this issue and to help the academic staff in conducting proper evaluation of assignments.</a:t>
            </a:r>
          </a:p>
          <a:p>
            <a:pPr algn="just"/>
            <a:endParaRPr lang="en-US" sz="28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IN" dirty="0"/>
          </a:p>
        </p:txBody>
      </p:sp>
      <p:sp>
        <p:nvSpPr>
          <p:cNvPr id="3" name="Text Placeholder 2"/>
          <p:cNvSpPr>
            <a:spLocks noGrp="1"/>
          </p:cNvSpPr>
          <p:nvPr>
            <p:ph type="body" idx="1"/>
          </p:nvPr>
        </p:nvSpPr>
        <p:spPr>
          <a:xfrm>
            <a:off x="399143" y="1237343"/>
            <a:ext cx="8229600" cy="4829628"/>
          </a:xfrm>
        </p:spPr>
        <p:txBody>
          <a:bodyPr/>
          <a:lstStyle/>
          <a:p>
            <a:pPr algn="just">
              <a:buClrTx/>
              <a:buSzPct val="80000"/>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Plagiarism is defined as to take or theft some work and present it has one’s own work.</a:t>
            </a:r>
          </a:p>
          <a:p>
            <a:pPr algn="just">
              <a:buClrTx/>
              <a:buSzPct val="80000"/>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This plagiarism detector measures the similar text that matches and detects plagiarism.</a:t>
            </a:r>
          </a:p>
          <a:p>
            <a:pPr algn="just">
              <a:buClrTx/>
              <a:buSzPct val="80000"/>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Internet has changed the student’s life and also has changed their learning style. It allows the students to get deeper in the approach towards learning and making their task easier.</a:t>
            </a:r>
          </a:p>
          <a:p>
            <a:pPr algn="just">
              <a:buClrTx/>
              <a:buSzPct val="80000"/>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In this plagiarism checker software, user can register with their basic registration details and create a valid login id and password.</a:t>
            </a:r>
          </a:p>
          <a:p>
            <a:pPr algn="just">
              <a:buClrTx/>
              <a:buSzPct val="80000"/>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By using login id and password, students can login into their personal accounts and upload assignment file.</a:t>
            </a:r>
          </a:p>
          <a:p>
            <a:pPr algn="just">
              <a:buClrTx/>
              <a:buSzPct val="80000"/>
              <a:buFont typeface="Wingdings" panose="05000000000000000000" pitchFamily="2" charset="2"/>
              <a:buChar char="v"/>
            </a:pPr>
            <a:endParaRPr lang="en-IN" sz="2400"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Existing Systems</a:t>
            </a:r>
            <a:endParaRPr lang="en-US" dirty="0"/>
          </a:p>
        </p:txBody>
      </p:sp>
      <p:sp>
        <p:nvSpPr>
          <p:cNvPr id="3" name="Text Placeholder 2"/>
          <p:cNvSpPr>
            <a:spLocks noGrp="1"/>
          </p:cNvSpPr>
          <p:nvPr>
            <p:ph type="body" idx="1"/>
          </p:nvPr>
        </p:nvSpPr>
        <p:spPr/>
        <p:txBody>
          <a:bodyPr/>
          <a:lstStyle/>
          <a:p>
            <a:pPr algn="just">
              <a:buClrTx/>
              <a:buSzPct val="80000"/>
              <a:buFont typeface="Wingdings" pitchFamily="2" charset="2"/>
              <a:buChar char="v"/>
            </a:pPr>
            <a:r>
              <a:rPr lang="en-US" sz="2800" dirty="0" smtClean="0">
                <a:latin typeface="Times New Roman" pitchFamily="18" charset="0"/>
                <a:cs typeface="Times New Roman" pitchFamily="18" charset="0"/>
              </a:rPr>
              <a:t>During the survey it has been observed that the existing systems have lot of features that can be extended.</a:t>
            </a:r>
          </a:p>
          <a:p>
            <a:pPr algn="just">
              <a:buClrTx/>
              <a:buSzPct val="80000"/>
              <a:buFont typeface="Wingdings" pitchFamily="2" charset="2"/>
              <a:buChar char="v"/>
            </a:pPr>
            <a:r>
              <a:rPr lang="en-US" sz="2800" dirty="0" smtClean="0">
                <a:latin typeface="Times New Roman" pitchFamily="18" charset="0"/>
                <a:cs typeface="Times New Roman" pitchFamily="18" charset="0"/>
              </a:rPr>
              <a:t>Plag Tracker is one of the existing system which will take text as input and compare with web  content.</a:t>
            </a:r>
          </a:p>
          <a:p>
            <a:pPr algn="just">
              <a:buClrTx/>
              <a:buSzPct val="80000"/>
              <a:buFont typeface="Wingdings" pitchFamily="2" charset="2"/>
              <a:buChar char="v"/>
            </a:pPr>
            <a:r>
              <a:rPr lang="en-US" sz="2800" dirty="0" smtClean="0">
                <a:latin typeface="Times New Roman" pitchFamily="18" charset="0"/>
                <a:cs typeface="Times New Roman" pitchFamily="18" charset="0"/>
              </a:rPr>
              <a:t>The present system cannot identify plagiarism from a non-online source.</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Proposed System</a:t>
            </a:r>
            <a:endParaRPr lang="en-US" dirty="0"/>
          </a:p>
        </p:txBody>
      </p:sp>
      <p:sp>
        <p:nvSpPr>
          <p:cNvPr id="3" name="Text Placeholder 2"/>
          <p:cNvSpPr>
            <a:spLocks noGrp="1"/>
          </p:cNvSpPr>
          <p:nvPr>
            <p:ph type="body" idx="1"/>
          </p:nvPr>
        </p:nvSpPr>
        <p:spPr/>
        <p:txBody>
          <a:bodyPr/>
          <a:lstStyle/>
          <a:p>
            <a:pPr algn="just">
              <a:buClrTx/>
              <a:buSzPct val="80000"/>
              <a:buFont typeface="Wingdings" pitchFamily="2" charset="2"/>
              <a:buChar char="v"/>
            </a:pPr>
            <a:r>
              <a:rPr lang="en-US" sz="2800" dirty="0" smtClean="0">
                <a:latin typeface="Times New Roman" pitchFamily="18" charset="0"/>
                <a:cs typeface="Times New Roman" pitchFamily="18" charset="0"/>
              </a:rPr>
              <a:t>We present the application mainly to check the plagiarism among the assignments of the students.</a:t>
            </a:r>
          </a:p>
          <a:p>
            <a:pPr algn="just">
              <a:buClrTx/>
              <a:buSzPct val="80000"/>
              <a:buFont typeface="Wingdings" pitchFamily="2" charset="2"/>
              <a:buChar char="v"/>
            </a:pPr>
            <a:r>
              <a:rPr lang="en-US" sz="2800" dirty="0" smtClean="0">
                <a:latin typeface="Times New Roman" pitchFamily="18" charset="0"/>
                <a:cs typeface="Times New Roman" pitchFamily="18" charset="0"/>
              </a:rPr>
              <a:t>It will compare the assignment of each student with other students and display the percentage of plagiarism detected.</a:t>
            </a:r>
          </a:p>
          <a:p>
            <a:pPr algn="just">
              <a:buClrTx/>
              <a:buSzPct val="80000"/>
              <a:buFont typeface="Wingdings" pitchFamily="2" charset="2"/>
              <a:buChar char="v"/>
            </a:pPr>
            <a:r>
              <a:rPr lang="en-US" sz="2800" dirty="0" smtClean="0">
                <a:latin typeface="Times New Roman" pitchFamily="18" charset="0"/>
                <a:cs typeface="Times New Roman" pitchFamily="18" charset="0"/>
              </a:rPr>
              <a:t>Our final goal is to make the faculty to identify the students who have copied and based on that they will validate whether it is acceptable or not.</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p>
        </p:txBody>
      </p:sp>
      <p:sp>
        <p:nvSpPr>
          <p:cNvPr id="3" name="Text Placeholder 2"/>
          <p:cNvSpPr>
            <a:spLocks noGrp="1"/>
          </p:cNvSpPr>
          <p:nvPr>
            <p:ph type="body" idx="1"/>
          </p:nvPr>
        </p:nvSpPr>
        <p:spPr>
          <a:xfrm>
            <a:off x="457200" y="1280885"/>
            <a:ext cx="8229600" cy="4530725"/>
          </a:xfrm>
        </p:spPr>
        <p:txBody>
          <a:bodyPr/>
          <a:lstStyle/>
          <a:p>
            <a:pPr lvl="0" algn="just">
              <a:buNone/>
            </a:pPr>
            <a:r>
              <a:rPr lang="en-US" sz="3200" dirty="0" smtClean="0">
                <a:latin typeface="Times New Roman" panose="02020603050405020304"/>
                <a:ea typeface="Times New Roman" panose="02020603050405020304"/>
                <a:cs typeface="Times New Roman" panose="02020603050405020304"/>
                <a:sym typeface="Times New Roman" panose="02020603050405020304"/>
              </a:rPr>
              <a:t>			</a:t>
            </a:r>
            <a:r>
              <a:rPr lang="en-US" sz="2800" dirty="0" smtClean="0">
                <a:latin typeface="Times New Roman" panose="02020603050405020304"/>
                <a:ea typeface="Times New Roman" panose="02020603050405020304"/>
                <a:cs typeface="Times New Roman" panose="02020603050405020304"/>
                <a:sym typeface="Times New Roman" panose="02020603050405020304"/>
              </a:rPr>
              <a:t>Identifying the Plagiarism among the documents is difficult as well as time consuming so the process should be automated by this it will reduces the time.</a:t>
            </a:r>
            <a:endParaRPr lang="en-US" sz="3200" dirty="0" smtClean="0">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descr="plagiarism-600x400.jpg"/>
          <p:cNvPicPr>
            <a:picLocks noChangeAspect="1"/>
          </p:cNvPicPr>
          <p:nvPr/>
        </p:nvPicPr>
        <p:blipFill>
          <a:blip r:embed="rId2"/>
          <a:stretch>
            <a:fillRect/>
          </a:stretch>
        </p:blipFill>
        <p:spPr>
          <a:xfrm>
            <a:off x="2235201" y="3317725"/>
            <a:ext cx="4862286" cy="251581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Student Module</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gn="just">
              <a:buClrTx/>
              <a:buSzPct val="85000"/>
              <a:buFont typeface="Wingdings" pitchFamily="2" charset="2"/>
              <a:buChar char="v"/>
            </a:pPr>
            <a:r>
              <a:rPr lang="en-US" sz="2800" dirty="0" smtClean="0">
                <a:latin typeface="Times New Roman" pitchFamily="18" charset="0"/>
                <a:cs typeface="Times New Roman" pitchFamily="18" charset="0"/>
              </a:rPr>
              <a:t>Students can registered with valid details like user name, Full name, password, phone number, email-address, group and Year.</a:t>
            </a:r>
          </a:p>
          <a:p>
            <a:pPr algn="just">
              <a:buClrTx/>
              <a:buSzPct val="85000"/>
              <a:buFont typeface="Wingdings" pitchFamily="2" charset="2"/>
              <a:buChar char="v"/>
            </a:pPr>
            <a:r>
              <a:rPr lang="en-US" sz="2800" dirty="0" smtClean="0">
                <a:latin typeface="Times New Roman" pitchFamily="18" charset="0"/>
                <a:cs typeface="Times New Roman" pitchFamily="18" charset="0"/>
              </a:rPr>
              <a:t>Students can able to upload the documents and they can edit the document text. Students can check their plagiarism report along with the status and plagiarism percentage.</a:t>
            </a: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Faculty Module</a:t>
            </a:r>
            <a:endParaRPr lang="en-US" dirty="0"/>
          </a:p>
        </p:txBody>
      </p:sp>
      <p:sp>
        <p:nvSpPr>
          <p:cNvPr id="3" name="Text Placeholder 2"/>
          <p:cNvSpPr>
            <a:spLocks noGrp="1"/>
          </p:cNvSpPr>
          <p:nvPr>
            <p:ph type="body" idx="1"/>
          </p:nvPr>
        </p:nvSpPr>
        <p:spPr/>
        <p:txBody>
          <a:bodyPr/>
          <a:lstStyle/>
          <a:p>
            <a:pPr algn="just">
              <a:buClrTx/>
              <a:buSzPct val="80000"/>
              <a:buFont typeface="Wingdings" pitchFamily="2" charset="2"/>
              <a:buChar char="v"/>
            </a:pPr>
            <a:r>
              <a:rPr lang="en-US" sz="2800" dirty="0" smtClean="0">
                <a:latin typeface="Times New Roman" pitchFamily="18" charset="0"/>
                <a:cs typeface="Times New Roman" pitchFamily="18" charset="0"/>
              </a:rPr>
              <a:t>Faculty can view the system registered students.</a:t>
            </a:r>
          </a:p>
          <a:p>
            <a:pPr algn="just">
              <a:buClrTx/>
              <a:buSzPct val="80000"/>
              <a:buFont typeface="Wingdings" pitchFamily="2" charset="2"/>
              <a:buChar char="v"/>
            </a:pPr>
            <a:r>
              <a:rPr lang="en-US" sz="2800" dirty="0" smtClean="0">
                <a:latin typeface="Times New Roman" pitchFamily="18" charset="0"/>
                <a:cs typeface="Times New Roman" pitchFamily="18" charset="0"/>
              </a:rPr>
              <a:t>Check the uploaded documents along with the parsed content. Faculty can able to plagiarized the document and calculate the percentage based on the following criteria.</a:t>
            </a:r>
          </a:p>
          <a:p>
            <a:pPr lvl="1" algn="just">
              <a:buClrTx/>
              <a:buSzPct val="80000"/>
              <a:buFont typeface="Wingdings" pitchFamily="2" charset="2"/>
              <a:buChar char="ü"/>
            </a:pPr>
            <a:r>
              <a:rPr lang="en-US" sz="2800" dirty="0" smtClean="0">
                <a:latin typeface="Times New Roman" pitchFamily="18" charset="0"/>
                <a:cs typeface="Times New Roman" pitchFamily="18" charset="0"/>
              </a:rPr>
              <a:t>Based on Group Users</a:t>
            </a:r>
          </a:p>
          <a:p>
            <a:pPr lvl="1" algn="just">
              <a:buClrTx/>
              <a:buSzPct val="80000"/>
              <a:buFont typeface="Wingdings" pitchFamily="2" charset="2"/>
              <a:buChar char="ü"/>
            </a:pPr>
            <a:r>
              <a:rPr lang="en-US" sz="2800" dirty="0" smtClean="0">
                <a:latin typeface="Times New Roman" pitchFamily="18" charset="0"/>
                <a:cs typeface="Times New Roman" pitchFamily="18" charset="0"/>
              </a:rPr>
              <a:t>Based on Year Users</a:t>
            </a:r>
          </a:p>
          <a:p>
            <a:pPr lvl="1" algn="just">
              <a:buClrTx/>
              <a:buSzPct val="80000"/>
              <a:buFont typeface="Wingdings" pitchFamily="2" charset="2"/>
              <a:buChar char="ü"/>
            </a:pPr>
            <a:r>
              <a:rPr lang="en-US" sz="2800" dirty="0" smtClean="0">
                <a:latin typeface="Times New Roman" pitchFamily="18" charset="0"/>
                <a:cs typeface="Times New Roman" pitchFamily="18" charset="0"/>
              </a:rPr>
              <a:t>Combination of both Group and Year</a:t>
            </a:r>
          </a:p>
          <a:p>
            <a:pPr lvl="1" algn="just">
              <a:buClrTx/>
              <a:buSzPct val="80000"/>
              <a:buFont typeface="Wingdings" pitchFamily="2" charset="2"/>
              <a:buChar char="ü"/>
            </a:pPr>
            <a:r>
              <a:rPr lang="en-US" sz="2800" dirty="0" smtClean="0">
                <a:latin typeface="Times New Roman" pitchFamily="18" charset="0"/>
                <a:cs typeface="Times New Roman" pitchFamily="18" charset="0"/>
              </a:rPr>
              <a:t>All Uploaded Documents</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1599</TotalTime>
  <Words>499</Words>
  <Application>Microsoft Office PowerPoint</Application>
  <PresentationFormat>On-screen Show (4:3)</PresentationFormat>
  <Paragraphs>74</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Times New Roman</vt:lpstr>
      <vt:lpstr>Garamond</vt:lpstr>
      <vt:lpstr>Noto Sans Symbols</vt:lpstr>
      <vt:lpstr>Wingdings</vt:lpstr>
      <vt:lpstr>Ribeye</vt:lpstr>
      <vt:lpstr>Calibri</vt:lpstr>
      <vt:lpstr>Theme1</vt:lpstr>
      <vt:lpstr>ONLINE ASSIGNMENT PLAGIARISM CHECKER  https://github.com/Pavani-567/FINALREVIEW   </vt:lpstr>
      <vt:lpstr>Contents</vt:lpstr>
      <vt:lpstr>Abstract</vt:lpstr>
      <vt:lpstr>Introduction</vt:lpstr>
      <vt:lpstr>Existing Systems</vt:lpstr>
      <vt:lpstr>Proposed System</vt:lpstr>
      <vt:lpstr>Problem Statement</vt:lpstr>
      <vt:lpstr>Student Module</vt:lpstr>
      <vt:lpstr>Faculty Module</vt:lpstr>
      <vt:lpstr>Algorithm</vt:lpstr>
      <vt:lpstr>Student Registration</vt:lpstr>
      <vt:lpstr>Student Login</vt:lpstr>
      <vt:lpstr>Faculty Login</vt:lpstr>
      <vt:lpstr>Upload their documents</vt:lpstr>
      <vt:lpstr>Faculty can view the uploaded documents</vt:lpstr>
      <vt:lpstr>Checking Plagiarism </vt:lpstr>
      <vt:lpstr>Percentage of plagiarized</vt:lpstr>
      <vt:lpstr>Checking Status </vt:lpstr>
      <vt:lpstr>Conclusion</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Assignment Plagiarism Checker Project using Data Mining</dc:title>
  <dc:creator>diwakar</dc:creator>
  <cp:lastModifiedBy>LENOVO</cp:lastModifiedBy>
  <cp:revision>213</cp:revision>
  <dcterms:created xsi:type="dcterms:W3CDTF">2020-01-30T05:08:46Z</dcterms:created>
  <dcterms:modified xsi:type="dcterms:W3CDTF">2020-08-20T14:14:02Z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