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38D1-7C7C-5A58-565B-161132CD5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51C73-0B37-966A-A26C-0E4180B15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0D04-226D-DF2A-206B-DA9AE1C2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F992-A35E-455B-8F27-6B30B8850EA4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60E49-05B7-A0DF-8511-F691B6CC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EBE9-86BD-5582-6570-A6F623D4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1E17-CD62-454F-83BA-9A906652F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43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151F-AFA2-4108-D0BC-95A5CD8E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C01BC-81AF-7FC2-2E61-3E1C1728D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9C9FC-2952-4D6D-15CB-1D2E7B81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F992-A35E-455B-8F27-6B30B8850EA4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58BA8-8941-0379-6893-81913952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DDC2E-CD26-1606-C280-C6BA2BC0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1E17-CD62-454F-83BA-9A906652F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79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9BEE9-7C18-EE39-6244-3F2954612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C74DB-6250-DE93-A28C-053896964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A022-2EE6-4720-0E4B-B01FEC04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F992-A35E-455B-8F27-6B30B8850EA4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34029-D245-605C-3F09-BB441A7B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3BE59-12AF-4D09-0BB0-D74573C6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1E17-CD62-454F-83BA-9A906652F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42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09EB-E792-76D1-AD2C-BFC8F80B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82531-DAF0-35E5-5B90-C6DFF537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FCAAA-CDCE-5AD4-A5FD-C1AC5620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F992-A35E-455B-8F27-6B30B8850EA4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B48CA-A9BF-9EEC-65B8-293068B0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B090D-FA87-B7B3-4DAD-6E3D0D8E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1E17-CD62-454F-83BA-9A906652F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32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EAE6-661E-2BC7-359D-5FA014BA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D645-53C2-BC8D-12E4-370087478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6611B-47B8-4A81-8237-B565C1D9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F992-A35E-455B-8F27-6B30B8850EA4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2B45-3E8D-67C3-4104-7378D226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E0CE4-36E7-C06F-6745-93E5B5A2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1E17-CD62-454F-83BA-9A906652F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59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6897-B765-0193-5DC7-2EEAD02C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DC22-1F40-70F9-B2DD-8FEA1D9A2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5B3EC-CF4C-831E-92EA-3758150E6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F36DF-849B-EDA2-7366-BDC4D08C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F992-A35E-455B-8F27-6B30B8850EA4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4B70C-880D-470F-288C-675B662A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6EC52-922A-4F17-8275-75A0AA6A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1E17-CD62-454F-83BA-9A906652F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76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DF07-55A8-F45A-33F6-468C51D1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F0D83-2237-F3AA-622A-4B1B165F2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77309-29ED-81B6-67AF-DD5A9B157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8F022-D90B-880F-74BD-91D38DA8A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CB983-AD70-7AFC-9504-A07DFBB23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77CF1-23C6-DEA1-237D-5BD8A47D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F992-A35E-455B-8F27-6B30B8850EA4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DDA77-C313-ECEC-3366-0877A740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5487B-C536-0D7E-88EA-30E7158F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1E17-CD62-454F-83BA-9A906652F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24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C471-7DCA-CDC9-45C2-2D5AB53A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4CE07-13EA-D48F-E175-2BCFB8C0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F992-A35E-455B-8F27-6B30B8850EA4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23780-4B71-4558-62D5-B669465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87715-2A04-ECAD-C3E9-0363AB19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1E17-CD62-454F-83BA-9A906652F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18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EF457-AB29-69AC-2F0C-7A5C69C8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F992-A35E-455B-8F27-6B30B8850EA4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53D68-2BF9-FA0C-881F-9B23A098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7AB11-E28E-13FE-0378-8B587784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1E17-CD62-454F-83BA-9A906652F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80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0ABE-CA9A-05CB-BA73-CDAD9265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A3D87-EB97-EAB2-45C1-4380A73CF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43140-4C94-A7AF-7B14-E8CF1ACD9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EA73C-1337-9562-2F53-4A92DC3CE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F992-A35E-455B-8F27-6B30B8850EA4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B0AC5-ED60-F047-F716-04BD794B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314F3-049F-CA65-6765-AA17DD93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1E17-CD62-454F-83BA-9A906652F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59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F461-9D4A-4A4E-4AD3-29ECB975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75234-6501-9842-7EF1-C602D837E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E442C-5DF4-3F53-9706-1650C0E75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F5321-9BBC-D24E-A9B2-25EB639F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F992-A35E-455B-8F27-6B30B8850EA4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7F8AE-BF40-3F6F-7BB1-498F45D9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434B0-7731-734D-5828-54496F4B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A1E17-CD62-454F-83BA-9A906652F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76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D950D-3BC5-F912-BBAC-0B9213FA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DC0B9-895A-1653-51D1-A7110E5A3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9A200-B5F8-B8C3-8415-146702B6D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AF992-A35E-455B-8F27-6B30B8850EA4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8613C-44D8-18AC-2388-0210452D8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9D95D-ACFE-02D1-0153-D1B5241C0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1E17-CD62-454F-83BA-9A906652F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59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798F-6956-298B-8D80-843AC6BC6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4633"/>
            <a:ext cx="9144000" cy="713231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Autonomous AI-Driven Financial Planning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D3DD8-3B6A-E72A-5F57-58C32551A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" y="1344168"/>
            <a:ext cx="9954768" cy="391363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00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ADB0-CDBB-7A3D-C636-A7399673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59587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Autonomous AI-Driven Financial Planning System</a:t>
            </a:r>
            <a:endParaRPr lang="en-IN" sz="20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7A15-F395-9F36-BB89-438377ABD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43584"/>
            <a:ext cx="5157787" cy="43757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1600" dirty="0"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4A9FE-1BF0-C1EA-7CD8-5E294836D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92808"/>
            <a:ext cx="5157787" cy="42968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cs typeface="Arial" panose="020B0604020202020204" pitchFamily="34" charset="0"/>
              </a:rPr>
              <a:t>Conventional financial planning relies heavily on manual oversight and rigid investment strategies, rendering it ineffective in responding to dynamic market fluctuations. </a:t>
            </a:r>
          </a:p>
          <a:p>
            <a:pPr marL="0" indent="0">
              <a:buNone/>
            </a:pPr>
            <a:r>
              <a:rPr lang="en-US" sz="1200" dirty="0">
                <a:cs typeface="Arial" panose="020B0604020202020204" pitchFamily="34" charset="0"/>
              </a:rPr>
              <a:t>While AI-powered investment advisory services are available, they lack true autonomous adaptability driven by comprehensive real-time financial and behavioral analytics. </a:t>
            </a:r>
          </a:p>
          <a:p>
            <a:pPr marL="0" indent="0">
              <a:buNone/>
            </a:pPr>
            <a:r>
              <a:rPr lang="en-US" sz="1200" dirty="0">
                <a:cs typeface="Arial" panose="020B0604020202020204" pitchFamily="34" charset="0"/>
              </a:rPr>
              <a:t>There exists a critical demand for a fully autonomous financial planning system capable of continuously learning, optimizing, and dynamically adjusting investment portfolios without the need for direct human intervention.</a:t>
            </a:r>
            <a:endParaRPr lang="en-IN" sz="1200" dirty="0"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C4E7F-AE1E-D0F8-6EE3-67DA3AE7E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43585"/>
            <a:ext cx="5183188" cy="437578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1600" dirty="0">
                <a:cs typeface="Arial" panose="020B0604020202020204" pitchFamily="34" charset="0"/>
              </a:rPr>
              <a:t>Technical 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99702-F6BE-130C-9606-1016DEE09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2809"/>
            <a:ext cx="5183188" cy="429685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cs typeface="Arial" panose="020B0604020202020204" pitchFamily="34" charset="0"/>
              </a:rPr>
              <a:t>The proposed invention introduces an AI-driven financial planning system that autonomously manages and optimizes investment portfolios using Federated Reinforcement Learning (FRL). </a:t>
            </a:r>
          </a:p>
          <a:p>
            <a:pPr marL="0" indent="0">
              <a:buNone/>
            </a:pPr>
            <a:r>
              <a:rPr lang="en-US" sz="1200" dirty="0">
                <a:cs typeface="Arial" panose="020B0604020202020204" pitchFamily="34" charset="0"/>
              </a:rPr>
              <a:t>Traditional financial planning systems rely on static models and manual intervention, making them inefficient in volatile market conditions. </a:t>
            </a:r>
          </a:p>
          <a:p>
            <a:pPr marL="0" indent="0">
              <a:buNone/>
            </a:pPr>
            <a:r>
              <a:rPr lang="en-US" sz="1200" dirty="0">
                <a:cs typeface="Arial" panose="020B0604020202020204" pitchFamily="34" charset="0"/>
              </a:rPr>
              <a:t>Existing AI-based investment platforms lack real-time adaptability and require periodic human adjustments. </a:t>
            </a:r>
          </a:p>
          <a:p>
            <a:pPr marL="0" indent="0">
              <a:buNone/>
            </a:pPr>
            <a:r>
              <a:rPr lang="en-US" sz="1200" dirty="0">
                <a:cs typeface="Arial" panose="020B0604020202020204" pitchFamily="34" charset="0"/>
              </a:rPr>
              <a:t>The proposed solution leverages distributed, privacy-preserving reinforcement learning to create a fully autonomous financial advisory system that continuously learns from diverse financial environments without exposing sensitive user data.</a:t>
            </a:r>
            <a:endParaRPr lang="en-IN" sz="1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99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E38CA-D4C3-F70F-B57B-3D4D397E5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296D-D99D-79B5-48AC-97A12CB5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59587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Autonomous AI-Driven Financial Planning System</a:t>
            </a:r>
            <a:endParaRPr lang="en-IN" sz="20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1CD53-C6FF-D767-B451-55D9A175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43584"/>
            <a:ext cx="5157787" cy="43757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1600" dirty="0">
                <a:cs typeface="Arial" panose="020B0604020202020204" pitchFamily="34" charset="0"/>
              </a:rPr>
              <a:t>Core Incentive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B2708-E544-4510-EB02-01698AA4D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92808"/>
            <a:ext cx="5157787" cy="42968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IN" sz="1300" b="1" dirty="0">
                <a:cs typeface="Arial" panose="020B0604020202020204" pitchFamily="34" charset="0"/>
              </a:rPr>
              <a:t>Autonomous, self learning financial planning: </a:t>
            </a:r>
            <a:r>
              <a:rPr lang="en-IN" sz="1200" dirty="0">
                <a:cs typeface="Arial" panose="020B0604020202020204" pitchFamily="34" charset="0"/>
              </a:rPr>
              <a:t>Unlike conventional AI-driven investment tools that require manual fine-tuning, this system continuously learns and evolves using </a:t>
            </a:r>
            <a:r>
              <a:rPr lang="en-IN" sz="1200" b="1" dirty="0">
                <a:cs typeface="Arial" panose="020B0604020202020204" pitchFamily="34" charset="0"/>
              </a:rPr>
              <a:t>Federated Reinforcement Learning </a:t>
            </a:r>
            <a:r>
              <a:rPr lang="en-IN" sz="1200" dirty="0">
                <a:cs typeface="Arial" panose="020B0604020202020204" pitchFamily="34" charset="0"/>
              </a:rPr>
              <a:t>(FRL) without human intervention.</a:t>
            </a:r>
          </a:p>
          <a:p>
            <a:r>
              <a:rPr lang="en-IN" sz="1300" b="1" dirty="0">
                <a:cs typeface="Arial" panose="020B0604020202020204" pitchFamily="34" charset="0"/>
              </a:rPr>
              <a:t>Federated Learning for Privacy-Preserving AI Training: </a:t>
            </a:r>
            <a:r>
              <a:rPr lang="en-IN" sz="1200" dirty="0">
                <a:cs typeface="Arial" panose="020B0604020202020204" pitchFamily="34" charset="0"/>
              </a:rPr>
              <a:t>Instead of aggregating sensitive financial data in a central server, the system trains decentralized AI models across multiple user devices, banks, and financial institutions while preserving data privacy.</a:t>
            </a:r>
          </a:p>
          <a:p>
            <a:r>
              <a:rPr lang="en-IN" sz="1300" b="1" dirty="0">
                <a:cs typeface="Arial" panose="020B0604020202020204" pitchFamily="34" charset="0"/>
              </a:rPr>
              <a:t>Real-Time Adaptive Investment Strategies: </a:t>
            </a:r>
            <a:r>
              <a:rPr lang="en-IN" sz="1200" dirty="0">
                <a:cs typeface="Arial" panose="020B0604020202020204" pitchFamily="34" charset="0"/>
              </a:rPr>
              <a:t>Uses Deep Q-Networks (DQN) within a multi-agent reinforcement learning framework to dynamically rebalance investment portfolios based on real-time financial market shifts, investor behaviour, and macroeconomic indicators.</a:t>
            </a:r>
          </a:p>
          <a:p>
            <a:r>
              <a:rPr lang="en-IN" sz="1300" b="1" dirty="0">
                <a:cs typeface="Arial" panose="020B0604020202020204" pitchFamily="34" charset="0"/>
              </a:rPr>
              <a:t>Edge AI for Ultra-Low-Latency Decision Making: </a:t>
            </a:r>
            <a:r>
              <a:rPr lang="en-IN" sz="1200" dirty="0">
                <a:cs typeface="Arial" panose="020B0604020202020204" pitchFamily="34" charset="0"/>
              </a:rPr>
              <a:t>Unlike traditional cloud-based AI financial advisors, this system deploys Edge AI models that process investment decisions locally and instantly, ensuring millisecond-level response times in volatile market conditions.</a:t>
            </a:r>
          </a:p>
          <a:p>
            <a:pPr>
              <a:spcAft>
                <a:spcPts val="800"/>
              </a:spcAft>
            </a:pPr>
            <a:r>
              <a:rPr lang="en-IN" sz="1300" b="1" dirty="0">
                <a:cs typeface="Arial" panose="020B0604020202020204" pitchFamily="34" charset="0"/>
              </a:rPr>
              <a:t>Digital Twin-Based Financial Simulation for Predictive Portfolio Adjustments: </a:t>
            </a:r>
            <a:r>
              <a:rPr lang="en-IN" sz="1200" dirty="0">
                <a:cs typeface="Arial" panose="020B0604020202020204" pitchFamily="34" charset="0"/>
              </a:rPr>
              <a:t>Unlike conventional investment advisory systems that react to past data, this invention uses a Digital Twin simulation of an investor’s financial profile, enabling predictive analysis and proactive adjustments.</a:t>
            </a:r>
          </a:p>
          <a:p>
            <a:pPr>
              <a:spcAft>
                <a:spcPts val="800"/>
              </a:spcAft>
            </a:pPr>
            <a:r>
              <a:rPr lang="en-IN" sz="1300" b="1" dirty="0">
                <a:cs typeface="Arial" panose="020B0604020202020204" pitchFamily="34" charset="0"/>
              </a:rPr>
              <a:t>AI-Driven Anomaly Detection for Preventive Risk Management</a:t>
            </a:r>
            <a:r>
              <a:rPr lang="en-IN" sz="1200" b="1" dirty="0">
                <a:cs typeface="Arial" panose="020B0604020202020204" pitchFamily="34" charset="0"/>
              </a:rPr>
              <a:t>: </a:t>
            </a:r>
            <a:r>
              <a:rPr lang="en-IN" sz="1200" dirty="0">
                <a:cs typeface="Arial" panose="020B0604020202020204" pitchFamily="34" charset="0"/>
              </a:rPr>
              <a:t>Existing AI-powered investment tools primarily focus on return maximization, whereas this system integrates self-learning anomaly detection to anticipate financial crises and mitigate risks before losses occur.</a:t>
            </a:r>
          </a:p>
          <a:p>
            <a:endParaRPr lang="en-IN" sz="1200" dirty="0">
              <a:cs typeface="Arial" panose="020B0604020202020204" pitchFamily="34" charset="0"/>
            </a:endParaRPr>
          </a:p>
          <a:p>
            <a:endParaRPr lang="en-IN" sz="1200" b="1" dirty="0"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06B3B-CEE3-AF61-E00C-B7621F2F9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43585"/>
            <a:ext cx="5183188" cy="43757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1600" dirty="0">
                <a:cs typeface="Arial" panose="020B0604020202020204" pitchFamily="34" charset="0"/>
              </a:rPr>
              <a:t>Innovation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B1F47-35B8-FB59-302D-B75A6A25F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2809"/>
            <a:ext cx="5183188" cy="429685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sz="1200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E1E9527A-E9C3-A856-000E-8C7F30B4C7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5401534"/>
                  </p:ext>
                </p:extLst>
              </p:nvPr>
            </p:nvGraphicFramePr>
            <p:xfrm>
              <a:off x="7668018" y="779526"/>
              <a:ext cx="3048000" cy="1714500"/>
            </p:xfrm>
            <a:graphic>
              <a:graphicData uri="http://schemas.microsoft.com/office/powerpoint/2016/slidezoom">
                <pslz:sldZm>
                  <pslz:sldZmObj sldId="257" cId="3270997752">
                    <pslz:zmPr id="{A192B0B6-87C5-4CFD-8232-F8A404394BA7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1E9527A-E9C3-A856-000E-8C7F30B4C7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68018" y="77952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651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12B9-E1AE-C53E-90B0-AF9BBBD2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649224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3B3C-3512-8171-60ED-408533654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856"/>
            <a:ext cx="10515600" cy="5043107"/>
          </a:xfrm>
        </p:spPr>
        <p:txBody>
          <a:bodyPr/>
          <a:lstStyle/>
          <a:p>
            <a:r>
              <a:rPr lang="en-IN"/>
              <a:t>The architecture diagram will include:</a:t>
            </a:r>
            <a:br>
              <a:rPr lang="en-IN"/>
            </a:br>
            <a:r>
              <a:rPr lang="en-IN"/>
              <a:t>✅ </a:t>
            </a:r>
            <a:r>
              <a:rPr lang="en-IN" b="1"/>
              <a:t>User Interaction Layer</a:t>
            </a:r>
            <a:r>
              <a:rPr lang="en-IN"/>
              <a:t> (Investor Apps, Dashboards)</a:t>
            </a:r>
            <a:br>
              <a:rPr lang="en-IN"/>
            </a:br>
            <a:r>
              <a:rPr lang="en-IN"/>
              <a:t>✅ </a:t>
            </a:r>
            <a:r>
              <a:rPr lang="en-IN" b="1"/>
              <a:t>Federated Learning Nodes</a:t>
            </a:r>
            <a:r>
              <a:rPr lang="en-IN"/>
              <a:t> (Distributed AI Training)</a:t>
            </a:r>
            <a:br>
              <a:rPr lang="en-IN"/>
            </a:br>
            <a:r>
              <a:rPr lang="en-IN"/>
              <a:t>✅ </a:t>
            </a:r>
            <a:r>
              <a:rPr lang="en-IN" b="1"/>
              <a:t>Edge AI Execution</a:t>
            </a:r>
            <a:r>
              <a:rPr lang="en-IN"/>
              <a:t> (Real-time Processing)</a:t>
            </a:r>
            <a:br>
              <a:rPr lang="en-IN"/>
            </a:br>
            <a:r>
              <a:rPr lang="en-IN"/>
              <a:t>✅ </a:t>
            </a:r>
            <a:r>
              <a:rPr lang="en-IN" b="1"/>
              <a:t>Risk &amp; Anomaly Detection</a:t>
            </a:r>
            <a:br>
              <a:rPr lang="en-IN"/>
            </a:br>
            <a:r>
              <a:rPr lang="en-IN"/>
              <a:t>✅ </a:t>
            </a:r>
            <a:r>
              <a:rPr lang="en-IN" b="1"/>
              <a:t>Blockchain &amp; Smart Contracts</a:t>
            </a:r>
            <a:r>
              <a:rPr lang="en-IN"/>
              <a:t> (Security &amp; Transparency)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86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DF96-A05F-B0DC-A1D6-B95A936F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131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Technical Details</a:t>
            </a:r>
          </a:p>
        </p:txBody>
      </p:sp>
      <p:pic>
        <p:nvPicPr>
          <p:cNvPr id="1028" name="Picture 4" descr="MARKET DATA - All NSE Stocks - Apps on Google Play">
            <a:extLst>
              <a:ext uri="{FF2B5EF4-FFF2-40B4-BE49-F238E27FC236}">
                <a16:creationId xmlns:a16="http://schemas.microsoft.com/office/drawing/2014/main" id="{FD77877C-EBC4-8021-0737-F28E5C54AA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" y="1130046"/>
            <a:ext cx="1993392" cy="10881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0CB8EA-39A0-2783-CFA2-CCACD077D68D}"/>
              </a:ext>
            </a:extLst>
          </p:cNvPr>
          <p:cNvSpPr/>
          <p:nvPr/>
        </p:nvSpPr>
        <p:spPr>
          <a:xfrm>
            <a:off x="1060704" y="2734056"/>
            <a:ext cx="1993392" cy="950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 Financial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DBAF45-AA1F-11A5-9B30-5D606F845593}"/>
              </a:ext>
            </a:extLst>
          </p:cNvPr>
          <p:cNvSpPr/>
          <p:nvPr/>
        </p:nvSpPr>
        <p:spPr>
          <a:xfrm>
            <a:off x="1060704" y="4197096"/>
            <a:ext cx="1993392" cy="8869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Global Finance Insights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0C82DC-0DBB-41F3-4B47-43658C777186}"/>
              </a:ext>
            </a:extLst>
          </p:cNvPr>
          <p:cNvSpPr/>
          <p:nvPr/>
        </p:nvSpPr>
        <p:spPr>
          <a:xfrm>
            <a:off x="3739896" y="1130046"/>
            <a:ext cx="2496312" cy="39540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Federated Reinforcement Learning (FRL)</a:t>
            </a:r>
            <a:r>
              <a:rPr lang="en-IN" dirty="0"/>
              <a:t>)</a:t>
            </a:r>
          </a:p>
          <a:p>
            <a:pPr algn="ctr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Algorithmic trading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Risk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/>
                </a:solidFill>
              </a:rPr>
              <a:t>Porpolio</a:t>
            </a:r>
            <a:r>
              <a:rPr lang="en-IN" sz="1400" dirty="0">
                <a:solidFill>
                  <a:schemeClr val="tx1"/>
                </a:solidFill>
              </a:rPr>
              <a:t> optimization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0801C7-7DD7-E58D-01B3-6620320B8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76" y="1130046"/>
            <a:ext cx="3493008" cy="39540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799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FD40-2B5F-72E1-BACB-EF2AB27D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1843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Generalization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D76E-4B5D-7045-2F45-769FA2406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968"/>
            <a:ext cx="10515600" cy="572414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DB7CDB-3A3D-381F-7292-CE0931B2891A}"/>
              </a:ext>
            </a:extLst>
          </p:cNvPr>
          <p:cNvSpPr/>
          <p:nvPr/>
        </p:nvSpPr>
        <p:spPr>
          <a:xfrm>
            <a:off x="1078992" y="1124712"/>
            <a:ext cx="6391656" cy="731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9769C-E4D5-DB3D-21D7-DA8A69D35C9F}"/>
              </a:ext>
            </a:extLst>
          </p:cNvPr>
          <p:cNvSpPr/>
          <p:nvPr/>
        </p:nvSpPr>
        <p:spPr>
          <a:xfrm>
            <a:off x="1307592" y="1298448"/>
            <a:ext cx="1362456" cy="4114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Market Data</a:t>
            </a:r>
            <a:r>
              <a:rPr lang="en-IN" dirty="0"/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4A27C6-DE05-7897-727A-8E1D38E5A025}"/>
              </a:ext>
            </a:extLst>
          </p:cNvPr>
          <p:cNvSpPr/>
          <p:nvPr/>
        </p:nvSpPr>
        <p:spPr>
          <a:xfrm>
            <a:off x="2944368" y="1298448"/>
            <a:ext cx="1810512" cy="4114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User Financial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1D49B-96BC-0DC7-6C64-D0CDFBD1F5E9}"/>
              </a:ext>
            </a:extLst>
          </p:cNvPr>
          <p:cNvSpPr/>
          <p:nvPr/>
        </p:nvSpPr>
        <p:spPr>
          <a:xfrm>
            <a:off x="4995672" y="1298448"/>
            <a:ext cx="2292096" cy="4114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Global Financial Insights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97BA4BC5-2088-F1A0-22DC-1B673074D0F4}"/>
              </a:ext>
            </a:extLst>
          </p:cNvPr>
          <p:cNvSpPr/>
          <p:nvPr/>
        </p:nvSpPr>
        <p:spPr>
          <a:xfrm>
            <a:off x="1307592" y="2350326"/>
            <a:ext cx="3172968" cy="420623"/>
          </a:xfrm>
          <a:prstGeom prst="flowChartInputOutp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6D38C2-3BA8-B365-4921-D4CF4C4546F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274820" y="1856232"/>
            <a:ext cx="0" cy="20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F6A5B1-2569-920E-05E4-C23010E500AB}"/>
              </a:ext>
            </a:extLst>
          </p:cNvPr>
          <p:cNvCxnSpPr/>
          <p:nvPr/>
        </p:nvCxnSpPr>
        <p:spPr>
          <a:xfrm>
            <a:off x="2944368" y="2057400"/>
            <a:ext cx="1330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5AED8A8-8787-C985-5569-9F8E54E7D408}"/>
              </a:ext>
            </a:extLst>
          </p:cNvPr>
          <p:cNvCxnSpPr>
            <a:cxnSpLocks/>
          </p:cNvCxnSpPr>
          <p:nvPr/>
        </p:nvCxnSpPr>
        <p:spPr>
          <a:xfrm flipH="1">
            <a:off x="2868930" y="2066862"/>
            <a:ext cx="50292" cy="28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E23CDF-1731-80D6-862B-5BAD9AE7A979}"/>
              </a:ext>
            </a:extLst>
          </p:cNvPr>
          <p:cNvSpPr/>
          <p:nvPr/>
        </p:nvSpPr>
        <p:spPr>
          <a:xfrm>
            <a:off x="4568951" y="3465573"/>
            <a:ext cx="3054096" cy="8822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Federated Reinforcement Learning Model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1C2845-64B4-A837-8C61-2E47DCFFAB79}"/>
              </a:ext>
            </a:extLst>
          </p:cNvPr>
          <p:cNvCxnSpPr>
            <a:cxnSpLocks/>
          </p:cNvCxnSpPr>
          <p:nvPr/>
        </p:nvCxnSpPr>
        <p:spPr>
          <a:xfrm>
            <a:off x="2894076" y="2624645"/>
            <a:ext cx="0" cy="667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DEA06D-4012-181C-39D7-2F5C734EAAAE}"/>
              </a:ext>
            </a:extLst>
          </p:cNvPr>
          <p:cNvCxnSpPr>
            <a:cxnSpLocks/>
          </p:cNvCxnSpPr>
          <p:nvPr/>
        </p:nvCxnSpPr>
        <p:spPr>
          <a:xfrm>
            <a:off x="2894076" y="3255264"/>
            <a:ext cx="3201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419500-86E1-72C4-346E-8120543BEB8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092951" y="3264403"/>
            <a:ext cx="3048" cy="20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42DBBC1-08E0-426B-4483-D8D4B2CE524E}"/>
              </a:ext>
            </a:extLst>
          </p:cNvPr>
          <p:cNvSpPr/>
          <p:nvPr/>
        </p:nvSpPr>
        <p:spPr>
          <a:xfrm>
            <a:off x="4571999" y="5029204"/>
            <a:ext cx="3054096" cy="420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Decentralized Optimization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B3ECDE-D275-99F6-3B46-CAF7047E954A}"/>
              </a:ext>
            </a:extLst>
          </p:cNvPr>
          <p:cNvSpPr/>
          <p:nvPr/>
        </p:nvSpPr>
        <p:spPr>
          <a:xfrm>
            <a:off x="1307593" y="5029196"/>
            <a:ext cx="3054096" cy="4206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Privacy-Preserving Learning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C5C881-7967-C077-05BB-B170A360EC50}"/>
              </a:ext>
            </a:extLst>
          </p:cNvPr>
          <p:cNvSpPr/>
          <p:nvPr/>
        </p:nvSpPr>
        <p:spPr>
          <a:xfrm>
            <a:off x="7918705" y="5029203"/>
            <a:ext cx="3291838" cy="420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Real-Time Model Updates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D2D748-D5A8-E46D-23C6-0A161EAB08B5}"/>
              </a:ext>
            </a:extLst>
          </p:cNvPr>
          <p:cNvCxnSpPr/>
          <p:nvPr/>
        </p:nvCxnSpPr>
        <p:spPr>
          <a:xfrm>
            <a:off x="2770632" y="4700018"/>
            <a:ext cx="6848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7AD0465-5E86-44B9-9528-E4F277A79BD7}"/>
              </a:ext>
            </a:extLst>
          </p:cNvPr>
          <p:cNvCxnSpPr/>
          <p:nvPr/>
        </p:nvCxnSpPr>
        <p:spPr>
          <a:xfrm>
            <a:off x="9619488" y="4764027"/>
            <a:ext cx="0" cy="17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33E533-A5C4-159D-5587-C478FDD7CFC5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6092951" y="4347782"/>
            <a:ext cx="3048" cy="35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7D791B1-93D7-BD3F-E4BC-306F353D5653}"/>
              </a:ext>
            </a:extLst>
          </p:cNvPr>
          <p:cNvCxnSpPr>
            <a:endCxn id="39" idx="0"/>
          </p:cNvCxnSpPr>
          <p:nvPr/>
        </p:nvCxnSpPr>
        <p:spPr>
          <a:xfrm>
            <a:off x="6092951" y="4700018"/>
            <a:ext cx="6096" cy="32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8695EE1-3A0D-0429-B957-293E11CC7978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623047" y="3881636"/>
            <a:ext cx="1395983" cy="25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FC0AFD4-3A23-7EDA-BAFA-55851C398AAA}"/>
              </a:ext>
            </a:extLst>
          </p:cNvPr>
          <p:cNvSpPr/>
          <p:nvPr/>
        </p:nvSpPr>
        <p:spPr>
          <a:xfrm>
            <a:off x="9019030" y="3454042"/>
            <a:ext cx="2191514" cy="8937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</a:endParaRPr>
          </a:p>
          <a:p>
            <a:pPr algn="ctr"/>
            <a:endParaRPr lang="en-IN" sz="1400" dirty="0">
              <a:solidFill>
                <a:schemeClr val="tx1"/>
              </a:solidFill>
            </a:endParaRPr>
          </a:p>
          <a:p>
            <a:pPr algn="ctr"/>
            <a:r>
              <a:rPr lang="en-IN" sz="1400" b="1" dirty="0">
                <a:solidFill>
                  <a:schemeClr val="tx1"/>
                </a:solidFill>
              </a:rPr>
              <a:t>Final Autonomous Portfolio recommendation system</a:t>
            </a:r>
          </a:p>
          <a:p>
            <a:pPr algn="ctr"/>
            <a:endParaRPr lang="en-I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C8912A2-C62F-EB2A-B19C-C5769F9D5EC0}"/>
              </a:ext>
            </a:extLst>
          </p:cNvPr>
          <p:cNvSpPr/>
          <p:nvPr/>
        </p:nvSpPr>
        <p:spPr>
          <a:xfrm>
            <a:off x="1307593" y="5733287"/>
            <a:ext cx="3054096" cy="759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Local 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Send Model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Global Model 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Optimized Model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FDC6A2D-2113-FCA7-B70D-D82B91F71179}"/>
              </a:ext>
            </a:extLst>
          </p:cNvPr>
          <p:cNvCxnSpPr>
            <a:stCxn id="40" idx="2"/>
            <a:endCxn id="72" idx="0"/>
          </p:cNvCxnSpPr>
          <p:nvPr/>
        </p:nvCxnSpPr>
        <p:spPr>
          <a:xfrm>
            <a:off x="2834641" y="5449820"/>
            <a:ext cx="0" cy="28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F96D17C-023F-7625-50C0-3C1F84A6F3E5}"/>
              </a:ext>
            </a:extLst>
          </p:cNvPr>
          <p:cNvCxnSpPr>
            <a:endCxn id="40" idx="0"/>
          </p:cNvCxnSpPr>
          <p:nvPr/>
        </p:nvCxnSpPr>
        <p:spPr>
          <a:xfrm>
            <a:off x="2834641" y="4700018"/>
            <a:ext cx="0" cy="32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8201ED4-0292-CB5A-E9A9-34D598C8FB80}"/>
              </a:ext>
            </a:extLst>
          </p:cNvPr>
          <p:cNvSpPr/>
          <p:nvPr/>
        </p:nvSpPr>
        <p:spPr>
          <a:xfrm flipH="1">
            <a:off x="4568950" y="5733288"/>
            <a:ext cx="3054096" cy="759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Multiple Financial Institutions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Local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Parameter Sharing(no Raw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Global Model Update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E893A15-C70C-8107-9DF8-EDAEC7C04FC7}"/>
              </a:ext>
            </a:extLst>
          </p:cNvPr>
          <p:cNvSpPr/>
          <p:nvPr/>
        </p:nvSpPr>
        <p:spPr>
          <a:xfrm flipH="1">
            <a:off x="7918701" y="5733288"/>
            <a:ext cx="3291842" cy="759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Market Data 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Continuous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Model Update Trigger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Personalized Recommendations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CA65889-B767-C93A-F853-2BF3048D7A86}"/>
              </a:ext>
            </a:extLst>
          </p:cNvPr>
          <p:cNvCxnSpPr>
            <a:stCxn id="39" idx="2"/>
            <a:endCxn id="85" idx="0"/>
          </p:cNvCxnSpPr>
          <p:nvPr/>
        </p:nvCxnSpPr>
        <p:spPr>
          <a:xfrm flipH="1">
            <a:off x="6095998" y="5449824"/>
            <a:ext cx="3049" cy="28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FBFB1CC-9084-94C9-0B95-B2EECEF4033E}"/>
              </a:ext>
            </a:extLst>
          </p:cNvPr>
          <p:cNvCxnSpPr/>
          <p:nvPr/>
        </p:nvCxnSpPr>
        <p:spPr>
          <a:xfrm>
            <a:off x="9683496" y="5449820"/>
            <a:ext cx="0" cy="329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D6EE42E-A0F5-4749-BA36-944414CFD96D}"/>
              </a:ext>
            </a:extLst>
          </p:cNvPr>
          <p:cNvCxnSpPr>
            <a:stCxn id="40" idx="3"/>
            <a:endCxn id="39" idx="1"/>
          </p:cNvCxnSpPr>
          <p:nvPr/>
        </p:nvCxnSpPr>
        <p:spPr>
          <a:xfrm>
            <a:off x="4361689" y="5239508"/>
            <a:ext cx="210310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F72AEF-232D-DCF5-516C-76B805771B0A}"/>
              </a:ext>
            </a:extLst>
          </p:cNvPr>
          <p:cNvCxnSpPr>
            <a:stCxn id="39" idx="3"/>
            <a:endCxn id="43" idx="1"/>
          </p:cNvCxnSpPr>
          <p:nvPr/>
        </p:nvCxnSpPr>
        <p:spPr>
          <a:xfrm flipV="1">
            <a:off x="7626095" y="5239513"/>
            <a:ext cx="2926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2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550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Autonomous AI-Driven Financial Planning System</vt:lpstr>
      <vt:lpstr>Autonomous AI-Driven Financial Planning System</vt:lpstr>
      <vt:lpstr>Autonomous AI-Driven Financial Planning System</vt:lpstr>
      <vt:lpstr>Technical Details</vt:lpstr>
      <vt:lpstr>Technical Details</vt:lpstr>
      <vt:lpstr>Generalization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Tarakeswari challa</dc:creator>
  <cp:lastModifiedBy>Tarakeswari challa</cp:lastModifiedBy>
  <cp:revision>30</cp:revision>
  <dcterms:created xsi:type="dcterms:W3CDTF">2025-03-08T15:27:42Z</dcterms:created>
  <dcterms:modified xsi:type="dcterms:W3CDTF">2025-03-09T08:41:09Z</dcterms:modified>
</cp:coreProperties>
</file>