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355" r:id="rId5"/>
    <p:sldId id="360" r:id="rId6"/>
    <p:sldId id="517" r:id="rId7"/>
    <p:sldId id="530" r:id="rId8"/>
    <p:sldId id="532" r:id="rId9"/>
    <p:sldId id="533" r:id="rId10"/>
    <p:sldId id="531" r:id="rId11"/>
    <p:sldId id="534" r:id="rId12"/>
    <p:sldId id="535" r:id="rId13"/>
    <p:sldId id="536" r:id="rId14"/>
    <p:sldId id="538" r:id="rId15"/>
    <p:sldId id="539" r:id="rId16"/>
    <p:sldId id="540" r:id="rId17"/>
    <p:sldId id="541" r:id="rId18"/>
    <p:sldId id="542" r:id="rId19"/>
    <p:sldId id="543" r:id="rId20"/>
    <p:sldId id="544" r:id="rId21"/>
    <p:sldId id="545" r:id="rId22"/>
    <p:sldId id="546" r:id="rId23"/>
    <p:sldId id="547" r:id="rId24"/>
    <p:sldId id="548" r:id="rId25"/>
    <p:sldId id="549" r:id="rId26"/>
    <p:sldId id="550" r:id="rId27"/>
    <p:sldId id="551" r:id="rId28"/>
    <p:sldId id="557" r:id="rId29"/>
    <p:sldId id="558" r:id="rId30"/>
    <p:sldId id="559" r:id="rId31"/>
    <p:sldId id="552" r:id="rId32"/>
    <p:sldId id="553" r:id="rId33"/>
    <p:sldId id="554" r:id="rId34"/>
    <p:sldId id="555" r:id="rId35"/>
    <p:sldId id="537" r:id="rId36"/>
    <p:sldId id="556" r:id="rId37"/>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534"/>
    <a:srgbClr val="EF3E40"/>
    <a:srgbClr val="004289"/>
    <a:srgbClr val="003683"/>
    <a:srgbClr val="003F88"/>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9" autoAdjust="0"/>
  </p:normalViewPr>
  <p:slideViewPr>
    <p:cSldViewPr snapToGrid="0" snapToObjects="1">
      <p:cViewPr varScale="1">
        <p:scale>
          <a:sx n="68" d="100"/>
          <a:sy n="68" d="100"/>
        </p:scale>
        <p:origin x="738"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10/4/2023</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3</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960930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12</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3033219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13</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3817691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14</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40852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15</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3216240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16</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64000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17</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630340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18</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1672593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19</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77202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20</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3906888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21</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399111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4</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859496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22</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836352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23</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979090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24</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613781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25</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1441479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26</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40561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27</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1332890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28</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419256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29</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178638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30</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3236885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31</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51367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5</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82447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32</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534765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33</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204147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6</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1219080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7</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81316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8</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344872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9</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1385377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10</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274204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miter lim="800000"/>
            <a:headEnd/>
            <a:tailEnd/>
          </a:ln>
        </p:spPr>
        <p:txBody>
          <a:bodyPr/>
          <a:lstStyle/>
          <a:p>
            <a:pPr defTabSz="534525"/>
            <a:r>
              <a:rPr lang="en-US" altLang="en-US" dirty="0">
                <a:latin typeface="Arial" charset="0"/>
              </a:rPr>
              <a:t>© Copyright IBM Corporation 2017</a:t>
            </a:r>
          </a:p>
        </p:txBody>
      </p:sp>
      <p:sp>
        <p:nvSpPr>
          <p:cNvPr id="260099" name="Rectangle 7"/>
          <p:cNvSpPr>
            <a:spLocks noGrp="1" noChangeArrowheads="1"/>
          </p:cNvSpPr>
          <p:nvPr>
            <p:ph type="sldNum" sz="quarter" idx="5"/>
          </p:nvPr>
        </p:nvSpPr>
        <p:spPr>
          <a:noFill/>
          <a:ln>
            <a:miter lim="800000"/>
            <a:headEnd/>
            <a:tailEnd/>
          </a:ln>
        </p:spPr>
        <p:txBody>
          <a:bodyPr/>
          <a:lstStyle/>
          <a:p>
            <a:pPr defTabSz="534525"/>
            <a:fld id="{0834BBD0-E146-4E8D-B1A6-683E6F53684F}" type="slidenum">
              <a:rPr lang="en-US" altLang="en-US" smtClean="0">
                <a:latin typeface="Arial" charset="0"/>
              </a:rPr>
              <a:pPr defTabSz="534525"/>
              <a:t>11</a:t>
            </a:fld>
            <a:endParaRPr lang="en-US" altLang="en-US" dirty="0">
              <a:latin typeface="Arial" charset="0"/>
            </a:endParaRPr>
          </a:p>
        </p:txBody>
      </p:sp>
      <p:sp>
        <p:nvSpPr>
          <p:cNvPr id="260100" name="Rectangle 2"/>
          <p:cNvSpPr>
            <a:spLocks noGrp="1" noRot="1" noChangeAspect="1" noChangeArrowheads="1" noTextEdit="1"/>
          </p:cNvSpPr>
          <p:nvPr>
            <p:ph type="sldImg"/>
          </p:nvPr>
        </p:nvSpPr>
        <p:spPr>
          <a:xfrm>
            <a:off x="-128588" y="160338"/>
            <a:ext cx="4495801" cy="2528887"/>
          </a:xfrm>
          <a:ln/>
        </p:spPr>
      </p:sp>
      <p:sp>
        <p:nvSpPr>
          <p:cNvPr id="260101" name="Rectangle 3"/>
          <p:cNvSpPr>
            <a:spLocks noGrp="1" noChangeArrowheads="1"/>
          </p:cNvSpPr>
          <p:nvPr>
            <p:ph type="body" idx="1"/>
          </p:nvPr>
        </p:nvSpPr>
        <p:spPr>
          <a:noFill/>
        </p:spPr>
        <p:txBody>
          <a:bodyPr/>
          <a:lstStyle/>
          <a:p>
            <a:pPr marL="228600" indent="-228600" eaLnBrk="1" hangingPunct="1">
              <a:buAutoNum type="arabicPeriod"/>
            </a:pPr>
            <a:r>
              <a:rPr lang="en-US" dirty="0" smtClean="0"/>
              <a:t>Social system administration began in 1978 with the Bulletin Board System (</a:t>
            </a:r>
            <a:r>
              <a:rPr lang="en-US" dirty="0" err="1" smtClean="0"/>
              <a:t>orBBS</a:t>
            </a:r>
            <a:r>
              <a:rPr lang="en-US" dirty="0" smtClean="0"/>
              <a:t>.)</a:t>
            </a:r>
          </a:p>
          <a:p>
            <a:pPr marL="228600" indent="-228600" eaLnBrk="1" hangingPunct="1">
              <a:buAutoNum type="arabicPeriod"/>
            </a:pPr>
            <a:endParaRPr lang="en-US" dirty="0" smtClean="0"/>
          </a:p>
          <a:p>
            <a:pPr eaLnBrk="1" hangingPunct="1"/>
            <a:r>
              <a:rPr lang="en-US" altLang="en-US" dirty="0" smtClean="0"/>
              <a:t>2. The main social system administration website on the web was </a:t>
            </a:r>
            <a:r>
              <a:rPr lang="en-US" altLang="en-US" dirty="0" err="1" smtClean="0"/>
              <a:t>Geocites</a:t>
            </a:r>
            <a:r>
              <a:rPr lang="en-US" altLang="en-US" dirty="0" smtClean="0"/>
              <a:t>, propelling its site in 1994</a:t>
            </a:r>
          </a:p>
          <a:p>
            <a:pPr eaLnBrk="1" hangingPunct="1"/>
            <a:endParaRPr lang="en-US" altLang="en-US" dirty="0" smtClean="0"/>
          </a:p>
          <a:p>
            <a:pPr eaLnBrk="1" hangingPunct="1"/>
            <a:r>
              <a:rPr lang="en-US" altLang="en-US" dirty="0" smtClean="0"/>
              <a:t>3. Two years later, in 1997, AOL Instant Messenger and Sixdegrees.com came into existence.</a:t>
            </a:r>
          </a:p>
          <a:p>
            <a:pPr eaLnBrk="1" hangingPunct="1"/>
            <a:endParaRPr lang="en-US" altLang="en-US" dirty="0" smtClean="0"/>
          </a:p>
          <a:p>
            <a:pPr eaLnBrk="1" hangingPunct="1"/>
            <a:r>
              <a:rPr lang="en-US" altLang="en-US" dirty="0" smtClean="0"/>
              <a:t>4.</a:t>
            </a:r>
            <a:r>
              <a:rPr lang="en-US" altLang="en-US" baseline="0" dirty="0" smtClean="0"/>
              <a:t> </a:t>
            </a:r>
            <a:endParaRPr lang="en-US" altLang="en-US" dirty="0"/>
          </a:p>
        </p:txBody>
      </p:sp>
    </p:spTree>
    <p:extLst>
      <p:ext uri="{BB962C8B-B14F-4D97-AF65-F5344CB8AC3E}">
        <p14:creationId xmlns:p14="http://schemas.microsoft.com/office/powerpoint/2010/main" val="1303424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10/4/2023</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10/4/2023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10/4/2023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DB8E-CEA7-4280-8951-D879AD0F8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AF561A-0F28-4C8B-8F9F-E134EEF85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21D060-C6C0-47A6-BE92-B7484CAC3B8A}"/>
              </a:ext>
            </a:extLst>
          </p:cNvPr>
          <p:cNvSpPr>
            <a:spLocks noGrp="1"/>
          </p:cNvSpPr>
          <p:nvPr>
            <p:ph type="dt" sz="half" idx="10"/>
          </p:nvPr>
        </p:nvSpPr>
        <p:spPr/>
        <p:txBody>
          <a:bodyPr/>
          <a:lstStyle/>
          <a:p>
            <a:fld id="{39D997A4-A427-4AEF-926D-690AE3D83B38}" type="datetimeFigureOut">
              <a:rPr lang="en-IN" smtClean="0"/>
              <a:t>04-10-2023</a:t>
            </a:fld>
            <a:endParaRPr lang="en-IN"/>
          </a:p>
        </p:txBody>
      </p:sp>
      <p:sp>
        <p:nvSpPr>
          <p:cNvPr id="5" name="Footer Placeholder 4">
            <a:extLst>
              <a:ext uri="{FF2B5EF4-FFF2-40B4-BE49-F238E27FC236}">
                <a16:creationId xmlns:a16="http://schemas.microsoft.com/office/drawing/2014/main" id="{A9D1465A-80AA-4805-99F3-6C2079F85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FCA39-B6A7-4F4E-8BA1-3C68DD85E751}"/>
              </a:ext>
            </a:extLst>
          </p:cNvPr>
          <p:cNvSpPr>
            <a:spLocks noGrp="1"/>
          </p:cNvSpPr>
          <p:nvPr>
            <p:ph type="sldNum" sz="quarter" idx="12"/>
          </p:nvPr>
        </p:nvSpPr>
        <p:spPr/>
        <p:txBody>
          <a:bodyPr/>
          <a:lstStyle/>
          <a:p>
            <a:fld id="{A89EB15C-13AF-4219-A121-9AF20A2AFA58}" type="slidenum">
              <a:rPr lang="en-IN" smtClean="0"/>
              <a:t>‹#›</a:t>
            </a:fld>
            <a:endParaRPr lang="en-IN"/>
          </a:p>
        </p:txBody>
      </p:sp>
    </p:spTree>
    <p:extLst>
      <p:ext uri="{BB962C8B-B14F-4D97-AF65-F5344CB8AC3E}">
        <p14:creationId xmlns:p14="http://schemas.microsoft.com/office/powerpoint/2010/main" val="49513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5F09-14F6-47E4-B721-741AEB7CE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9E576E-BEBA-4CBA-85B2-80B9A3AFA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CE018-8D94-4F60-BA28-2C90B6168D36}"/>
              </a:ext>
            </a:extLst>
          </p:cNvPr>
          <p:cNvSpPr>
            <a:spLocks noGrp="1"/>
          </p:cNvSpPr>
          <p:nvPr>
            <p:ph type="dt" sz="half" idx="10"/>
          </p:nvPr>
        </p:nvSpPr>
        <p:spPr/>
        <p:txBody>
          <a:bodyPr/>
          <a:lstStyle/>
          <a:p>
            <a:fld id="{39D997A4-A427-4AEF-926D-690AE3D83B38}" type="datetimeFigureOut">
              <a:rPr lang="en-IN" smtClean="0"/>
              <a:t>04-10-2023</a:t>
            </a:fld>
            <a:endParaRPr lang="en-IN"/>
          </a:p>
        </p:txBody>
      </p:sp>
      <p:sp>
        <p:nvSpPr>
          <p:cNvPr id="5" name="Footer Placeholder 4">
            <a:extLst>
              <a:ext uri="{FF2B5EF4-FFF2-40B4-BE49-F238E27FC236}">
                <a16:creationId xmlns:a16="http://schemas.microsoft.com/office/drawing/2014/main" id="{F4220B8D-BB67-4231-BF73-E3C8CC650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9DF99A-52DC-4760-ACF6-8F0240701AC6}"/>
              </a:ext>
            </a:extLst>
          </p:cNvPr>
          <p:cNvSpPr>
            <a:spLocks noGrp="1"/>
          </p:cNvSpPr>
          <p:nvPr>
            <p:ph type="sldNum" sz="quarter" idx="12"/>
          </p:nvPr>
        </p:nvSpPr>
        <p:spPr/>
        <p:txBody>
          <a:bodyPr/>
          <a:lstStyle/>
          <a:p>
            <a:fld id="{A89EB15C-13AF-4219-A121-9AF20A2AFA58}" type="slidenum">
              <a:rPr lang="en-IN" smtClean="0"/>
              <a:t>‹#›</a:t>
            </a:fld>
            <a:endParaRPr lang="en-IN"/>
          </a:p>
        </p:txBody>
      </p:sp>
    </p:spTree>
    <p:extLst>
      <p:ext uri="{BB962C8B-B14F-4D97-AF65-F5344CB8AC3E}">
        <p14:creationId xmlns:p14="http://schemas.microsoft.com/office/powerpoint/2010/main" val="89181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10/4/2023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 id="2147483664" r:id="rId6"/>
    <p:sldLayoutId id="2147483665" r:id="rId7"/>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5355312"/>
          </a:xfrm>
          <a:prstGeom prst="rect">
            <a:avLst/>
          </a:prstGeom>
        </p:spPr>
        <p:txBody>
          <a:bodyPr wrap="square">
            <a:spAutoFit/>
          </a:bodyPr>
          <a:lstStyle/>
          <a:p>
            <a:r>
              <a:rPr lang="en-US" dirty="0" smtClean="0"/>
              <a:t>! /bin/bash</a:t>
            </a:r>
          </a:p>
          <a:p>
            <a:r>
              <a:rPr lang="en-US" dirty="0"/>
              <a:t>e</a:t>
            </a:r>
            <a:r>
              <a:rPr lang="en-US" dirty="0" smtClean="0"/>
              <a:t>cho “Hello”</a:t>
            </a:r>
          </a:p>
          <a:p>
            <a:endParaRPr lang="en-US" dirty="0"/>
          </a:p>
          <a:p>
            <a:r>
              <a:rPr lang="en-US" dirty="0" smtClean="0"/>
              <a:t>echo our shell name $BASH</a:t>
            </a:r>
          </a:p>
          <a:p>
            <a:endParaRPr lang="en-US" dirty="0"/>
          </a:p>
          <a:p>
            <a:r>
              <a:rPr lang="en-US" dirty="0" smtClean="0"/>
              <a:t>Echo our shell version </a:t>
            </a:r>
            <a:r>
              <a:rPr lang="en-US" dirty="0"/>
              <a:t>$</a:t>
            </a:r>
            <a:r>
              <a:rPr lang="en-US" dirty="0" smtClean="0"/>
              <a:t>BASH_VERSION</a:t>
            </a:r>
          </a:p>
          <a:p>
            <a:endParaRPr lang="en-US" dirty="0"/>
          </a:p>
          <a:p>
            <a:r>
              <a:rPr lang="en-US" dirty="0"/>
              <a:t>echo </a:t>
            </a:r>
            <a:r>
              <a:rPr lang="en-US" dirty="0" smtClean="0"/>
              <a:t> our hoe directory $HOME</a:t>
            </a:r>
          </a:p>
          <a:p>
            <a:endParaRPr lang="en-US" dirty="0"/>
          </a:p>
          <a:p>
            <a:r>
              <a:rPr lang="en-US" dirty="0" smtClean="0"/>
              <a:t>Echo current directory  $PWD</a:t>
            </a:r>
          </a:p>
          <a:p>
            <a:r>
              <a:rPr lang="en-US" dirty="0" smtClean="0"/>
              <a:t>// run </a:t>
            </a:r>
            <a:endParaRPr lang="en-US" dirty="0"/>
          </a:p>
          <a:p>
            <a:r>
              <a:rPr lang="en-US" dirty="0" smtClean="0"/>
              <a:t>Name = Mark</a:t>
            </a:r>
          </a:p>
          <a:p>
            <a:r>
              <a:rPr lang="en-US" dirty="0" smtClean="0"/>
              <a:t>echo the Name is $Name</a:t>
            </a:r>
          </a:p>
          <a:p>
            <a:endParaRPr lang="en-US" dirty="0" smtClean="0"/>
          </a:p>
          <a:p>
            <a:endParaRPr lang="en-US" dirty="0"/>
          </a:p>
          <a:p>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157986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Displaying output</a:t>
            </a:r>
          </a:p>
        </p:txBody>
      </p:sp>
      <p:sp>
        <p:nvSpPr>
          <p:cNvPr id="2" name="Rectangle 1"/>
          <p:cNvSpPr/>
          <p:nvPr/>
        </p:nvSpPr>
        <p:spPr>
          <a:xfrm>
            <a:off x="642188" y="909004"/>
            <a:ext cx="10752643" cy="4770537"/>
          </a:xfrm>
          <a:prstGeom prst="rect">
            <a:avLst/>
          </a:prstGeom>
        </p:spPr>
        <p:txBody>
          <a:bodyPr wrap="square">
            <a:spAutoFit/>
          </a:bodyPr>
          <a:lstStyle/>
          <a:p>
            <a:r>
              <a:rPr lang="en-US" dirty="0" smtClean="0"/>
              <a:t>Methods </a:t>
            </a:r>
            <a:r>
              <a:rPr lang="en-US" dirty="0"/>
              <a:t>to receive output from the scripts.</a:t>
            </a:r>
          </a:p>
          <a:p>
            <a:endParaRPr lang="en-US" b="1" dirty="0"/>
          </a:p>
          <a:p>
            <a:r>
              <a:rPr lang="en-US" b="1" dirty="0" smtClean="0"/>
              <a:t>1. Printing </a:t>
            </a:r>
            <a:r>
              <a:rPr lang="en-US" b="1" dirty="0"/>
              <a:t>to the terminal</a:t>
            </a:r>
            <a:r>
              <a:rPr lang="en-US" b="1" dirty="0" smtClean="0"/>
              <a:t>:</a:t>
            </a:r>
          </a:p>
          <a:p>
            <a:endParaRPr lang="en-US" dirty="0"/>
          </a:p>
          <a:p>
            <a:r>
              <a:rPr lang="en-US" dirty="0"/>
              <a:t>echo "Hello, World</a:t>
            </a:r>
            <a:r>
              <a:rPr lang="en-US" dirty="0" smtClean="0"/>
              <a:t>!“</a:t>
            </a:r>
          </a:p>
          <a:p>
            <a:endParaRPr lang="en-US" dirty="0"/>
          </a:p>
          <a:p>
            <a:r>
              <a:rPr lang="en-US" dirty="0"/>
              <a:t>This prints the text "Hello, World!" to the terminal.</a:t>
            </a:r>
            <a:endParaRPr lang="en-US" dirty="0" smtClean="0"/>
          </a:p>
          <a:p>
            <a:endParaRPr lang="en-US" dirty="0"/>
          </a:p>
          <a:p>
            <a:r>
              <a:rPr lang="en-US" b="1" dirty="0"/>
              <a:t>2. </a:t>
            </a:r>
            <a:r>
              <a:rPr lang="en-US" b="1" dirty="0" smtClean="0"/>
              <a:t>Writing </a:t>
            </a:r>
            <a:r>
              <a:rPr lang="en-US" b="1" dirty="0"/>
              <a:t>to a file:</a:t>
            </a:r>
          </a:p>
          <a:p>
            <a:endParaRPr lang="en-US" dirty="0"/>
          </a:p>
          <a:p>
            <a:r>
              <a:rPr lang="en-US" dirty="0"/>
              <a:t>echo "This is some text." &gt; </a:t>
            </a:r>
            <a:r>
              <a:rPr lang="en-US" dirty="0" smtClean="0"/>
              <a:t>output.txt</a:t>
            </a:r>
          </a:p>
          <a:p>
            <a:endParaRPr lang="en-US" dirty="0"/>
          </a:p>
          <a:p>
            <a:r>
              <a:rPr lang="en-US" dirty="0"/>
              <a:t>This writes the text "This is some text." to a file named output.txt. Note that the &gt;operator overwrites a file if it already has some content.</a:t>
            </a:r>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2564976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Displaying output</a:t>
            </a:r>
          </a:p>
        </p:txBody>
      </p:sp>
      <p:sp>
        <p:nvSpPr>
          <p:cNvPr id="2" name="Rectangle 1"/>
          <p:cNvSpPr/>
          <p:nvPr/>
        </p:nvSpPr>
        <p:spPr>
          <a:xfrm>
            <a:off x="642188" y="909004"/>
            <a:ext cx="10752643" cy="3893374"/>
          </a:xfrm>
          <a:prstGeom prst="rect">
            <a:avLst/>
          </a:prstGeom>
        </p:spPr>
        <p:txBody>
          <a:bodyPr wrap="square">
            <a:spAutoFit/>
          </a:bodyPr>
          <a:lstStyle/>
          <a:p>
            <a:r>
              <a:rPr lang="en-US" dirty="0" smtClean="0"/>
              <a:t>Methods </a:t>
            </a:r>
            <a:r>
              <a:rPr lang="en-US" dirty="0"/>
              <a:t>to receive output from the scripts.</a:t>
            </a:r>
          </a:p>
          <a:p>
            <a:endParaRPr lang="en-US" b="1" dirty="0"/>
          </a:p>
          <a:p>
            <a:r>
              <a:rPr lang="en-US" b="1" dirty="0"/>
              <a:t>3.  Appending to a file:</a:t>
            </a:r>
          </a:p>
          <a:p>
            <a:endParaRPr lang="en-US" b="1" dirty="0"/>
          </a:p>
          <a:p>
            <a:r>
              <a:rPr lang="en-US" dirty="0"/>
              <a:t>echo "More text." &gt;&gt; output.txt</a:t>
            </a:r>
          </a:p>
          <a:p>
            <a:r>
              <a:rPr lang="en-US" dirty="0"/>
              <a:t>This appends the text "More text." to the end of the file output.txt.</a:t>
            </a:r>
          </a:p>
          <a:p>
            <a:endParaRPr lang="en-US" b="1" dirty="0"/>
          </a:p>
          <a:p>
            <a:r>
              <a:rPr lang="en-US" b="1" dirty="0"/>
              <a:t>4.  Redirecting output:</a:t>
            </a:r>
          </a:p>
          <a:p>
            <a:endParaRPr lang="en-US" b="1" dirty="0"/>
          </a:p>
          <a:p>
            <a:r>
              <a:rPr lang="en-US" dirty="0"/>
              <a:t>ls &gt; files.txt</a:t>
            </a:r>
          </a:p>
          <a:p>
            <a:r>
              <a:rPr lang="en-US" dirty="0"/>
              <a:t>This lists the files in the current directory and writes the output to a file named files.txt. You can redirect output of any command to a file this way.</a:t>
            </a:r>
            <a:endParaRPr lang="en-US" dirty="0"/>
          </a:p>
          <a:p>
            <a:pPr algn="ctr"/>
            <a:endParaRPr lang="en-IN" dirty="0"/>
          </a:p>
        </p:txBody>
      </p:sp>
    </p:spTree>
    <p:custDataLst>
      <p:tags r:id="rId1"/>
    </p:custDataLst>
    <p:extLst>
      <p:ext uri="{BB962C8B-B14F-4D97-AF65-F5344CB8AC3E}">
        <p14:creationId xmlns:p14="http://schemas.microsoft.com/office/powerpoint/2010/main" val="417269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642188" y="909004"/>
            <a:ext cx="10752643" cy="2985433"/>
          </a:xfrm>
          <a:prstGeom prst="rect">
            <a:avLst/>
          </a:prstGeom>
        </p:spPr>
        <p:txBody>
          <a:bodyPr wrap="square">
            <a:spAutoFit/>
          </a:bodyPr>
          <a:lstStyle/>
          <a:p>
            <a:r>
              <a:rPr lang="en-US" dirty="0"/>
              <a:t>Conditional Statements: There are total 5 conditional statements which can be used in bash programming</a:t>
            </a:r>
          </a:p>
          <a:p>
            <a:endParaRPr lang="en-US" dirty="0"/>
          </a:p>
          <a:p>
            <a:pPr marL="342900" indent="-342900">
              <a:lnSpc>
                <a:spcPct val="150000"/>
              </a:lnSpc>
              <a:buFont typeface="Arial" panose="020B0604020202020204" pitchFamily="34" charset="0"/>
              <a:buChar char="•"/>
            </a:pPr>
            <a:r>
              <a:rPr lang="en-US" sz="2000" dirty="0"/>
              <a:t>if statement</a:t>
            </a:r>
          </a:p>
          <a:p>
            <a:pPr marL="342900" indent="-342900">
              <a:lnSpc>
                <a:spcPct val="150000"/>
              </a:lnSpc>
              <a:buFont typeface="Arial" panose="020B0604020202020204" pitchFamily="34" charset="0"/>
              <a:buChar char="•"/>
            </a:pPr>
            <a:r>
              <a:rPr lang="en-US" sz="2000" dirty="0"/>
              <a:t>if-else statement</a:t>
            </a:r>
          </a:p>
          <a:p>
            <a:pPr marL="342900" indent="-342900">
              <a:lnSpc>
                <a:spcPct val="150000"/>
              </a:lnSpc>
              <a:buFont typeface="Arial" panose="020B0604020202020204" pitchFamily="34" charset="0"/>
              <a:buChar char="•"/>
            </a:pPr>
            <a:r>
              <a:rPr lang="en-US" sz="2000" dirty="0"/>
              <a:t>if..</a:t>
            </a:r>
            <a:r>
              <a:rPr lang="en-US" sz="2000" dirty="0" err="1"/>
              <a:t>elif</a:t>
            </a:r>
            <a:r>
              <a:rPr lang="en-US" sz="2000" dirty="0"/>
              <a:t>..</a:t>
            </a:r>
            <a:r>
              <a:rPr lang="en-US" sz="2000" dirty="0" err="1"/>
              <a:t>else..fi</a:t>
            </a:r>
            <a:r>
              <a:rPr lang="en-US" sz="2000" dirty="0"/>
              <a:t> statement (Else If ladder)</a:t>
            </a:r>
          </a:p>
          <a:p>
            <a:pPr marL="342900" indent="-342900">
              <a:lnSpc>
                <a:spcPct val="150000"/>
              </a:lnSpc>
              <a:buFont typeface="Arial" panose="020B0604020202020204" pitchFamily="34" charset="0"/>
              <a:buChar char="•"/>
            </a:pPr>
            <a:r>
              <a:rPr lang="en-US" sz="2000" dirty="0" err="1"/>
              <a:t>if..then..else..if..then..fi..fi</a:t>
            </a:r>
            <a:r>
              <a:rPr lang="en-US" sz="2000" dirty="0"/>
              <a:t>..(Nested if)</a:t>
            </a:r>
          </a:p>
          <a:p>
            <a:pPr marL="342900" indent="-342900">
              <a:lnSpc>
                <a:spcPct val="150000"/>
              </a:lnSpc>
              <a:buFont typeface="Arial" panose="020B0604020202020204" pitchFamily="34" charset="0"/>
              <a:buChar char="•"/>
            </a:pPr>
            <a:r>
              <a:rPr lang="en-US" sz="2000" dirty="0"/>
              <a:t>switch statement</a:t>
            </a:r>
            <a:endParaRPr lang="en-IN" sz="2000" dirty="0"/>
          </a:p>
        </p:txBody>
      </p:sp>
    </p:spTree>
    <p:custDataLst>
      <p:tags r:id="rId1"/>
    </p:custDataLst>
    <p:extLst>
      <p:ext uri="{BB962C8B-B14F-4D97-AF65-F5344CB8AC3E}">
        <p14:creationId xmlns:p14="http://schemas.microsoft.com/office/powerpoint/2010/main" val="752728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642188" y="909004"/>
            <a:ext cx="10752643" cy="1138773"/>
          </a:xfrm>
          <a:prstGeom prst="rect">
            <a:avLst/>
          </a:prstGeom>
        </p:spPr>
        <p:txBody>
          <a:bodyPr wrap="square">
            <a:spAutoFit/>
          </a:bodyPr>
          <a:lstStyle/>
          <a:p>
            <a:r>
              <a:rPr lang="en-US" dirty="0"/>
              <a:t>Conditional Statements: There are total 5 conditional statements which can be used in bash programming</a:t>
            </a:r>
          </a:p>
          <a:p>
            <a:endParaRPr lang="en-US" dirty="0"/>
          </a:p>
          <a:p>
            <a:pPr marL="342900" indent="-342900">
              <a:lnSpc>
                <a:spcPct val="150000"/>
              </a:lnSpc>
              <a:buFont typeface="Arial" panose="020B0604020202020204" pitchFamily="34" charset="0"/>
              <a:buChar char="•"/>
            </a:pPr>
            <a:r>
              <a:rPr lang="en-US" sz="2000" dirty="0"/>
              <a:t>if </a:t>
            </a:r>
            <a:r>
              <a:rPr lang="en-US" sz="2000" dirty="0" smtClean="0"/>
              <a:t>statement</a:t>
            </a:r>
            <a:endParaRPr lang="en-IN" sz="2000" dirty="0"/>
          </a:p>
        </p:txBody>
      </p:sp>
      <p:sp>
        <p:nvSpPr>
          <p:cNvPr id="3" name="Rectangle 2"/>
          <p:cNvSpPr/>
          <p:nvPr/>
        </p:nvSpPr>
        <p:spPr>
          <a:xfrm>
            <a:off x="1500553" y="2359477"/>
            <a:ext cx="6096000" cy="3339376"/>
          </a:xfrm>
          <a:prstGeom prst="rect">
            <a:avLst/>
          </a:prstGeom>
        </p:spPr>
        <p:txBody>
          <a:bodyPr>
            <a:spAutoFit/>
          </a:bodyPr>
          <a:lstStyle/>
          <a:p>
            <a:r>
              <a:rPr lang="en-US" dirty="0"/>
              <a:t>This block will process if specified condition is true.</a:t>
            </a:r>
          </a:p>
          <a:p>
            <a:r>
              <a:rPr lang="en-US" sz="3200" dirty="0"/>
              <a:t>Syntax:</a:t>
            </a:r>
          </a:p>
          <a:p>
            <a:endParaRPr lang="en-US" sz="3200" dirty="0"/>
          </a:p>
          <a:p>
            <a:r>
              <a:rPr lang="en-US" sz="3200" dirty="0"/>
              <a:t>if [ expression ]</a:t>
            </a:r>
          </a:p>
          <a:p>
            <a:r>
              <a:rPr lang="en-US" sz="3200" dirty="0"/>
              <a:t>then</a:t>
            </a:r>
          </a:p>
          <a:p>
            <a:r>
              <a:rPr lang="en-US" sz="3200" dirty="0"/>
              <a:t>   statement</a:t>
            </a:r>
          </a:p>
          <a:p>
            <a:r>
              <a:rPr lang="en-US" sz="3200" dirty="0"/>
              <a:t>fi</a:t>
            </a:r>
            <a:endParaRPr lang="en-IN" sz="3200" dirty="0"/>
          </a:p>
        </p:txBody>
      </p:sp>
    </p:spTree>
    <p:custDataLst>
      <p:tags r:id="rId1"/>
    </p:custDataLst>
    <p:extLst>
      <p:ext uri="{BB962C8B-B14F-4D97-AF65-F5344CB8AC3E}">
        <p14:creationId xmlns:p14="http://schemas.microsoft.com/office/powerpoint/2010/main" val="369661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642188" y="909004"/>
            <a:ext cx="10752643" cy="5940088"/>
          </a:xfrm>
          <a:prstGeom prst="rect">
            <a:avLst/>
          </a:prstGeom>
        </p:spPr>
        <p:txBody>
          <a:bodyPr wrap="square">
            <a:spAutoFit/>
          </a:bodyPr>
          <a:lstStyle/>
          <a:p>
            <a:r>
              <a:rPr lang="en-US" dirty="0"/>
              <a:t>Conditional Statements: There are total 5 conditional statements which can be used in bash programming</a:t>
            </a:r>
          </a:p>
          <a:p>
            <a:endParaRPr lang="en-US" dirty="0"/>
          </a:p>
          <a:p>
            <a:pPr marL="342900" indent="-342900">
              <a:lnSpc>
                <a:spcPct val="150000"/>
              </a:lnSpc>
              <a:buFont typeface="Arial" panose="020B0604020202020204" pitchFamily="34" charset="0"/>
              <a:buChar char="•"/>
            </a:pPr>
            <a:r>
              <a:rPr lang="en-US" sz="2000" b="1" dirty="0"/>
              <a:t>if-else statement</a:t>
            </a:r>
          </a:p>
          <a:p>
            <a:pPr marL="342900" indent="-342900">
              <a:lnSpc>
                <a:spcPct val="150000"/>
              </a:lnSpc>
              <a:buFont typeface="Arial" panose="020B0604020202020204" pitchFamily="34" charset="0"/>
              <a:buChar char="•"/>
            </a:pPr>
            <a:r>
              <a:rPr lang="en-US" sz="2000" dirty="0"/>
              <a:t>If specified condition is not true in if part then else part will be execute.</a:t>
            </a:r>
          </a:p>
          <a:p>
            <a:pPr marL="342900" indent="-342900">
              <a:lnSpc>
                <a:spcPct val="150000"/>
              </a:lnSpc>
              <a:buFont typeface="Arial" panose="020B0604020202020204" pitchFamily="34" charset="0"/>
              <a:buChar char="•"/>
            </a:pPr>
            <a:r>
              <a:rPr lang="en-US" sz="2000" dirty="0" smtClean="0"/>
              <a:t>Syntax: </a:t>
            </a:r>
          </a:p>
          <a:p>
            <a:pPr>
              <a:lnSpc>
                <a:spcPct val="150000"/>
              </a:lnSpc>
            </a:pPr>
            <a:r>
              <a:rPr lang="en-US" sz="2800" dirty="0"/>
              <a:t>if [ expression ]</a:t>
            </a:r>
          </a:p>
          <a:p>
            <a:pPr>
              <a:lnSpc>
                <a:spcPct val="150000"/>
              </a:lnSpc>
            </a:pPr>
            <a:r>
              <a:rPr lang="en-US" sz="2800" dirty="0"/>
              <a:t>then</a:t>
            </a:r>
          </a:p>
          <a:p>
            <a:pPr>
              <a:lnSpc>
                <a:spcPct val="150000"/>
              </a:lnSpc>
            </a:pPr>
            <a:r>
              <a:rPr lang="en-US" sz="2800" dirty="0"/>
              <a:t>   statement1</a:t>
            </a:r>
          </a:p>
          <a:p>
            <a:pPr>
              <a:lnSpc>
                <a:spcPct val="150000"/>
              </a:lnSpc>
            </a:pPr>
            <a:r>
              <a:rPr lang="en-US" sz="2800" dirty="0"/>
              <a:t>else</a:t>
            </a:r>
          </a:p>
          <a:p>
            <a:pPr>
              <a:lnSpc>
                <a:spcPct val="150000"/>
              </a:lnSpc>
            </a:pPr>
            <a:r>
              <a:rPr lang="en-US" sz="2800" dirty="0"/>
              <a:t>   statement2</a:t>
            </a:r>
          </a:p>
          <a:p>
            <a:pPr>
              <a:lnSpc>
                <a:spcPct val="150000"/>
              </a:lnSpc>
            </a:pPr>
            <a:r>
              <a:rPr lang="en-US" sz="2800" dirty="0"/>
              <a:t>fi</a:t>
            </a:r>
          </a:p>
        </p:txBody>
      </p:sp>
    </p:spTree>
    <p:custDataLst>
      <p:tags r:id="rId1"/>
    </p:custDataLst>
    <p:extLst>
      <p:ext uri="{BB962C8B-B14F-4D97-AF65-F5344CB8AC3E}">
        <p14:creationId xmlns:p14="http://schemas.microsoft.com/office/powerpoint/2010/main" val="120787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532109" y="677181"/>
            <a:ext cx="10752643" cy="180049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smtClean="0"/>
              <a:t>if</a:t>
            </a:r>
            <a:r>
              <a:rPr lang="en-US" sz="2000" b="1" dirty="0"/>
              <a:t>..</a:t>
            </a:r>
            <a:r>
              <a:rPr lang="en-US" sz="2000" b="1" dirty="0" err="1"/>
              <a:t>elif</a:t>
            </a:r>
            <a:r>
              <a:rPr lang="en-US" sz="2000" b="1" dirty="0"/>
              <a:t>..</a:t>
            </a:r>
            <a:r>
              <a:rPr lang="en-US" sz="2000" b="1" dirty="0" err="1"/>
              <a:t>else..fi</a:t>
            </a:r>
            <a:r>
              <a:rPr lang="en-US" sz="2000" b="1" dirty="0"/>
              <a:t> statement (Else If </a:t>
            </a:r>
            <a:r>
              <a:rPr lang="en-US" sz="2000" b="1" dirty="0" smtClean="0"/>
              <a:t>ladder)</a:t>
            </a:r>
          </a:p>
          <a:p>
            <a:pPr>
              <a:lnSpc>
                <a:spcPct val="150000"/>
              </a:lnSpc>
            </a:pPr>
            <a:r>
              <a:rPr lang="en-US" sz="1800" dirty="0"/>
              <a:t>To use multiple conditions in one if-else block, then </a:t>
            </a:r>
            <a:r>
              <a:rPr lang="en-US" sz="1800" dirty="0" err="1"/>
              <a:t>elif</a:t>
            </a:r>
            <a:r>
              <a:rPr lang="en-US" sz="1800" dirty="0"/>
              <a:t> keyword is used in shell. If expression1 is true then it executes statement 1 and 2, and this process continues. If none of the condition is true then it processes else part.</a:t>
            </a:r>
          </a:p>
        </p:txBody>
      </p:sp>
      <p:sp>
        <p:nvSpPr>
          <p:cNvPr id="3" name="Rectangle 2"/>
          <p:cNvSpPr/>
          <p:nvPr/>
        </p:nvSpPr>
        <p:spPr>
          <a:xfrm>
            <a:off x="2855742" y="2211039"/>
            <a:ext cx="4304714" cy="4478149"/>
          </a:xfrm>
          <a:prstGeom prst="rect">
            <a:avLst/>
          </a:prstGeom>
        </p:spPr>
        <p:txBody>
          <a:bodyPr wrap="square">
            <a:spAutoFit/>
          </a:bodyPr>
          <a:lstStyle/>
          <a:p>
            <a:r>
              <a:rPr lang="en-US" dirty="0"/>
              <a:t>if [ expression1 ]</a:t>
            </a:r>
          </a:p>
          <a:p>
            <a:r>
              <a:rPr lang="en-US" dirty="0"/>
              <a:t>then</a:t>
            </a:r>
          </a:p>
          <a:p>
            <a:r>
              <a:rPr lang="en-US" dirty="0"/>
              <a:t>   statement1</a:t>
            </a:r>
          </a:p>
          <a:p>
            <a:r>
              <a:rPr lang="en-US" dirty="0"/>
              <a:t>   statement2</a:t>
            </a:r>
          </a:p>
          <a:p>
            <a:r>
              <a:rPr lang="en-US" dirty="0"/>
              <a:t>   .</a:t>
            </a:r>
          </a:p>
          <a:p>
            <a:r>
              <a:rPr lang="en-US" dirty="0"/>
              <a:t>   .</a:t>
            </a:r>
          </a:p>
          <a:p>
            <a:r>
              <a:rPr lang="en-US" dirty="0" err="1"/>
              <a:t>elif</a:t>
            </a:r>
            <a:r>
              <a:rPr lang="en-US" dirty="0"/>
              <a:t> [ expression2 ]</a:t>
            </a:r>
          </a:p>
          <a:p>
            <a:r>
              <a:rPr lang="en-US" dirty="0"/>
              <a:t>then</a:t>
            </a:r>
          </a:p>
          <a:p>
            <a:r>
              <a:rPr lang="en-US" dirty="0"/>
              <a:t>   statement3</a:t>
            </a:r>
          </a:p>
          <a:p>
            <a:r>
              <a:rPr lang="en-US" dirty="0"/>
              <a:t>   statement4</a:t>
            </a:r>
          </a:p>
          <a:p>
            <a:r>
              <a:rPr lang="en-US" dirty="0"/>
              <a:t>   .</a:t>
            </a:r>
          </a:p>
          <a:p>
            <a:r>
              <a:rPr lang="en-US" dirty="0"/>
              <a:t>   .</a:t>
            </a:r>
          </a:p>
          <a:p>
            <a:r>
              <a:rPr lang="en-US" dirty="0"/>
              <a:t>else</a:t>
            </a:r>
          </a:p>
          <a:p>
            <a:r>
              <a:rPr lang="en-US" dirty="0"/>
              <a:t>   statement5</a:t>
            </a:r>
          </a:p>
          <a:p>
            <a:r>
              <a:rPr lang="en-US" dirty="0"/>
              <a:t>fi</a:t>
            </a:r>
            <a:endParaRPr lang="en-IN" dirty="0"/>
          </a:p>
        </p:txBody>
      </p:sp>
    </p:spTree>
    <p:custDataLst>
      <p:tags r:id="rId1"/>
    </p:custDataLst>
    <p:extLst>
      <p:ext uri="{BB962C8B-B14F-4D97-AF65-F5344CB8AC3E}">
        <p14:creationId xmlns:p14="http://schemas.microsoft.com/office/powerpoint/2010/main" val="2173456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532109" y="677181"/>
            <a:ext cx="10752643" cy="138499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err="1"/>
              <a:t>if..then..else..if..then..fi..fi</a:t>
            </a:r>
            <a:r>
              <a:rPr lang="en-US" sz="2000" b="1" dirty="0"/>
              <a:t>..(Nested if</a:t>
            </a:r>
            <a:r>
              <a:rPr lang="en-US" sz="2000" b="1" dirty="0" smtClean="0"/>
              <a:t>)</a:t>
            </a:r>
          </a:p>
          <a:p>
            <a:pPr marL="342900" indent="-342900">
              <a:lnSpc>
                <a:spcPct val="150000"/>
              </a:lnSpc>
              <a:buFont typeface="Arial" panose="020B0604020202020204" pitchFamily="34" charset="0"/>
              <a:buChar char="•"/>
            </a:pPr>
            <a:r>
              <a:rPr lang="en-US" sz="1800" dirty="0"/>
              <a:t>Nested if-else block can be used when, one condition is satisfies then it again checks another condition. In the syntax, if expression1 is false then it processes else part, and again expression2 will be check.</a:t>
            </a:r>
          </a:p>
        </p:txBody>
      </p:sp>
      <p:sp>
        <p:nvSpPr>
          <p:cNvPr id="3" name="Rectangle 2"/>
          <p:cNvSpPr/>
          <p:nvPr/>
        </p:nvSpPr>
        <p:spPr>
          <a:xfrm>
            <a:off x="2855742" y="2211039"/>
            <a:ext cx="4304714" cy="3600986"/>
          </a:xfrm>
          <a:prstGeom prst="rect">
            <a:avLst/>
          </a:prstGeom>
        </p:spPr>
        <p:txBody>
          <a:bodyPr wrap="square">
            <a:spAutoFit/>
          </a:bodyPr>
          <a:lstStyle/>
          <a:p>
            <a:r>
              <a:rPr lang="en-US" dirty="0"/>
              <a:t>if [ expression1 ]</a:t>
            </a:r>
          </a:p>
          <a:p>
            <a:r>
              <a:rPr lang="en-US" dirty="0"/>
              <a:t>then</a:t>
            </a:r>
          </a:p>
          <a:p>
            <a:r>
              <a:rPr lang="en-US" dirty="0"/>
              <a:t>   statement1</a:t>
            </a:r>
          </a:p>
          <a:p>
            <a:r>
              <a:rPr lang="en-US" dirty="0"/>
              <a:t>   statement2</a:t>
            </a:r>
          </a:p>
          <a:p>
            <a:r>
              <a:rPr lang="en-US" dirty="0"/>
              <a:t>   .</a:t>
            </a:r>
          </a:p>
          <a:p>
            <a:r>
              <a:rPr lang="en-US" dirty="0"/>
              <a:t>else</a:t>
            </a:r>
          </a:p>
          <a:p>
            <a:r>
              <a:rPr lang="en-US" dirty="0"/>
              <a:t>   if [ expression2 ]</a:t>
            </a:r>
          </a:p>
          <a:p>
            <a:r>
              <a:rPr lang="en-US" dirty="0"/>
              <a:t>   then</a:t>
            </a:r>
          </a:p>
          <a:p>
            <a:r>
              <a:rPr lang="en-US" dirty="0"/>
              <a:t>      statement3</a:t>
            </a:r>
          </a:p>
          <a:p>
            <a:r>
              <a:rPr lang="en-US" dirty="0"/>
              <a:t>      .</a:t>
            </a:r>
          </a:p>
          <a:p>
            <a:r>
              <a:rPr lang="en-US" dirty="0"/>
              <a:t>   fi</a:t>
            </a:r>
          </a:p>
          <a:p>
            <a:r>
              <a:rPr lang="en-US" dirty="0"/>
              <a:t>fi</a:t>
            </a:r>
            <a:endParaRPr lang="en-IN" dirty="0"/>
          </a:p>
        </p:txBody>
      </p:sp>
    </p:spTree>
    <p:custDataLst>
      <p:tags r:id="rId1"/>
    </p:custDataLst>
    <p:extLst>
      <p:ext uri="{BB962C8B-B14F-4D97-AF65-F5344CB8AC3E}">
        <p14:creationId xmlns:p14="http://schemas.microsoft.com/office/powerpoint/2010/main" val="403558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532109" y="677181"/>
            <a:ext cx="10752643" cy="263149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smtClean="0"/>
              <a:t>Switch statement:</a:t>
            </a:r>
          </a:p>
          <a:p>
            <a:pPr marL="342900" indent="-342900">
              <a:lnSpc>
                <a:spcPct val="150000"/>
              </a:lnSpc>
              <a:buFont typeface="Arial" panose="020B0604020202020204" pitchFamily="34" charset="0"/>
              <a:buChar char="•"/>
            </a:pPr>
            <a:r>
              <a:rPr lang="en-US" sz="1800" dirty="0"/>
              <a:t>case statement works as a switch statement if specified value match with the pattern then it will execute a block of that particular pattern</a:t>
            </a:r>
          </a:p>
          <a:p>
            <a:pPr marL="342900" indent="-342900">
              <a:lnSpc>
                <a:spcPct val="150000"/>
              </a:lnSpc>
              <a:buFont typeface="Arial" panose="020B0604020202020204" pitchFamily="34" charset="0"/>
              <a:buChar char="•"/>
            </a:pPr>
            <a:r>
              <a:rPr lang="en-US" sz="1800" dirty="0"/>
              <a:t>When a match is found all of the associated statements until the double semicolon (;;) is executed.</a:t>
            </a:r>
          </a:p>
          <a:p>
            <a:pPr marL="342900" indent="-342900">
              <a:lnSpc>
                <a:spcPct val="150000"/>
              </a:lnSpc>
              <a:buFont typeface="Arial" panose="020B0604020202020204" pitchFamily="34" charset="0"/>
              <a:buChar char="•"/>
            </a:pPr>
            <a:r>
              <a:rPr lang="en-US" sz="1800" dirty="0"/>
              <a:t>A case will be terminated when the last command is executed.</a:t>
            </a:r>
          </a:p>
          <a:p>
            <a:pPr marL="342900" indent="-342900">
              <a:lnSpc>
                <a:spcPct val="150000"/>
              </a:lnSpc>
              <a:buFont typeface="Arial" panose="020B0604020202020204" pitchFamily="34" charset="0"/>
              <a:buChar char="•"/>
            </a:pPr>
            <a:r>
              <a:rPr lang="en-US" sz="1800" dirty="0"/>
              <a:t>If there is no match, the exit status of the case is zero.</a:t>
            </a:r>
          </a:p>
        </p:txBody>
      </p:sp>
      <p:sp>
        <p:nvSpPr>
          <p:cNvPr id="5" name="Rectangle 4"/>
          <p:cNvSpPr/>
          <p:nvPr/>
        </p:nvSpPr>
        <p:spPr>
          <a:xfrm>
            <a:off x="3765452" y="3929173"/>
            <a:ext cx="6096000" cy="1846659"/>
          </a:xfrm>
          <a:prstGeom prst="rect">
            <a:avLst/>
          </a:prstGeom>
        </p:spPr>
        <p:txBody>
          <a:bodyPr>
            <a:spAutoFit/>
          </a:bodyPr>
          <a:lstStyle/>
          <a:p>
            <a:r>
              <a:rPr lang="en-US" b="1" dirty="0"/>
              <a:t>Syntax:</a:t>
            </a:r>
          </a:p>
          <a:p>
            <a:endParaRPr lang="en-US" dirty="0"/>
          </a:p>
          <a:p>
            <a:r>
              <a:rPr lang="en-US" dirty="0"/>
              <a:t>case  in</a:t>
            </a:r>
          </a:p>
          <a:p>
            <a:r>
              <a:rPr lang="en-US" dirty="0"/>
              <a:t>   Pattern 1) Statement 1;;</a:t>
            </a:r>
          </a:p>
          <a:p>
            <a:r>
              <a:rPr lang="en-US" dirty="0"/>
              <a:t>   Pattern n) Statement n;;</a:t>
            </a:r>
          </a:p>
          <a:p>
            <a:r>
              <a:rPr lang="en-US" dirty="0" err="1"/>
              <a:t>esac</a:t>
            </a:r>
            <a:endParaRPr lang="en-IN" dirty="0"/>
          </a:p>
        </p:txBody>
      </p:sp>
    </p:spTree>
    <p:custDataLst>
      <p:tags r:id="rId1"/>
    </p:custDataLst>
    <p:extLst>
      <p:ext uri="{BB962C8B-B14F-4D97-AF65-F5344CB8AC3E}">
        <p14:creationId xmlns:p14="http://schemas.microsoft.com/office/powerpoint/2010/main" val="193970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532109" y="677181"/>
            <a:ext cx="10752643" cy="5955476"/>
          </a:xfrm>
          <a:prstGeom prst="rect">
            <a:avLst/>
          </a:prstGeom>
        </p:spPr>
        <p:txBody>
          <a:bodyPr wrap="square">
            <a:spAutoFit/>
          </a:bodyPr>
          <a:lstStyle/>
          <a:p>
            <a:pPr>
              <a:lnSpc>
                <a:spcPct val="150000"/>
              </a:lnSpc>
            </a:pPr>
            <a:r>
              <a:rPr lang="en-US" sz="2000" b="1" dirty="0"/>
              <a:t>Example </a:t>
            </a:r>
            <a:r>
              <a:rPr lang="en-US" sz="2000" b="1" dirty="0" smtClean="0"/>
              <a:t>1: Implementing </a:t>
            </a:r>
            <a:r>
              <a:rPr lang="en-US" sz="2000" b="1" dirty="0"/>
              <a:t>if </a:t>
            </a:r>
            <a:r>
              <a:rPr lang="en-US" sz="2000" b="1" dirty="0" smtClean="0"/>
              <a:t>statement</a:t>
            </a:r>
          </a:p>
          <a:p>
            <a:pPr>
              <a:lnSpc>
                <a:spcPct val="150000"/>
              </a:lnSpc>
            </a:pPr>
            <a:r>
              <a:rPr lang="en-US" sz="1800" dirty="0"/>
              <a:t>#Initializing two variables</a:t>
            </a:r>
          </a:p>
          <a:p>
            <a:pPr>
              <a:lnSpc>
                <a:spcPct val="150000"/>
              </a:lnSpc>
            </a:pPr>
            <a:r>
              <a:rPr lang="en-US" sz="1800" dirty="0"/>
              <a:t>a=10</a:t>
            </a:r>
          </a:p>
          <a:p>
            <a:pPr>
              <a:lnSpc>
                <a:spcPct val="150000"/>
              </a:lnSpc>
            </a:pPr>
            <a:r>
              <a:rPr lang="en-US" sz="1800" dirty="0" smtClean="0"/>
              <a:t>b=20</a:t>
            </a:r>
            <a:endParaRPr lang="en-US" sz="1800" dirty="0"/>
          </a:p>
          <a:p>
            <a:pPr>
              <a:lnSpc>
                <a:spcPct val="150000"/>
              </a:lnSpc>
            </a:pPr>
            <a:r>
              <a:rPr lang="en-US" sz="1800" dirty="0"/>
              <a:t>#Check whether they are equal</a:t>
            </a:r>
          </a:p>
          <a:p>
            <a:pPr>
              <a:lnSpc>
                <a:spcPct val="150000"/>
              </a:lnSpc>
            </a:pPr>
            <a:r>
              <a:rPr lang="en-US" sz="1800" dirty="0"/>
              <a:t>if [ $a == $b ]</a:t>
            </a:r>
          </a:p>
          <a:p>
            <a:pPr>
              <a:lnSpc>
                <a:spcPct val="150000"/>
              </a:lnSpc>
            </a:pPr>
            <a:r>
              <a:rPr lang="en-US" sz="1800" dirty="0"/>
              <a:t>then</a:t>
            </a:r>
          </a:p>
          <a:p>
            <a:pPr>
              <a:lnSpc>
                <a:spcPct val="150000"/>
              </a:lnSpc>
            </a:pPr>
            <a:r>
              <a:rPr lang="en-US" sz="1800" dirty="0"/>
              <a:t>    echo "a is equal to b"</a:t>
            </a:r>
          </a:p>
          <a:p>
            <a:pPr>
              <a:lnSpc>
                <a:spcPct val="150000"/>
              </a:lnSpc>
            </a:pPr>
            <a:r>
              <a:rPr lang="en-US" sz="1800" dirty="0" smtClean="0"/>
              <a:t>fi</a:t>
            </a:r>
            <a:endParaRPr lang="en-US" sz="1800" dirty="0"/>
          </a:p>
          <a:p>
            <a:pPr>
              <a:lnSpc>
                <a:spcPct val="150000"/>
              </a:lnSpc>
            </a:pPr>
            <a:r>
              <a:rPr lang="en-US" sz="1800" dirty="0"/>
              <a:t>#Check whether they are not equal</a:t>
            </a:r>
          </a:p>
          <a:p>
            <a:pPr>
              <a:lnSpc>
                <a:spcPct val="150000"/>
              </a:lnSpc>
            </a:pPr>
            <a:r>
              <a:rPr lang="en-US" sz="1800" dirty="0"/>
              <a:t>if [ $a != $b ]</a:t>
            </a:r>
          </a:p>
          <a:p>
            <a:pPr>
              <a:lnSpc>
                <a:spcPct val="150000"/>
              </a:lnSpc>
            </a:pPr>
            <a:r>
              <a:rPr lang="en-US" sz="1800" dirty="0"/>
              <a:t>then</a:t>
            </a:r>
          </a:p>
          <a:p>
            <a:pPr>
              <a:lnSpc>
                <a:spcPct val="150000"/>
              </a:lnSpc>
            </a:pPr>
            <a:r>
              <a:rPr lang="en-US" sz="1800" dirty="0"/>
              <a:t>    echo "a is not equal to b"</a:t>
            </a:r>
          </a:p>
          <a:p>
            <a:pPr>
              <a:lnSpc>
                <a:spcPct val="150000"/>
              </a:lnSpc>
            </a:pPr>
            <a:r>
              <a:rPr lang="en-US" sz="1800" dirty="0"/>
              <a:t>fi</a:t>
            </a:r>
          </a:p>
        </p:txBody>
      </p:sp>
    </p:spTree>
    <p:custDataLst>
      <p:tags r:id="rId1"/>
    </p:custDataLst>
    <p:extLst>
      <p:ext uri="{BB962C8B-B14F-4D97-AF65-F5344CB8AC3E}">
        <p14:creationId xmlns:p14="http://schemas.microsoft.com/office/powerpoint/2010/main" val="3301293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B3B5-DD9F-42E5-A74E-9A345CC852CB}"/>
              </a:ext>
            </a:extLst>
          </p:cNvPr>
          <p:cNvSpPr>
            <a:spLocks noGrp="1"/>
          </p:cNvSpPr>
          <p:nvPr>
            <p:ph type="ctrTitle"/>
          </p:nvPr>
        </p:nvSpPr>
        <p:spPr>
          <a:xfrm>
            <a:off x="6386732" y="1481498"/>
            <a:ext cx="4909625" cy="1260763"/>
          </a:xfrm>
        </p:spPr>
        <p:txBody>
          <a:bodyPr>
            <a:normAutofit/>
          </a:bodyPr>
          <a:lstStyle/>
          <a:p>
            <a:r>
              <a:rPr lang="en-US" spc="-5" dirty="0" smtClean="0">
                <a:latin typeface="Times New Roman" panose="02020603050405020304" pitchFamily="18" charset="0"/>
                <a:cs typeface="Times New Roman" panose="02020603050405020304" pitchFamily="18" charset="0"/>
              </a:rPr>
              <a:t>Linux </a:t>
            </a: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F70B3B5-DD9F-42E5-A74E-9A345CC852CB}"/>
              </a:ext>
            </a:extLst>
          </p:cNvPr>
          <p:cNvSpPr txBox="1">
            <a:spLocks/>
          </p:cNvSpPr>
          <p:nvPr/>
        </p:nvSpPr>
        <p:spPr>
          <a:xfrm>
            <a:off x="1082858" y="4145092"/>
            <a:ext cx="9653309" cy="1260763"/>
          </a:xfrm>
          <a:prstGeom prst="rect">
            <a:avLst/>
          </a:prstGeom>
        </p:spPr>
        <p:txBody>
          <a:bodyPr vert="horz" lIns="91438" tIns="45719" rIns="91438" bIns="45719" rtlCol="0" anchor="b">
            <a:normAutofit lnSpcReduction="10000"/>
          </a:bodyPr>
          <a:lstStyle>
            <a:lvl1pPr algn="ctr" defTabSz="457189" rtl="0" eaLnBrk="1" latinLnBrk="0" hangingPunct="1">
              <a:spcBef>
                <a:spcPct val="0"/>
              </a:spcBef>
              <a:buNone/>
              <a:defRPr sz="6000" kern="1200">
                <a:solidFill>
                  <a:schemeClr val="tx1"/>
                </a:solidFill>
                <a:latin typeface="+mj-lt"/>
                <a:ea typeface="+mj-ea"/>
                <a:cs typeface="+mj-cs"/>
              </a:defRPr>
            </a:lvl1pPr>
          </a:lstStyle>
          <a:p>
            <a:r>
              <a:rPr lang="en-US" sz="4000" spc="-5" dirty="0" smtClean="0">
                <a:latin typeface="Times New Roman" panose="02020603050405020304" pitchFamily="18" charset="0"/>
                <a:cs typeface="Times New Roman" panose="02020603050405020304" pitchFamily="18" charset="0"/>
              </a:rPr>
              <a:t>Total Credits 2 </a:t>
            </a:r>
          </a:p>
          <a:p>
            <a:r>
              <a:rPr lang="en-US" sz="4000" spc="-5" dirty="0" smtClean="0">
                <a:latin typeface="Times New Roman" panose="02020603050405020304" pitchFamily="18" charset="0"/>
                <a:cs typeface="Times New Roman" panose="02020603050405020304" pitchFamily="18" charset="0"/>
              </a:rPr>
              <a:t>Continues Evaluation</a:t>
            </a:r>
            <a:endParaRPr lang="en-IN" sz="4000" dirty="0">
              <a:latin typeface="Times New Roman" panose="02020603050405020304" pitchFamily="18" charset="0"/>
              <a:cs typeface="Times New Roman" panose="02020603050405020304" pitchFamily="18" charset="0"/>
            </a:endParaRPr>
          </a:p>
        </p:txBody>
      </p:sp>
      <p:pic>
        <p:nvPicPr>
          <p:cNvPr id="4" name="Picture 2" descr="Image result for linu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39" y="787145"/>
            <a:ext cx="4095750"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514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532109" y="677181"/>
            <a:ext cx="10752643" cy="5539978"/>
          </a:xfrm>
          <a:prstGeom prst="rect">
            <a:avLst/>
          </a:prstGeom>
        </p:spPr>
        <p:txBody>
          <a:bodyPr wrap="square">
            <a:spAutoFit/>
          </a:bodyPr>
          <a:lstStyle/>
          <a:p>
            <a:pPr>
              <a:lnSpc>
                <a:spcPct val="150000"/>
              </a:lnSpc>
            </a:pPr>
            <a:r>
              <a:rPr lang="en-US" sz="2000" b="1" dirty="0"/>
              <a:t>Example </a:t>
            </a:r>
            <a:r>
              <a:rPr lang="en-US" sz="2000" b="1" dirty="0" smtClean="0"/>
              <a:t>2: Implementing </a:t>
            </a:r>
            <a:r>
              <a:rPr lang="en-US" sz="2000" b="1" dirty="0" err="1"/>
              <a:t>if.else</a:t>
            </a:r>
            <a:r>
              <a:rPr lang="en-US" sz="2000" b="1" dirty="0"/>
              <a:t> </a:t>
            </a:r>
            <a:r>
              <a:rPr lang="en-US" sz="2000" b="1" dirty="0" smtClean="0"/>
              <a:t>statement</a:t>
            </a:r>
            <a:endParaRPr lang="en-US" sz="1800" dirty="0"/>
          </a:p>
          <a:p>
            <a:pPr>
              <a:lnSpc>
                <a:spcPct val="150000"/>
              </a:lnSpc>
            </a:pPr>
            <a:r>
              <a:rPr lang="en-US" sz="1800" dirty="0"/>
              <a:t>#Initializing two variables</a:t>
            </a:r>
          </a:p>
          <a:p>
            <a:pPr>
              <a:lnSpc>
                <a:spcPct val="150000"/>
              </a:lnSpc>
            </a:pPr>
            <a:r>
              <a:rPr lang="en-US" sz="1800" dirty="0"/>
              <a:t>a=20</a:t>
            </a:r>
          </a:p>
          <a:p>
            <a:pPr>
              <a:lnSpc>
                <a:spcPct val="150000"/>
              </a:lnSpc>
            </a:pPr>
            <a:r>
              <a:rPr lang="en-US" sz="1800" dirty="0"/>
              <a:t>b=20</a:t>
            </a:r>
          </a:p>
          <a:p>
            <a:pPr>
              <a:lnSpc>
                <a:spcPct val="150000"/>
              </a:lnSpc>
            </a:pPr>
            <a:r>
              <a:rPr lang="en-US" sz="1800" dirty="0"/>
              <a:t>  </a:t>
            </a:r>
          </a:p>
          <a:p>
            <a:pPr>
              <a:lnSpc>
                <a:spcPct val="150000"/>
              </a:lnSpc>
            </a:pPr>
            <a:r>
              <a:rPr lang="en-US" sz="1800" dirty="0"/>
              <a:t>if [ $a == $b ]</a:t>
            </a:r>
          </a:p>
          <a:p>
            <a:pPr>
              <a:lnSpc>
                <a:spcPct val="150000"/>
              </a:lnSpc>
            </a:pPr>
            <a:r>
              <a:rPr lang="en-US" sz="1800" dirty="0"/>
              <a:t>then</a:t>
            </a:r>
          </a:p>
          <a:p>
            <a:pPr>
              <a:lnSpc>
                <a:spcPct val="150000"/>
              </a:lnSpc>
            </a:pPr>
            <a:r>
              <a:rPr lang="en-US" sz="1800" dirty="0"/>
              <a:t>    #If they are equal then print this</a:t>
            </a:r>
          </a:p>
          <a:p>
            <a:pPr>
              <a:lnSpc>
                <a:spcPct val="150000"/>
              </a:lnSpc>
            </a:pPr>
            <a:r>
              <a:rPr lang="en-US" sz="1800" dirty="0"/>
              <a:t>    echo "a is equal to b"</a:t>
            </a:r>
          </a:p>
          <a:p>
            <a:pPr>
              <a:lnSpc>
                <a:spcPct val="150000"/>
              </a:lnSpc>
            </a:pPr>
            <a:r>
              <a:rPr lang="en-US" sz="1800" dirty="0"/>
              <a:t>else</a:t>
            </a:r>
          </a:p>
          <a:p>
            <a:pPr>
              <a:lnSpc>
                <a:spcPct val="150000"/>
              </a:lnSpc>
            </a:pPr>
            <a:r>
              <a:rPr lang="en-US" sz="1800" dirty="0"/>
              <a:t>    #else print this</a:t>
            </a:r>
          </a:p>
          <a:p>
            <a:pPr>
              <a:lnSpc>
                <a:spcPct val="150000"/>
              </a:lnSpc>
            </a:pPr>
            <a:r>
              <a:rPr lang="en-US" sz="1800" dirty="0"/>
              <a:t>    echo "a is not equal to b"</a:t>
            </a:r>
          </a:p>
          <a:p>
            <a:pPr>
              <a:lnSpc>
                <a:spcPct val="150000"/>
              </a:lnSpc>
            </a:pPr>
            <a:r>
              <a:rPr lang="en-US" sz="1800" dirty="0"/>
              <a:t>fi</a:t>
            </a:r>
          </a:p>
        </p:txBody>
      </p:sp>
    </p:spTree>
    <p:custDataLst>
      <p:tags r:id="rId1"/>
    </p:custDataLst>
    <p:extLst>
      <p:ext uri="{BB962C8B-B14F-4D97-AF65-F5344CB8AC3E}">
        <p14:creationId xmlns:p14="http://schemas.microsoft.com/office/powerpoint/2010/main" val="3850768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Conditional Statements | Shell Script</a:t>
            </a:r>
          </a:p>
        </p:txBody>
      </p:sp>
      <p:sp>
        <p:nvSpPr>
          <p:cNvPr id="2" name="Rectangle 1"/>
          <p:cNvSpPr/>
          <p:nvPr/>
        </p:nvSpPr>
        <p:spPr>
          <a:xfrm>
            <a:off x="532109" y="677181"/>
            <a:ext cx="10752643" cy="5955476"/>
          </a:xfrm>
          <a:prstGeom prst="rect">
            <a:avLst/>
          </a:prstGeom>
        </p:spPr>
        <p:txBody>
          <a:bodyPr wrap="square">
            <a:spAutoFit/>
          </a:bodyPr>
          <a:lstStyle/>
          <a:p>
            <a:pPr>
              <a:lnSpc>
                <a:spcPct val="150000"/>
              </a:lnSpc>
            </a:pPr>
            <a:r>
              <a:rPr lang="en-US" sz="2000" b="1" dirty="0"/>
              <a:t>Example </a:t>
            </a:r>
            <a:r>
              <a:rPr lang="en-US" sz="2000" b="1" dirty="0" smtClean="0"/>
              <a:t>3: Implementing </a:t>
            </a:r>
            <a:r>
              <a:rPr lang="en-US" sz="2000" b="1" dirty="0"/>
              <a:t>switch </a:t>
            </a:r>
            <a:r>
              <a:rPr lang="en-US" sz="2000" b="1" dirty="0" smtClean="0"/>
              <a:t>statement</a:t>
            </a:r>
          </a:p>
          <a:p>
            <a:pPr>
              <a:lnSpc>
                <a:spcPct val="150000"/>
              </a:lnSpc>
            </a:pPr>
            <a:r>
              <a:rPr lang="en-US" sz="1800" dirty="0" smtClean="0"/>
              <a:t>CARS</a:t>
            </a:r>
            <a:r>
              <a:rPr lang="en-US" sz="1800" dirty="0"/>
              <a:t>="</a:t>
            </a:r>
            <a:r>
              <a:rPr lang="en-US" sz="1800" dirty="0" err="1"/>
              <a:t>bmw</a:t>
            </a:r>
            <a:r>
              <a:rPr lang="en-US" sz="1800" dirty="0"/>
              <a:t>"</a:t>
            </a:r>
          </a:p>
          <a:p>
            <a:pPr>
              <a:lnSpc>
                <a:spcPct val="150000"/>
              </a:lnSpc>
            </a:pPr>
            <a:r>
              <a:rPr lang="en-US" sz="1800" dirty="0"/>
              <a:t>  </a:t>
            </a:r>
          </a:p>
          <a:p>
            <a:pPr>
              <a:lnSpc>
                <a:spcPct val="150000"/>
              </a:lnSpc>
            </a:pPr>
            <a:r>
              <a:rPr lang="en-US" sz="1800" dirty="0"/>
              <a:t>#Pass the variable in string</a:t>
            </a:r>
          </a:p>
          <a:p>
            <a:pPr>
              <a:lnSpc>
                <a:spcPct val="150000"/>
              </a:lnSpc>
            </a:pPr>
            <a:r>
              <a:rPr lang="en-US" sz="1800" dirty="0"/>
              <a:t>case "$CARS" in</a:t>
            </a:r>
          </a:p>
          <a:p>
            <a:pPr>
              <a:lnSpc>
                <a:spcPct val="150000"/>
              </a:lnSpc>
            </a:pPr>
            <a:r>
              <a:rPr lang="en-US" sz="1800" dirty="0"/>
              <a:t>    #case 1</a:t>
            </a:r>
          </a:p>
          <a:p>
            <a:pPr>
              <a:lnSpc>
                <a:spcPct val="150000"/>
              </a:lnSpc>
            </a:pPr>
            <a:r>
              <a:rPr lang="en-US" sz="1800" dirty="0"/>
              <a:t>    "</a:t>
            </a:r>
            <a:r>
              <a:rPr lang="en-US" sz="1800" dirty="0" err="1"/>
              <a:t>mercedes</a:t>
            </a:r>
            <a:r>
              <a:rPr lang="en-US" sz="1800" dirty="0"/>
              <a:t>") echo "Headquarters - </a:t>
            </a:r>
            <a:r>
              <a:rPr lang="en-US" sz="1800" dirty="0" err="1"/>
              <a:t>Affalterbach</a:t>
            </a:r>
            <a:r>
              <a:rPr lang="en-US" sz="1800" dirty="0"/>
              <a:t>, Germany" ;;</a:t>
            </a:r>
          </a:p>
          <a:p>
            <a:pPr>
              <a:lnSpc>
                <a:spcPct val="150000"/>
              </a:lnSpc>
            </a:pPr>
            <a:r>
              <a:rPr lang="en-US" sz="1800" dirty="0"/>
              <a:t>      </a:t>
            </a:r>
          </a:p>
          <a:p>
            <a:pPr>
              <a:lnSpc>
                <a:spcPct val="150000"/>
              </a:lnSpc>
            </a:pPr>
            <a:r>
              <a:rPr lang="en-US" sz="1800" dirty="0"/>
              <a:t>    #case 2</a:t>
            </a:r>
          </a:p>
          <a:p>
            <a:pPr>
              <a:lnSpc>
                <a:spcPct val="150000"/>
              </a:lnSpc>
            </a:pPr>
            <a:r>
              <a:rPr lang="en-US" sz="1800" dirty="0"/>
              <a:t>    "</a:t>
            </a:r>
            <a:r>
              <a:rPr lang="en-US" sz="1800" dirty="0" err="1"/>
              <a:t>audi</a:t>
            </a:r>
            <a:r>
              <a:rPr lang="en-US" sz="1800" dirty="0"/>
              <a:t>") echo "Headquarters - Ingolstadt, Germany" ;;</a:t>
            </a:r>
          </a:p>
          <a:p>
            <a:pPr>
              <a:lnSpc>
                <a:spcPct val="150000"/>
              </a:lnSpc>
            </a:pPr>
            <a:r>
              <a:rPr lang="en-US" sz="1800" dirty="0"/>
              <a:t>      </a:t>
            </a:r>
          </a:p>
          <a:p>
            <a:pPr>
              <a:lnSpc>
                <a:spcPct val="150000"/>
              </a:lnSpc>
            </a:pPr>
            <a:r>
              <a:rPr lang="en-US" sz="1800" dirty="0"/>
              <a:t>    #case 3</a:t>
            </a:r>
          </a:p>
          <a:p>
            <a:pPr>
              <a:lnSpc>
                <a:spcPct val="150000"/>
              </a:lnSpc>
            </a:pPr>
            <a:r>
              <a:rPr lang="en-US" sz="1800" dirty="0"/>
              <a:t>    "</a:t>
            </a:r>
            <a:r>
              <a:rPr lang="en-US" sz="1800" dirty="0" err="1"/>
              <a:t>bmw</a:t>
            </a:r>
            <a:r>
              <a:rPr lang="en-US" sz="1800" dirty="0"/>
              <a:t>") echo "Headquarters - Chennai, Tamil Nadu, India" ;;</a:t>
            </a:r>
          </a:p>
          <a:p>
            <a:pPr>
              <a:lnSpc>
                <a:spcPct val="150000"/>
              </a:lnSpc>
            </a:pPr>
            <a:r>
              <a:rPr lang="en-US" sz="1800" dirty="0" err="1"/>
              <a:t>esac</a:t>
            </a:r>
            <a:endParaRPr lang="en-US" sz="1800" dirty="0"/>
          </a:p>
        </p:txBody>
      </p:sp>
    </p:spTree>
    <p:custDataLst>
      <p:tags r:id="rId1"/>
    </p:custDataLst>
    <p:extLst>
      <p:ext uri="{BB962C8B-B14F-4D97-AF65-F5344CB8AC3E}">
        <p14:creationId xmlns:p14="http://schemas.microsoft.com/office/powerpoint/2010/main" val="2218967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5122941"/>
          </a:xfrm>
          <a:prstGeom prst="rect">
            <a:avLst/>
          </a:prstGeom>
        </p:spPr>
        <p:txBody>
          <a:bodyPr wrap="square">
            <a:spAutoFit/>
          </a:bodyPr>
          <a:lstStyle/>
          <a:p>
            <a:pPr>
              <a:lnSpc>
                <a:spcPct val="150000"/>
              </a:lnSpc>
            </a:pPr>
            <a:r>
              <a:rPr lang="en-US" sz="2000" b="1" dirty="0"/>
              <a:t>Looping Statements in Shell Scripting: </a:t>
            </a:r>
            <a:r>
              <a:rPr lang="en-US" sz="2000" dirty="0"/>
              <a:t>There are total 3 looping statements that can be used in bash </a:t>
            </a:r>
            <a:r>
              <a:rPr lang="en-US" sz="2000" dirty="0" smtClean="0"/>
              <a:t>programming.</a:t>
            </a:r>
            <a:endParaRPr lang="en-US" sz="2000" dirty="0"/>
          </a:p>
          <a:p>
            <a:pPr>
              <a:lnSpc>
                <a:spcPct val="150000"/>
              </a:lnSpc>
            </a:pPr>
            <a:endParaRPr lang="en-US" sz="2000" dirty="0"/>
          </a:p>
          <a:p>
            <a:pPr>
              <a:lnSpc>
                <a:spcPct val="150000"/>
              </a:lnSpc>
            </a:pPr>
            <a:r>
              <a:rPr lang="en-US" sz="2000" dirty="0"/>
              <a:t>while statement</a:t>
            </a:r>
          </a:p>
          <a:p>
            <a:pPr>
              <a:lnSpc>
                <a:spcPct val="150000"/>
              </a:lnSpc>
            </a:pPr>
            <a:r>
              <a:rPr lang="en-US" sz="2000" dirty="0"/>
              <a:t>for statement</a:t>
            </a:r>
          </a:p>
          <a:p>
            <a:pPr>
              <a:lnSpc>
                <a:spcPct val="150000"/>
              </a:lnSpc>
            </a:pPr>
            <a:r>
              <a:rPr lang="en-US" sz="2000" dirty="0"/>
              <a:t>until statement</a:t>
            </a:r>
          </a:p>
          <a:p>
            <a:pPr>
              <a:lnSpc>
                <a:spcPct val="150000"/>
              </a:lnSpc>
            </a:pPr>
            <a:r>
              <a:rPr lang="en-US" sz="2000" dirty="0"/>
              <a:t>To alter the flow of loop statements, two commands are used they are,  </a:t>
            </a:r>
          </a:p>
          <a:p>
            <a:pPr>
              <a:lnSpc>
                <a:spcPct val="150000"/>
              </a:lnSpc>
            </a:pPr>
            <a:endParaRPr lang="en-US" sz="2000" dirty="0"/>
          </a:p>
          <a:p>
            <a:pPr>
              <a:lnSpc>
                <a:spcPct val="150000"/>
              </a:lnSpc>
            </a:pPr>
            <a:r>
              <a:rPr lang="en-US" sz="2000" dirty="0"/>
              <a:t>break</a:t>
            </a:r>
          </a:p>
          <a:p>
            <a:pPr>
              <a:lnSpc>
                <a:spcPct val="150000"/>
              </a:lnSpc>
            </a:pPr>
            <a:r>
              <a:rPr lang="en-US" sz="2000" dirty="0"/>
              <a:t>continue</a:t>
            </a:r>
          </a:p>
          <a:p>
            <a:pPr>
              <a:lnSpc>
                <a:spcPct val="150000"/>
              </a:lnSpc>
            </a:pPr>
            <a:r>
              <a:rPr lang="en-US" sz="2000" dirty="0"/>
              <a:t>Their descriptions and syntax are as follows: </a:t>
            </a:r>
            <a:endParaRPr lang="en-US" sz="1800" dirty="0"/>
          </a:p>
        </p:txBody>
      </p:sp>
    </p:spTree>
    <p:custDataLst>
      <p:tags r:id="rId1"/>
    </p:custDataLst>
    <p:extLst>
      <p:ext uri="{BB962C8B-B14F-4D97-AF65-F5344CB8AC3E}">
        <p14:creationId xmlns:p14="http://schemas.microsoft.com/office/powerpoint/2010/main" val="4020940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4708981"/>
          </a:xfrm>
          <a:prstGeom prst="rect">
            <a:avLst/>
          </a:prstGeom>
        </p:spPr>
        <p:txBody>
          <a:bodyPr wrap="square">
            <a:spAutoFit/>
          </a:bodyPr>
          <a:lstStyle/>
          <a:p>
            <a:pPr>
              <a:lnSpc>
                <a:spcPct val="150000"/>
              </a:lnSpc>
            </a:pPr>
            <a:r>
              <a:rPr lang="en-US" sz="2000" b="1" dirty="0" smtClean="0"/>
              <a:t>: </a:t>
            </a:r>
            <a:r>
              <a:rPr lang="en-US" sz="2000" dirty="0"/>
              <a:t>There are total 3 looping statements that can be used in bash </a:t>
            </a:r>
            <a:r>
              <a:rPr lang="en-US" sz="2000" dirty="0" smtClean="0"/>
              <a:t>programming.</a:t>
            </a:r>
            <a:endParaRPr lang="en-US" sz="2000" dirty="0"/>
          </a:p>
          <a:p>
            <a:pPr>
              <a:lnSpc>
                <a:spcPct val="150000"/>
              </a:lnSpc>
            </a:pPr>
            <a:endParaRPr lang="en-US" sz="2000" dirty="0"/>
          </a:p>
          <a:p>
            <a:pPr>
              <a:lnSpc>
                <a:spcPct val="150000"/>
              </a:lnSpc>
            </a:pPr>
            <a:r>
              <a:rPr lang="en-US" sz="2000" dirty="0"/>
              <a:t>while statement</a:t>
            </a:r>
          </a:p>
          <a:p>
            <a:pPr>
              <a:lnSpc>
                <a:spcPct val="150000"/>
              </a:lnSpc>
            </a:pPr>
            <a:r>
              <a:rPr lang="en-US" sz="2000" dirty="0"/>
              <a:t>for statement</a:t>
            </a:r>
          </a:p>
          <a:p>
            <a:pPr>
              <a:lnSpc>
                <a:spcPct val="150000"/>
              </a:lnSpc>
            </a:pPr>
            <a:r>
              <a:rPr lang="en-US" sz="2000" dirty="0"/>
              <a:t>until statement</a:t>
            </a:r>
          </a:p>
          <a:p>
            <a:pPr>
              <a:lnSpc>
                <a:spcPct val="150000"/>
              </a:lnSpc>
            </a:pPr>
            <a:r>
              <a:rPr lang="en-US" sz="2000" dirty="0"/>
              <a:t>To alter the flow of loop statements, two commands are used they are,  </a:t>
            </a:r>
          </a:p>
          <a:p>
            <a:pPr>
              <a:lnSpc>
                <a:spcPct val="150000"/>
              </a:lnSpc>
            </a:pPr>
            <a:endParaRPr lang="en-US" sz="2000" dirty="0"/>
          </a:p>
          <a:p>
            <a:pPr>
              <a:lnSpc>
                <a:spcPct val="150000"/>
              </a:lnSpc>
            </a:pPr>
            <a:r>
              <a:rPr lang="en-US" sz="2000" dirty="0"/>
              <a:t>break</a:t>
            </a:r>
          </a:p>
          <a:p>
            <a:pPr>
              <a:lnSpc>
                <a:spcPct val="150000"/>
              </a:lnSpc>
            </a:pPr>
            <a:r>
              <a:rPr lang="en-US" sz="2000" dirty="0"/>
              <a:t>continue</a:t>
            </a:r>
          </a:p>
          <a:p>
            <a:pPr>
              <a:lnSpc>
                <a:spcPct val="150000"/>
              </a:lnSpc>
            </a:pPr>
            <a:r>
              <a:rPr lang="en-US" sz="2000" dirty="0"/>
              <a:t>Their descriptions and syntax are as follows: </a:t>
            </a:r>
            <a:endParaRPr lang="en-US" sz="1800" dirty="0"/>
          </a:p>
        </p:txBody>
      </p:sp>
    </p:spTree>
    <p:custDataLst>
      <p:tags r:id="rId1"/>
    </p:custDataLst>
    <p:extLst>
      <p:ext uri="{BB962C8B-B14F-4D97-AF65-F5344CB8AC3E}">
        <p14:creationId xmlns:p14="http://schemas.microsoft.com/office/powerpoint/2010/main" val="2665017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4893647"/>
          </a:xfrm>
          <a:prstGeom prst="rect">
            <a:avLst/>
          </a:prstGeom>
        </p:spPr>
        <p:txBody>
          <a:bodyPr wrap="square">
            <a:spAutoFit/>
          </a:bodyPr>
          <a:lstStyle/>
          <a:p>
            <a:pPr>
              <a:lnSpc>
                <a:spcPct val="150000"/>
              </a:lnSpc>
            </a:pPr>
            <a:r>
              <a:rPr lang="en-US" sz="2000" b="1" dirty="0"/>
              <a:t>while </a:t>
            </a:r>
            <a:r>
              <a:rPr lang="en-US" sz="2000" b="1" dirty="0" smtClean="0"/>
              <a:t>statement: </a:t>
            </a:r>
            <a:r>
              <a:rPr lang="en-US" sz="2000" dirty="0"/>
              <a:t>Here the command is evaluated and based on the resulting loop will execute, if the command is raise to false then the loop will be terminated that </a:t>
            </a:r>
          </a:p>
          <a:p>
            <a:pPr>
              <a:lnSpc>
                <a:spcPct val="150000"/>
              </a:lnSpc>
            </a:pPr>
            <a:r>
              <a:rPr lang="en-US" sz="2800" dirty="0"/>
              <a:t>while &lt;condition&gt;</a:t>
            </a:r>
          </a:p>
          <a:p>
            <a:pPr>
              <a:lnSpc>
                <a:spcPct val="150000"/>
              </a:lnSpc>
            </a:pPr>
            <a:r>
              <a:rPr lang="en-US" sz="2800" dirty="0"/>
              <a:t>do</a:t>
            </a:r>
          </a:p>
          <a:p>
            <a:pPr>
              <a:lnSpc>
                <a:spcPct val="150000"/>
              </a:lnSpc>
            </a:pPr>
            <a:r>
              <a:rPr lang="en-US" sz="2800" dirty="0" smtClean="0"/>
              <a:t>    </a:t>
            </a:r>
            <a:r>
              <a:rPr lang="en-US" sz="2800" dirty="0"/>
              <a:t>&lt;command 1&gt;</a:t>
            </a:r>
          </a:p>
          <a:p>
            <a:pPr>
              <a:lnSpc>
                <a:spcPct val="150000"/>
              </a:lnSpc>
            </a:pPr>
            <a:r>
              <a:rPr lang="en-US" sz="2800" dirty="0"/>
              <a:t>    &lt;command 2&gt;</a:t>
            </a:r>
          </a:p>
          <a:p>
            <a:pPr>
              <a:lnSpc>
                <a:spcPct val="150000"/>
              </a:lnSpc>
            </a:pPr>
            <a:r>
              <a:rPr lang="en-US" sz="2800" dirty="0"/>
              <a:t>    &lt;</a:t>
            </a:r>
            <a:r>
              <a:rPr lang="en-US" sz="2800" dirty="0" err="1"/>
              <a:t>etc</a:t>
            </a:r>
            <a:r>
              <a:rPr lang="en-US" sz="2800" dirty="0"/>
              <a:t>&gt;</a:t>
            </a:r>
          </a:p>
          <a:p>
            <a:pPr>
              <a:lnSpc>
                <a:spcPct val="150000"/>
              </a:lnSpc>
            </a:pPr>
            <a:r>
              <a:rPr lang="en-US" sz="2800" dirty="0"/>
              <a:t>done</a:t>
            </a:r>
          </a:p>
        </p:txBody>
      </p:sp>
      <p:sp>
        <p:nvSpPr>
          <p:cNvPr id="5" name="Rectangle 4"/>
          <p:cNvSpPr/>
          <p:nvPr/>
        </p:nvSpPr>
        <p:spPr>
          <a:xfrm>
            <a:off x="7460566" y="988137"/>
            <a:ext cx="4370363" cy="3893374"/>
          </a:xfrm>
          <a:prstGeom prst="rect">
            <a:avLst/>
          </a:prstGeom>
        </p:spPr>
        <p:txBody>
          <a:bodyPr wrap="square">
            <a:spAutoFit/>
          </a:bodyPr>
          <a:lstStyle/>
          <a:p>
            <a:endParaRPr lang="en-US" dirty="0"/>
          </a:p>
          <a:p>
            <a:r>
              <a:rPr lang="en-US" dirty="0"/>
              <a:t>a=0</a:t>
            </a:r>
          </a:p>
          <a:p>
            <a:r>
              <a:rPr lang="en-US" dirty="0"/>
              <a:t># -</a:t>
            </a:r>
            <a:r>
              <a:rPr lang="en-US" dirty="0" err="1"/>
              <a:t>lt</a:t>
            </a:r>
            <a:r>
              <a:rPr lang="en-US" dirty="0"/>
              <a:t> is less than operator</a:t>
            </a:r>
          </a:p>
          <a:p>
            <a:r>
              <a:rPr lang="en-US" dirty="0"/>
              <a:t> </a:t>
            </a:r>
          </a:p>
          <a:p>
            <a:r>
              <a:rPr lang="en-US" dirty="0"/>
              <a:t>#Iterate the loop until a less than 10</a:t>
            </a:r>
          </a:p>
          <a:p>
            <a:r>
              <a:rPr lang="en-US" dirty="0"/>
              <a:t>while [ $a -</a:t>
            </a:r>
            <a:r>
              <a:rPr lang="en-US" dirty="0" err="1"/>
              <a:t>lt</a:t>
            </a:r>
            <a:r>
              <a:rPr lang="en-US" dirty="0"/>
              <a:t> 10 ]</a:t>
            </a:r>
          </a:p>
          <a:p>
            <a:r>
              <a:rPr lang="en-US" dirty="0"/>
              <a:t>do</a:t>
            </a:r>
          </a:p>
          <a:p>
            <a:r>
              <a:rPr lang="en-US" dirty="0"/>
              <a:t>    # Print the values</a:t>
            </a:r>
          </a:p>
          <a:p>
            <a:r>
              <a:rPr lang="en-US" dirty="0"/>
              <a:t>    echo $a</a:t>
            </a:r>
          </a:p>
          <a:p>
            <a:r>
              <a:rPr lang="en-US" dirty="0"/>
              <a:t>     </a:t>
            </a:r>
          </a:p>
          <a:p>
            <a:r>
              <a:rPr lang="en-US" dirty="0"/>
              <a:t>    # increment the value or (( </a:t>
            </a:r>
            <a:r>
              <a:rPr lang="en-US" dirty="0" smtClean="0"/>
              <a:t>a+= </a:t>
            </a:r>
            <a:r>
              <a:rPr lang="en-US" dirty="0"/>
              <a:t>1 ))</a:t>
            </a:r>
          </a:p>
          <a:p>
            <a:r>
              <a:rPr lang="en-US" dirty="0"/>
              <a:t>    a=`expr $a + 1`</a:t>
            </a:r>
          </a:p>
          <a:p>
            <a:r>
              <a:rPr lang="en-US" dirty="0"/>
              <a:t>done</a:t>
            </a:r>
            <a:endParaRPr lang="en-IN" dirty="0"/>
          </a:p>
        </p:txBody>
      </p:sp>
      <p:sp>
        <p:nvSpPr>
          <p:cNvPr id="7" name="Rectangle 6"/>
          <p:cNvSpPr/>
          <p:nvPr/>
        </p:nvSpPr>
        <p:spPr>
          <a:xfrm>
            <a:off x="4412566" y="4531418"/>
            <a:ext cx="2501823" cy="1846659"/>
          </a:xfrm>
          <a:prstGeom prst="rect">
            <a:avLst/>
          </a:prstGeom>
        </p:spPr>
        <p:txBody>
          <a:bodyPr wrap="square">
            <a:spAutoFit/>
          </a:bodyPr>
          <a:lstStyle/>
          <a:p>
            <a:r>
              <a:rPr lang="en-IN" dirty="0"/>
              <a:t>#!/bin/bash</a:t>
            </a:r>
          </a:p>
          <a:p>
            <a:r>
              <a:rPr lang="en-IN" dirty="0" err="1"/>
              <a:t>i</a:t>
            </a:r>
            <a:r>
              <a:rPr lang="en-IN" dirty="0"/>
              <a:t>=1</a:t>
            </a:r>
          </a:p>
          <a:p>
            <a:r>
              <a:rPr lang="en-IN" dirty="0"/>
              <a:t>while [[ $</a:t>
            </a:r>
            <a:r>
              <a:rPr lang="en-IN" dirty="0" err="1"/>
              <a:t>i</a:t>
            </a:r>
            <a:r>
              <a:rPr lang="en-IN" dirty="0"/>
              <a:t> -le 10 ]] ; do</a:t>
            </a:r>
          </a:p>
          <a:p>
            <a:r>
              <a:rPr lang="en-IN" dirty="0"/>
              <a:t>   echo "$</a:t>
            </a:r>
            <a:r>
              <a:rPr lang="en-IN" dirty="0" err="1"/>
              <a:t>i</a:t>
            </a:r>
            <a:r>
              <a:rPr lang="en-IN" dirty="0"/>
              <a:t>"</a:t>
            </a:r>
          </a:p>
          <a:p>
            <a:r>
              <a:rPr lang="en-IN" dirty="0"/>
              <a:t>  (( </a:t>
            </a:r>
            <a:r>
              <a:rPr lang="en-IN" dirty="0" err="1"/>
              <a:t>i</a:t>
            </a:r>
            <a:r>
              <a:rPr lang="en-IN" dirty="0"/>
              <a:t> += 1 ))</a:t>
            </a:r>
          </a:p>
          <a:p>
            <a:r>
              <a:rPr lang="en-IN" dirty="0"/>
              <a:t>done</a:t>
            </a:r>
          </a:p>
        </p:txBody>
      </p:sp>
    </p:spTree>
    <p:custDataLst>
      <p:tags r:id="rId1"/>
    </p:custDataLst>
    <p:extLst>
      <p:ext uri="{BB962C8B-B14F-4D97-AF65-F5344CB8AC3E}">
        <p14:creationId xmlns:p14="http://schemas.microsoft.com/office/powerpoint/2010/main" val="1939939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506292"/>
          </a:xfrm>
          <a:prstGeom prst="rect">
            <a:avLst/>
          </a:prstGeom>
        </p:spPr>
        <p:txBody>
          <a:bodyPr wrap="square">
            <a:spAutoFit/>
          </a:bodyPr>
          <a:lstStyle/>
          <a:p>
            <a:pPr>
              <a:lnSpc>
                <a:spcPct val="150000"/>
              </a:lnSpc>
            </a:pPr>
            <a:r>
              <a:rPr lang="en-US" sz="2000" b="1" dirty="0"/>
              <a:t>Example-1: Iterate the loop for a fixed number of </a:t>
            </a:r>
            <a:r>
              <a:rPr lang="en-US" sz="2000" b="1" dirty="0" smtClean="0"/>
              <a:t>times</a:t>
            </a:r>
            <a:endParaRPr lang="en-US" sz="2800" dirty="0"/>
          </a:p>
        </p:txBody>
      </p:sp>
      <p:sp>
        <p:nvSpPr>
          <p:cNvPr id="3" name="Rectangle 2"/>
          <p:cNvSpPr/>
          <p:nvPr/>
        </p:nvSpPr>
        <p:spPr>
          <a:xfrm>
            <a:off x="532109" y="1176783"/>
            <a:ext cx="6096000" cy="3600986"/>
          </a:xfrm>
          <a:prstGeom prst="rect">
            <a:avLst/>
          </a:prstGeom>
        </p:spPr>
        <p:txBody>
          <a:bodyPr>
            <a:spAutoFit/>
          </a:bodyPr>
          <a:lstStyle/>
          <a:p>
            <a:r>
              <a:rPr lang="en-US" dirty="0"/>
              <a:t>#!/bin/bash</a:t>
            </a:r>
          </a:p>
          <a:p>
            <a:endParaRPr lang="en-US" dirty="0"/>
          </a:p>
          <a:p>
            <a:r>
              <a:rPr lang="en-US" dirty="0"/>
              <a:t># Initialize the counter</a:t>
            </a:r>
          </a:p>
          <a:p>
            <a:r>
              <a:rPr lang="en-US" dirty="0"/>
              <a:t>n=1</a:t>
            </a:r>
          </a:p>
          <a:p>
            <a:r>
              <a:rPr lang="en-US" dirty="0"/>
              <a:t># Iterate the loop for 5 times</a:t>
            </a:r>
          </a:p>
          <a:p>
            <a:r>
              <a:rPr lang="en-US" dirty="0"/>
              <a:t>while [ $n -le 5 ]</a:t>
            </a:r>
          </a:p>
          <a:p>
            <a:r>
              <a:rPr lang="en-US" dirty="0"/>
              <a:t>do</a:t>
            </a:r>
          </a:p>
          <a:p>
            <a:r>
              <a:rPr lang="en-US" dirty="0"/>
              <a:t>    # Print the value of n in each iteration</a:t>
            </a:r>
          </a:p>
          <a:p>
            <a:r>
              <a:rPr lang="en-US" dirty="0"/>
              <a:t>    echo "Running $n time"</a:t>
            </a:r>
          </a:p>
          <a:p>
            <a:r>
              <a:rPr lang="en-US" dirty="0"/>
              <a:t>    # Increment the value of n by 1</a:t>
            </a:r>
          </a:p>
          <a:p>
            <a:r>
              <a:rPr lang="en-US" dirty="0"/>
              <a:t>    (( n++ ))</a:t>
            </a:r>
          </a:p>
          <a:p>
            <a:r>
              <a:rPr lang="en-US" dirty="0"/>
              <a:t>done</a:t>
            </a:r>
            <a:endParaRPr lang="en-IN" dirty="0"/>
          </a:p>
        </p:txBody>
      </p:sp>
    </p:spTree>
    <p:custDataLst>
      <p:tags r:id="rId1"/>
    </p:custDataLst>
    <p:extLst>
      <p:ext uri="{BB962C8B-B14F-4D97-AF65-F5344CB8AC3E}">
        <p14:creationId xmlns:p14="http://schemas.microsoft.com/office/powerpoint/2010/main" val="23599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506292"/>
          </a:xfrm>
          <a:prstGeom prst="rect">
            <a:avLst/>
          </a:prstGeom>
        </p:spPr>
        <p:txBody>
          <a:bodyPr wrap="square">
            <a:spAutoFit/>
          </a:bodyPr>
          <a:lstStyle/>
          <a:p>
            <a:pPr>
              <a:lnSpc>
                <a:spcPct val="150000"/>
              </a:lnSpc>
            </a:pPr>
            <a:r>
              <a:rPr lang="en-US" sz="2000" b="1" dirty="0"/>
              <a:t>Example-2: Using break statement for conditional exit</a:t>
            </a:r>
            <a:endParaRPr lang="en-US" sz="2800" dirty="0"/>
          </a:p>
        </p:txBody>
      </p:sp>
      <p:sp>
        <p:nvSpPr>
          <p:cNvPr id="3" name="Rectangle 2"/>
          <p:cNvSpPr/>
          <p:nvPr/>
        </p:nvSpPr>
        <p:spPr>
          <a:xfrm>
            <a:off x="532109" y="1176783"/>
            <a:ext cx="6096000" cy="5355312"/>
          </a:xfrm>
          <a:prstGeom prst="rect">
            <a:avLst/>
          </a:prstGeom>
        </p:spPr>
        <p:txBody>
          <a:bodyPr>
            <a:spAutoFit/>
          </a:bodyPr>
          <a:lstStyle/>
          <a:p>
            <a:r>
              <a:rPr lang="en-US" dirty="0"/>
              <a:t>#!/bin/bash</a:t>
            </a:r>
          </a:p>
          <a:p>
            <a:endParaRPr lang="en-US" dirty="0"/>
          </a:p>
          <a:p>
            <a:r>
              <a:rPr lang="en-US" dirty="0"/>
              <a:t># Initialize the counter</a:t>
            </a:r>
          </a:p>
          <a:p>
            <a:r>
              <a:rPr lang="en-US" dirty="0"/>
              <a:t>n=1</a:t>
            </a:r>
          </a:p>
          <a:p>
            <a:r>
              <a:rPr lang="en-US" dirty="0"/>
              <a:t># Iterate the loop for 10 times</a:t>
            </a:r>
          </a:p>
          <a:p>
            <a:r>
              <a:rPr lang="en-US" dirty="0"/>
              <a:t>while [ $n -le 10 ]</a:t>
            </a:r>
          </a:p>
          <a:p>
            <a:r>
              <a:rPr lang="en-US" dirty="0"/>
              <a:t>do</a:t>
            </a:r>
          </a:p>
          <a:p>
            <a:r>
              <a:rPr lang="en-US" dirty="0"/>
              <a:t>    # Check the value of n</a:t>
            </a:r>
          </a:p>
          <a:p>
            <a:r>
              <a:rPr lang="en-US" dirty="0"/>
              <a:t>    if [ $n == 6 ]</a:t>
            </a:r>
          </a:p>
          <a:p>
            <a:r>
              <a:rPr lang="en-US" dirty="0"/>
              <a:t>    then</a:t>
            </a:r>
          </a:p>
          <a:p>
            <a:r>
              <a:rPr lang="en-US" dirty="0"/>
              <a:t>        echo "terminated"      </a:t>
            </a:r>
          </a:p>
          <a:p>
            <a:r>
              <a:rPr lang="en-US" dirty="0"/>
              <a:t>        break</a:t>
            </a:r>
          </a:p>
          <a:p>
            <a:r>
              <a:rPr lang="en-US" dirty="0"/>
              <a:t>    fi</a:t>
            </a:r>
          </a:p>
          <a:p>
            <a:r>
              <a:rPr lang="en-US" dirty="0"/>
              <a:t>    # Print the current value of n</a:t>
            </a:r>
          </a:p>
          <a:p>
            <a:r>
              <a:rPr lang="en-US" dirty="0"/>
              <a:t>    echo "Position: $n"</a:t>
            </a:r>
          </a:p>
          <a:p>
            <a:r>
              <a:rPr lang="en-US" dirty="0"/>
              <a:t>    # Increment the value of n by 1</a:t>
            </a:r>
          </a:p>
          <a:p>
            <a:r>
              <a:rPr lang="en-US" dirty="0"/>
              <a:t>    (( n++ ))</a:t>
            </a:r>
          </a:p>
          <a:p>
            <a:r>
              <a:rPr lang="en-US" dirty="0"/>
              <a:t>done</a:t>
            </a:r>
            <a:endParaRPr lang="en-IN" dirty="0"/>
          </a:p>
        </p:txBody>
      </p:sp>
    </p:spTree>
    <p:custDataLst>
      <p:tags r:id="rId1"/>
    </p:custDataLst>
    <p:extLst>
      <p:ext uri="{BB962C8B-B14F-4D97-AF65-F5344CB8AC3E}">
        <p14:creationId xmlns:p14="http://schemas.microsoft.com/office/powerpoint/2010/main" val="3270449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506292"/>
          </a:xfrm>
          <a:prstGeom prst="rect">
            <a:avLst/>
          </a:prstGeom>
        </p:spPr>
        <p:txBody>
          <a:bodyPr wrap="square">
            <a:spAutoFit/>
          </a:bodyPr>
          <a:lstStyle/>
          <a:p>
            <a:pPr>
              <a:lnSpc>
                <a:spcPct val="150000"/>
              </a:lnSpc>
            </a:pPr>
            <a:r>
              <a:rPr lang="en-US" sz="2000" b="1" dirty="0"/>
              <a:t>Example-3: Using continue statement to omit particular step</a:t>
            </a:r>
            <a:endParaRPr lang="en-US" sz="2800" dirty="0"/>
          </a:p>
        </p:txBody>
      </p:sp>
      <p:sp>
        <p:nvSpPr>
          <p:cNvPr id="3" name="Rectangle 2"/>
          <p:cNvSpPr/>
          <p:nvPr/>
        </p:nvSpPr>
        <p:spPr>
          <a:xfrm>
            <a:off x="532109" y="1176783"/>
            <a:ext cx="6096000" cy="5647700"/>
          </a:xfrm>
          <a:prstGeom prst="rect">
            <a:avLst/>
          </a:prstGeom>
        </p:spPr>
        <p:txBody>
          <a:bodyPr>
            <a:spAutoFit/>
          </a:bodyPr>
          <a:lstStyle/>
          <a:p>
            <a:r>
              <a:rPr lang="en-US" dirty="0"/>
              <a:t>#!/bin/bash</a:t>
            </a:r>
          </a:p>
          <a:p>
            <a:endParaRPr lang="en-US" dirty="0"/>
          </a:p>
          <a:p>
            <a:r>
              <a:rPr lang="en-US" dirty="0"/>
              <a:t># Initialize the counter</a:t>
            </a:r>
          </a:p>
          <a:p>
            <a:r>
              <a:rPr lang="en-US" dirty="0"/>
              <a:t>n=0</a:t>
            </a:r>
          </a:p>
          <a:p>
            <a:r>
              <a:rPr lang="en-US" dirty="0"/>
              <a:t># Iterate the loop for 5 times</a:t>
            </a:r>
          </a:p>
          <a:p>
            <a:r>
              <a:rPr lang="en-US" dirty="0"/>
              <a:t>while [ $n -le 5 ]</a:t>
            </a:r>
          </a:p>
          <a:p>
            <a:r>
              <a:rPr lang="en-US" dirty="0"/>
              <a:t>do</a:t>
            </a:r>
          </a:p>
          <a:p>
            <a:r>
              <a:rPr lang="en-US" dirty="0"/>
              <a:t>    # Increment the value of n by 1</a:t>
            </a:r>
          </a:p>
          <a:p>
            <a:r>
              <a:rPr lang="en-US" dirty="0"/>
              <a:t>    (( n++ ))</a:t>
            </a:r>
          </a:p>
          <a:p>
            <a:r>
              <a:rPr lang="en-US" dirty="0"/>
              <a:t>   </a:t>
            </a:r>
          </a:p>
          <a:p>
            <a:r>
              <a:rPr lang="en-US" dirty="0"/>
              <a:t>    # Check the value of n</a:t>
            </a:r>
          </a:p>
          <a:p>
            <a:r>
              <a:rPr lang="en-US" dirty="0"/>
              <a:t>    if [ $n == 3 ]</a:t>
            </a:r>
          </a:p>
          <a:p>
            <a:r>
              <a:rPr lang="en-US" dirty="0"/>
              <a:t>    then</a:t>
            </a:r>
          </a:p>
          <a:p>
            <a:r>
              <a:rPr lang="en-US" dirty="0"/>
              <a:t>        continue</a:t>
            </a:r>
          </a:p>
          <a:p>
            <a:r>
              <a:rPr lang="en-US" dirty="0"/>
              <a:t>    fi</a:t>
            </a:r>
          </a:p>
          <a:p>
            <a:r>
              <a:rPr lang="en-US" dirty="0"/>
              <a:t>    # Print the current value of n</a:t>
            </a:r>
          </a:p>
          <a:p>
            <a:r>
              <a:rPr lang="en-US" dirty="0"/>
              <a:t>    echo "Position: $n"</a:t>
            </a:r>
          </a:p>
          <a:p>
            <a:r>
              <a:rPr lang="en-US" dirty="0"/>
              <a:t>   </a:t>
            </a:r>
          </a:p>
          <a:p>
            <a:r>
              <a:rPr lang="en-US" dirty="0"/>
              <a:t>done</a:t>
            </a:r>
            <a:endParaRPr lang="en-IN" dirty="0"/>
          </a:p>
        </p:txBody>
      </p:sp>
    </p:spTree>
    <p:custDataLst>
      <p:tags r:id="rId1"/>
    </p:custDataLst>
    <p:extLst>
      <p:ext uri="{BB962C8B-B14F-4D97-AF65-F5344CB8AC3E}">
        <p14:creationId xmlns:p14="http://schemas.microsoft.com/office/powerpoint/2010/main" val="1152277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2400657"/>
          </a:xfrm>
          <a:prstGeom prst="rect">
            <a:avLst/>
          </a:prstGeom>
        </p:spPr>
        <p:txBody>
          <a:bodyPr wrap="square">
            <a:spAutoFit/>
          </a:bodyPr>
          <a:lstStyle/>
          <a:p>
            <a:pPr>
              <a:lnSpc>
                <a:spcPct val="150000"/>
              </a:lnSpc>
            </a:pPr>
            <a:r>
              <a:rPr lang="en-US" sz="2000" b="1" dirty="0"/>
              <a:t>for statement: </a:t>
            </a:r>
            <a:r>
              <a:rPr lang="en-US" sz="2000" dirty="0"/>
              <a:t>he for loop operates on lists of items. It repeats a set of commands for every item in a list. </a:t>
            </a:r>
          </a:p>
          <a:p>
            <a:pPr algn="just">
              <a:lnSpc>
                <a:spcPct val="150000"/>
              </a:lnSpc>
            </a:pPr>
            <a:r>
              <a:rPr lang="en-US" sz="2000" dirty="0"/>
              <a:t>Here </a:t>
            </a:r>
            <a:r>
              <a:rPr lang="en-US" sz="2000" dirty="0" err="1"/>
              <a:t>var</a:t>
            </a:r>
            <a:r>
              <a:rPr lang="en-US" sz="2000" dirty="0"/>
              <a:t> is the name of a variable and word1 to </a:t>
            </a:r>
            <a:r>
              <a:rPr lang="en-US" sz="2000" dirty="0" err="1"/>
              <a:t>wordN</a:t>
            </a:r>
            <a:r>
              <a:rPr lang="en-US" sz="2000" dirty="0"/>
              <a:t> are sequences of characters separated by spaces (words). Each time the for loop executes, the value of the variable </a:t>
            </a:r>
            <a:r>
              <a:rPr lang="en-US" sz="2000" dirty="0" err="1"/>
              <a:t>var</a:t>
            </a:r>
            <a:r>
              <a:rPr lang="en-US" sz="2000" dirty="0"/>
              <a:t> is set to the next word in the list of words, word1 to </a:t>
            </a:r>
            <a:r>
              <a:rPr lang="en-US" sz="2000" dirty="0" err="1"/>
              <a:t>wordN</a:t>
            </a:r>
            <a:r>
              <a:rPr lang="en-US" sz="2000" dirty="0"/>
              <a:t>.  </a:t>
            </a:r>
          </a:p>
        </p:txBody>
      </p:sp>
      <p:sp>
        <p:nvSpPr>
          <p:cNvPr id="3" name="Rectangle 2"/>
          <p:cNvSpPr/>
          <p:nvPr/>
        </p:nvSpPr>
        <p:spPr>
          <a:xfrm>
            <a:off x="422031" y="3429000"/>
            <a:ext cx="10972800" cy="677108"/>
          </a:xfrm>
          <a:prstGeom prst="rect">
            <a:avLst/>
          </a:prstGeom>
        </p:spPr>
        <p:txBody>
          <a:bodyPr wrap="square">
            <a:spAutoFit/>
          </a:bodyPr>
          <a:lstStyle/>
          <a:p>
            <a:r>
              <a:rPr lang="en-US" dirty="0"/>
              <a:t>The for loop, just like the while loop, allows you to execute statements a specific number of times. Each loop differs in its syntax and usage.</a:t>
            </a:r>
            <a:endParaRPr lang="en-IN" dirty="0"/>
          </a:p>
        </p:txBody>
      </p:sp>
      <p:sp>
        <p:nvSpPr>
          <p:cNvPr id="4" name="Rectangle 3"/>
          <p:cNvSpPr/>
          <p:nvPr/>
        </p:nvSpPr>
        <p:spPr>
          <a:xfrm>
            <a:off x="895643" y="4382637"/>
            <a:ext cx="6096000" cy="1846659"/>
          </a:xfrm>
          <a:prstGeom prst="rect">
            <a:avLst/>
          </a:prstGeom>
        </p:spPr>
        <p:txBody>
          <a:bodyPr>
            <a:spAutoFit/>
          </a:bodyPr>
          <a:lstStyle/>
          <a:p>
            <a:r>
              <a:rPr lang="en-US" dirty="0"/>
              <a:t>#!/bin/bash</a:t>
            </a:r>
          </a:p>
          <a:p>
            <a:endParaRPr lang="en-US" dirty="0"/>
          </a:p>
          <a:p>
            <a:r>
              <a:rPr lang="en-US" dirty="0"/>
              <a:t>for </a:t>
            </a:r>
            <a:r>
              <a:rPr lang="en-US" dirty="0" err="1"/>
              <a:t>i</a:t>
            </a:r>
            <a:r>
              <a:rPr lang="en-US" dirty="0"/>
              <a:t> in {1..5}</a:t>
            </a:r>
          </a:p>
          <a:p>
            <a:r>
              <a:rPr lang="en-US" dirty="0"/>
              <a:t>do</a:t>
            </a:r>
          </a:p>
          <a:p>
            <a:r>
              <a:rPr lang="en-US" dirty="0"/>
              <a:t>    echo $</a:t>
            </a:r>
            <a:r>
              <a:rPr lang="en-US" dirty="0" err="1"/>
              <a:t>i</a:t>
            </a:r>
            <a:endParaRPr lang="en-US" dirty="0"/>
          </a:p>
          <a:p>
            <a:r>
              <a:rPr lang="en-US" dirty="0"/>
              <a:t>done</a:t>
            </a:r>
            <a:endParaRPr lang="en-IN" dirty="0"/>
          </a:p>
        </p:txBody>
      </p:sp>
      <p:pic>
        <p:nvPicPr>
          <p:cNvPr id="6" name="Picture 5"/>
          <p:cNvPicPr>
            <a:picLocks noChangeAspect="1"/>
          </p:cNvPicPr>
          <p:nvPr/>
        </p:nvPicPr>
        <p:blipFill>
          <a:blip r:embed="rId4"/>
          <a:stretch>
            <a:fillRect/>
          </a:stretch>
        </p:blipFill>
        <p:spPr>
          <a:xfrm>
            <a:off x="3898729" y="3823857"/>
            <a:ext cx="5991225" cy="1266825"/>
          </a:xfrm>
          <a:prstGeom prst="rect">
            <a:avLst/>
          </a:prstGeom>
        </p:spPr>
      </p:pic>
      <p:pic>
        <p:nvPicPr>
          <p:cNvPr id="8" name="Picture 7"/>
          <p:cNvPicPr>
            <a:picLocks noChangeAspect="1"/>
          </p:cNvPicPr>
          <p:nvPr/>
        </p:nvPicPr>
        <p:blipFill>
          <a:blip r:embed="rId5"/>
          <a:stretch>
            <a:fillRect/>
          </a:stretch>
        </p:blipFill>
        <p:spPr>
          <a:xfrm>
            <a:off x="3943643" y="5367211"/>
            <a:ext cx="5534025" cy="1209675"/>
          </a:xfrm>
          <a:prstGeom prst="rect">
            <a:avLst/>
          </a:prstGeom>
        </p:spPr>
      </p:pic>
    </p:spTree>
    <p:custDataLst>
      <p:tags r:id="rId1"/>
    </p:custDataLst>
    <p:extLst>
      <p:ext uri="{BB962C8B-B14F-4D97-AF65-F5344CB8AC3E}">
        <p14:creationId xmlns:p14="http://schemas.microsoft.com/office/powerpoint/2010/main" val="328753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5122941"/>
          </a:xfrm>
          <a:prstGeom prst="rect">
            <a:avLst/>
          </a:prstGeom>
        </p:spPr>
        <p:txBody>
          <a:bodyPr wrap="square">
            <a:spAutoFit/>
          </a:bodyPr>
          <a:lstStyle/>
          <a:p>
            <a:pPr>
              <a:lnSpc>
                <a:spcPct val="150000"/>
              </a:lnSpc>
            </a:pPr>
            <a:r>
              <a:rPr lang="en-US" sz="2000" b="1" dirty="0"/>
              <a:t>#Start of for loop (Implementing for loop with break </a:t>
            </a:r>
            <a:r>
              <a:rPr lang="en-US" sz="2000" b="1" dirty="0" smtClean="0"/>
              <a:t>statement)</a:t>
            </a:r>
            <a:endParaRPr lang="en-US" sz="2000" b="1" dirty="0"/>
          </a:p>
          <a:p>
            <a:pPr>
              <a:lnSpc>
                <a:spcPct val="150000"/>
              </a:lnSpc>
            </a:pPr>
            <a:r>
              <a:rPr lang="en-US" sz="2000" dirty="0"/>
              <a:t>for a in 1 2 3 4 5 6 7 8 9 10</a:t>
            </a:r>
          </a:p>
          <a:p>
            <a:pPr>
              <a:lnSpc>
                <a:spcPct val="150000"/>
              </a:lnSpc>
            </a:pPr>
            <a:r>
              <a:rPr lang="en-US" sz="2000" dirty="0"/>
              <a:t>do</a:t>
            </a:r>
          </a:p>
          <a:p>
            <a:pPr>
              <a:lnSpc>
                <a:spcPct val="150000"/>
              </a:lnSpc>
            </a:pPr>
            <a:r>
              <a:rPr lang="en-US" sz="2000" dirty="0"/>
              <a:t>    # if a is equal to 5 break the loop</a:t>
            </a:r>
          </a:p>
          <a:p>
            <a:pPr>
              <a:lnSpc>
                <a:spcPct val="150000"/>
              </a:lnSpc>
            </a:pPr>
            <a:r>
              <a:rPr lang="en-US" sz="2000" dirty="0"/>
              <a:t>    if [ $a == 5 ]</a:t>
            </a:r>
          </a:p>
          <a:p>
            <a:pPr>
              <a:lnSpc>
                <a:spcPct val="150000"/>
              </a:lnSpc>
            </a:pPr>
            <a:r>
              <a:rPr lang="en-US" sz="2000" dirty="0"/>
              <a:t>    then</a:t>
            </a:r>
          </a:p>
          <a:p>
            <a:pPr>
              <a:lnSpc>
                <a:spcPct val="150000"/>
              </a:lnSpc>
            </a:pPr>
            <a:r>
              <a:rPr lang="en-US" sz="2000" dirty="0"/>
              <a:t>        break</a:t>
            </a:r>
          </a:p>
          <a:p>
            <a:pPr>
              <a:lnSpc>
                <a:spcPct val="150000"/>
              </a:lnSpc>
            </a:pPr>
            <a:r>
              <a:rPr lang="en-US" sz="2000" dirty="0"/>
              <a:t>    fi</a:t>
            </a:r>
          </a:p>
          <a:p>
            <a:pPr>
              <a:lnSpc>
                <a:spcPct val="150000"/>
              </a:lnSpc>
            </a:pPr>
            <a:r>
              <a:rPr lang="en-US" sz="2000" dirty="0"/>
              <a:t>    # Print the value</a:t>
            </a:r>
          </a:p>
          <a:p>
            <a:pPr>
              <a:lnSpc>
                <a:spcPct val="150000"/>
              </a:lnSpc>
            </a:pPr>
            <a:r>
              <a:rPr lang="en-US" sz="2000" dirty="0"/>
              <a:t>    echo "Iteration no $a"</a:t>
            </a:r>
          </a:p>
          <a:p>
            <a:pPr>
              <a:lnSpc>
                <a:spcPct val="150000"/>
              </a:lnSpc>
            </a:pPr>
            <a:r>
              <a:rPr lang="en-US" sz="2000" dirty="0"/>
              <a:t>done</a:t>
            </a:r>
          </a:p>
        </p:txBody>
      </p:sp>
      <p:pic>
        <p:nvPicPr>
          <p:cNvPr id="6" name="Picture 5"/>
          <p:cNvPicPr>
            <a:picLocks noChangeAspect="1"/>
          </p:cNvPicPr>
          <p:nvPr/>
        </p:nvPicPr>
        <p:blipFill>
          <a:blip r:embed="rId4"/>
          <a:stretch>
            <a:fillRect/>
          </a:stretch>
        </p:blipFill>
        <p:spPr>
          <a:xfrm>
            <a:off x="5087816" y="2219325"/>
            <a:ext cx="6518031" cy="2419350"/>
          </a:xfrm>
          <a:prstGeom prst="rect">
            <a:avLst/>
          </a:prstGeom>
        </p:spPr>
      </p:pic>
    </p:spTree>
    <p:custDataLst>
      <p:tags r:id="rId1"/>
    </p:custDataLst>
    <p:extLst>
      <p:ext uri="{BB962C8B-B14F-4D97-AF65-F5344CB8AC3E}">
        <p14:creationId xmlns:p14="http://schemas.microsoft.com/office/powerpoint/2010/main" val="2389320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5062924"/>
          </a:xfrm>
          <a:prstGeom prst="rect">
            <a:avLst/>
          </a:prstGeom>
        </p:spPr>
        <p:txBody>
          <a:bodyPr wrap="square">
            <a:spAutoFit/>
          </a:bodyPr>
          <a:lstStyle/>
          <a:p>
            <a:pPr marL="342900" indent="-342900">
              <a:buFont typeface="Arial" panose="020B0604020202020204" pitchFamily="34" charset="0"/>
              <a:buChar char="•"/>
            </a:pPr>
            <a:r>
              <a:rPr lang="en-US" dirty="0" smtClean="0"/>
              <a:t>What are the shell types that your system support</a:t>
            </a:r>
          </a:p>
          <a:p>
            <a:r>
              <a:rPr lang="en-US" dirty="0"/>
              <a:t> </a:t>
            </a:r>
            <a:r>
              <a:rPr lang="en-US" dirty="0" smtClean="0"/>
              <a:t>                        $ cat /</a:t>
            </a:r>
            <a:r>
              <a:rPr lang="en-US" dirty="0" err="1" smtClean="0"/>
              <a:t>etc</a:t>
            </a:r>
            <a:r>
              <a:rPr lang="en-US" dirty="0" smtClean="0"/>
              <a:t>/shells</a:t>
            </a:r>
          </a:p>
          <a:p>
            <a:endParaRPr lang="en-US" dirty="0"/>
          </a:p>
          <a:p>
            <a:pPr marL="342900" indent="-342900">
              <a:buFont typeface="Arial" panose="020B0604020202020204" pitchFamily="34" charset="0"/>
              <a:buChar char="•"/>
            </a:pPr>
            <a:r>
              <a:rPr lang="en-US" dirty="0" smtClean="0"/>
              <a:t>Where bash is located </a:t>
            </a:r>
          </a:p>
          <a:p>
            <a:r>
              <a:rPr lang="en-US" dirty="0"/>
              <a:t> </a:t>
            </a:r>
            <a:r>
              <a:rPr lang="en-US" dirty="0" smtClean="0"/>
              <a:t>                        $which bash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Cd Desktop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/Desktop$ touch hello.sh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 ls –al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 vim .  (open vim </a:t>
            </a:r>
            <a:r>
              <a:rPr lang="en-US" dirty="0"/>
              <a:t>editor)    or vi </a:t>
            </a:r>
            <a:r>
              <a:rPr lang="en-US" dirty="0" smtClean="0"/>
              <a:t>hello.sh</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algn="ctr"/>
            <a:endParaRPr lang="en-IN" dirty="0"/>
          </a:p>
        </p:txBody>
      </p:sp>
    </p:spTree>
    <p:custDataLst>
      <p:tags r:id="rId1"/>
    </p:custDataLst>
    <p:extLst>
      <p:ext uri="{BB962C8B-B14F-4D97-AF65-F5344CB8AC3E}">
        <p14:creationId xmlns:p14="http://schemas.microsoft.com/office/powerpoint/2010/main" val="2935003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5122941"/>
          </a:xfrm>
          <a:prstGeom prst="rect">
            <a:avLst/>
          </a:prstGeom>
        </p:spPr>
        <p:txBody>
          <a:bodyPr wrap="square">
            <a:spAutoFit/>
          </a:bodyPr>
          <a:lstStyle/>
          <a:p>
            <a:pPr>
              <a:lnSpc>
                <a:spcPct val="150000"/>
              </a:lnSpc>
            </a:pPr>
            <a:r>
              <a:rPr lang="en-US" sz="2000" b="1" dirty="0"/>
              <a:t>#Start of for loop (Implementing for loop with continue statement )</a:t>
            </a:r>
          </a:p>
          <a:p>
            <a:pPr>
              <a:lnSpc>
                <a:spcPct val="150000"/>
              </a:lnSpc>
            </a:pPr>
            <a:r>
              <a:rPr lang="en-US" sz="2000" dirty="0"/>
              <a:t>for a in 1 2 3 4 5 6 7 8 9 10</a:t>
            </a:r>
          </a:p>
          <a:p>
            <a:pPr>
              <a:lnSpc>
                <a:spcPct val="150000"/>
              </a:lnSpc>
            </a:pPr>
            <a:r>
              <a:rPr lang="en-US" sz="2000" dirty="0"/>
              <a:t>do</a:t>
            </a:r>
          </a:p>
          <a:p>
            <a:pPr>
              <a:lnSpc>
                <a:spcPct val="150000"/>
              </a:lnSpc>
            </a:pPr>
            <a:r>
              <a:rPr lang="en-US" sz="2000" dirty="0"/>
              <a:t>    # if a = 5 then continue the loop and</a:t>
            </a:r>
          </a:p>
          <a:p>
            <a:pPr>
              <a:lnSpc>
                <a:spcPct val="150000"/>
              </a:lnSpc>
            </a:pPr>
            <a:r>
              <a:rPr lang="en-US" sz="2000" dirty="0"/>
              <a:t>    # don't move to line 8</a:t>
            </a:r>
          </a:p>
          <a:p>
            <a:pPr>
              <a:lnSpc>
                <a:spcPct val="150000"/>
              </a:lnSpc>
            </a:pPr>
            <a:r>
              <a:rPr lang="en-US" sz="2000" dirty="0"/>
              <a:t>    if [ $a == 5 ]</a:t>
            </a:r>
          </a:p>
          <a:p>
            <a:pPr>
              <a:lnSpc>
                <a:spcPct val="150000"/>
              </a:lnSpc>
            </a:pPr>
            <a:r>
              <a:rPr lang="en-US" sz="2000" dirty="0"/>
              <a:t>    then</a:t>
            </a:r>
          </a:p>
          <a:p>
            <a:pPr>
              <a:lnSpc>
                <a:spcPct val="150000"/>
              </a:lnSpc>
            </a:pPr>
            <a:r>
              <a:rPr lang="en-US" sz="2000" dirty="0"/>
              <a:t>        continue</a:t>
            </a:r>
          </a:p>
          <a:p>
            <a:pPr>
              <a:lnSpc>
                <a:spcPct val="150000"/>
              </a:lnSpc>
            </a:pPr>
            <a:r>
              <a:rPr lang="en-US" sz="2000" dirty="0"/>
              <a:t>    fi</a:t>
            </a:r>
          </a:p>
          <a:p>
            <a:pPr>
              <a:lnSpc>
                <a:spcPct val="150000"/>
              </a:lnSpc>
            </a:pPr>
            <a:r>
              <a:rPr lang="en-US" sz="2000" dirty="0"/>
              <a:t>    echo "Iteration no $a"</a:t>
            </a:r>
          </a:p>
          <a:p>
            <a:pPr>
              <a:lnSpc>
                <a:spcPct val="150000"/>
              </a:lnSpc>
            </a:pPr>
            <a:r>
              <a:rPr lang="en-US" sz="2000" dirty="0"/>
              <a:t>done</a:t>
            </a:r>
          </a:p>
        </p:txBody>
      </p:sp>
    </p:spTree>
    <p:custDataLst>
      <p:tags r:id="rId1"/>
    </p:custDataLst>
    <p:extLst>
      <p:ext uri="{BB962C8B-B14F-4D97-AF65-F5344CB8AC3E}">
        <p14:creationId xmlns:p14="http://schemas.microsoft.com/office/powerpoint/2010/main" val="4056098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a:t>Looping Statements | Shell Script</a:t>
            </a:r>
          </a:p>
        </p:txBody>
      </p:sp>
      <p:sp>
        <p:nvSpPr>
          <p:cNvPr id="2" name="Rectangle 1"/>
          <p:cNvSpPr/>
          <p:nvPr/>
        </p:nvSpPr>
        <p:spPr>
          <a:xfrm>
            <a:off x="532109" y="677181"/>
            <a:ext cx="10752643" cy="5584606"/>
          </a:xfrm>
          <a:prstGeom prst="rect">
            <a:avLst/>
          </a:prstGeom>
        </p:spPr>
        <p:txBody>
          <a:bodyPr wrap="square">
            <a:spAutoFit/>
          </a:bodyPr>
          <a:lstStyle/>
          <a:p>
            <a:pPr>
              <a:lnSpc>
                <a:spcPct val="150000"/>
              </a:lnSpc>
            </a:pPr>
            <a:r>
              <a:rPr lang="en-US" sz="2000" b="1" dirty="0"/>
              <a:t>until statement</a:t>
            </a:r>
          </a:p>
          <a:p>
            <a:pPr>
              <a:lnSpc>
                <a:spcPct val="150000"/>
              </a:lnSpc>
            </a:pPr>
            <a:r>
              <a:rPr lang="en-US" sz="2000" dirty="0"/>
              <a:t>The until loop is executed as many times as the condition/command evaluates too false. The loop terminates when the condition/command becomes true. </a:t>
            </a:r>
          </a:p>
          <a:p>
            <a:pPr>
              <a:lnSpc>
                <a:spcPct val="150000"/>
              </a:lnSpc>
            </a:pPr>
            <a:endParaRPr lang="en-US" sz="2000" dirty="0"/>
          </a:p>
          <a:p>
            <a:pPr>
              <a:lnSpc>
                <a:spcPct val="150000"/>
              </a:lnSpc>
            </a:pPr>
            <a:r>
              <a:rPr lang="en-US" sz="2000" dirty="0"/>
              <a:t>Syntax: </a:t>
            </a:r>
          </a:p>
          <a:p>
            <a:pPr>
              <a:lnSpc>
                <a:spcPct val="150000"/>
              </a:lnSpc>
            </a:pPr>
            <a:r>
              <a:rPr lang="en-US" sz="2000" dirty="0" smtClean="0"/>
              <a:t>until </a:t>
            </a:r>
            <a:r>
              <a:rPr lang="en-US" sz="2000" dirty="0"/>
              <a:t>&lt;condition&gt;</a:t>
            </a:r>
          </a:p>
          <a:p>
            <a:pPr>
              <a:lnSpc>
                <a:spcPct val="150000"/>
              </a:lnSpc>
            </a:pPr>
            <a:r>
              <a:rPr lang="en-US" sz="2000" dirty="0"/>
              <a:t>do</a:t>
            </a:r>
          </a:p>
          <a:p>
            <a:pPr>
              <a:lnSpc>
                <a:spcPct val="150000"/>
              </a:lnSpc>
            </a:pPr>
            <a:endParaRPr lang="en-US" sz="2000" dirty="0"/>
          </a:p>
          <a:p>
            <a:pPr>
              <a:lnSpc>
                <a:spcPct val="150000"/>
              </a:lnSpc>
            </a:pPr>
            <a:r>
              <a:rPr lang="en-US" sz="2000" dirty="0"/>
              <a:t>    &lt;command 1&gt;</a:t>
            </a:r>
          </a:p>
          <a:p>
            <a:pPr>
              <a:lnSpc>
                <a:spcPct val="150000"/>
              </a:lnSpc>
            </a:pPr>
            <a:r>
              <a:rPr lang="en-US" sz="2000" dirty="0"/>
              <a:t>    &lt;command 2&gt;</a:t>
            </a:r>
          </a:p>
          <a:p>
            <a:pPr>
              <a:lnSpc>
                <a:spcPct val="150000"/>
              </a:lnSpc>
            </a:pPr>
            <a:r>
              <a:rPr lang="en-US" sz="2000" dirty="0"/>
              <a:t>    &lt;</a:t>
            </a:r>
            <a:r>
              <a:rPr lang="en-US" sz="2000" dirty="0" err="1"/>
              <a:t>etc</a:t>
            </a:r>
            <a:r>
              <a:rPr lang="en-US" sz="2000" dirty="0"/>
              <a:t>&gt;</a:t>
            </a:r>
          </a:p>
          <a:p>
            <a:pPr>
              <a:lnSpc>
                <a:spcPct val="150000"/>
              </a:lnSpc>
            </a:pPr>
            <a:r>
              <a:rPr lang="en-US" sz="2000" dirty="0"/>
              <a:t>done</a:t>
            </a:r>
          </a:p>
        </p:txBody>
      </p:sp>
      <p:sp>
        <p:nvSpPr>
          <p:cNvPr id="3" name="Rectangle 2"/>
          <p:cNvSpPr/>
          <p:nvPr/>
        </p:nvSpPr>
        <p:spPr>
          <a:xfrm>
            <a:off x="6096000" y="2660801"/>
            <a:ext cx="6096000" cy="3600986"/>
          </a:xfrm>
          <a:prstGeom prst="rect">
            <a:avLst/>
          </a:prstGeom>
        </p:spPr>
        <p:txBody>
          <a:bodyPr>
            <a:spAutoFit/>
          </a:bodyPr>
          <a:lstStyle/>
          <a:p>
            <a:r>
              <a:rPr lang="en-US" dirty="0"/>
              <a:t>a=0</a:t>
            </a:r>
          </a:p>
          <a:p>
            <a:r>
              <a:rPr lang="en-US" dirty="0"/>
              <a:t># -</a:t>
            </a:r>
            <a:r>
              <a:rPr lang="en-US" dirty="0" err="1"/>
              <a:t>gt</a:t>
            </a:r>
            <a:r>
              <a:rPr lang="en-US" dirty="0"/>
              <a:t> is greater than operator</a:t>
            </a:r>
          </a:p>
          <a:p>
            <a:r>
              <a:rPr lang="en-US" dirty="0"/>
              <a:t> </a:t>
            </a:r>
          </a:p>
          <a:p>
            <a:r>
              <a:rPr lang="en-US" dirty="0"/>
              <a:t>#Iterate the loop until a is greater than 10</a:t>
            </a:r>
          </a:p>
          <a:p>
            <a:r>
              <a:rPr lang="en-US" dirty="0"/>
              <a:t>until [ $a -</a:t>
            </a:r>
            <a:r>
              <a:rPr lang="en-US" dirty="0" err="1"/>
              <a:t>gt</a:t>
            </a:r>
            <a:r>
              <a:rPr lang="en-US" dirty="0"/>
              <a:t> 10 ]</a:t>
            </a:r>
          </a:p>
          <a:p>
            <a:r>
              <a:rPr lang="en-US" dirty="0"/>
              <a:t>do</a:t>
            </a:r>
          </a:p>
          <a:p>
            <a:r>
              <a:rPr lang="en-US" dirty="0"/>
              <a:t>    # Print the values</a:t>
            </a:r>
          </a:p>
          <a:p>
            <a:r>
              <a:rPr lang="en-US" dirty="0"/>
              <a:t>    echo $a</a:t>
            </a:r>
          </a:p>
          <a:p>
            <a:r>
              <a:rPr lang="en-US" dirty="0"/>
              <a:t>     </a:t>
            </a:r>
          </a:p>
          <a:p>
            <a:r>
              <a:rPr lang="en-US" dirty="0"/>
              <a:t>    # increment the value</a:t>
            </a:r>
          </a:p>
          <a:p>
            <a:r>
              <a:rPr lang="en-US" dirty="0"/>
              <a:t>    a=`expr $a + 1`</a:t>
            </a:r>
          </a:p>
          <a:p>
            <a:r>
              <a:rPr lang="en-US" dirty="0"/>
              <a:t>done</a:t>
            </a:r>
            <a:endParaRPr lang="en-IN" dirty="0"/>
          </a:p>
        </p:txBody>
      </p:sp>
    </p:spTree>
    <p:custDataLst>
      <p:tags r:id="rId1"/>
    </p:custDataLst>
    <p:extLst>
      <p:ext uri="{BB962C8B-B14F-4D97-AF65-F5344CB8AC3E}">
        <p14:creationId xmlns:p14="http://schemas.microsoft.com/office/powerpoint/2010/main" val="1418549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418576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Experiment 4: Shell Programming</a:t>
            </a:r>
          </a:p>
          <a:p>
            <a:r>
              <a:rPr lang="en-US" dirty="0">
                <a:latin typeface="Times New Roman" panose="02020603050405020304" pitchFamily="18" charset="0"/>
                <a:cs typeface="Times New Roman" panose="02020603050405020304" pitchFamily="18" charset="0"/>
              </a:rPr>
              <a:t>Theory: Introduction to BASH shell scripting, Basics of Shell Scripting, Types of Shell, Shell variable, Shell Keywords, Basic Operator, Positional Parameters</a:t>
            </a:r>
          </a:p>
          <a:p>
            <a:r>
              <a:rPr lang="en-US" dirty="0">
                <a:latin typeface="Times New Roman" panose="02020603050405020304" pitchFamily="18" charset="0"/>
                <a:cs typeface="Times New Roman" panose="02020603050405020304" pitchFamily="18" charset="0"/>
              </a:rPr>
              <a:t>Lab:</a:t>
            </a:r>
          </a:p>
          <a:p>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Write a simple shell script that prints "Hello, World!" when executed.</a:t>
            </a:r>
          </a:p>
          <a:p>
            <a:r>
              <a:rPr lang="en-US" dirty="0">
                <a:latin typeface="Times New Roman" panose="02020603050405020304" pitchFamily="18" charset="0"/>
                <a:cs typeface="Times New Roman" panose="02020603050405020304" pitchFamily="18" charset="0"/>
              </a:rPr>
              <a:t>ii. Create a script that prompts the user to enter their name and then displays a personalized greeting.</a:t>
            </a:r>
          </a:p>
          <a:p>
            <a:r>
              <a:rPr lang="en-US" dirty="0">
                <a:latin typeface="Times New Roman" panose="02020603050405020304" pitchFamily="18" charset="0"/>
                <a:cs typeface="Times New Roman" panose="02020603050405020304" pitchFamily="18" charset="0"/>
              </a:rPr>
              <a:t>iii. Write a script that takes two numbers as input and performs various arithmetic operations like addition, subtraction, multiplication, and division.</a:t>
            </a:r>
          </a:p>
          <a:p>
            <a:r>
              <a:rPr lang="en-US" dirty="0">
                <a:latin typeface="Times New Roman" panose="02020603050405020304" pitchFamily="18" charset="0"/>
                <a:cs typeface="Times New Roman" panose="02020603050405020304" pitchFamily="18" charset="0"/>
              </a:rPr>
              <a:t>iv. Create a script that asks the user to enter their age and displays a message based on whether they are eligible to vote or not.</a:t>
            </a:r>
            <a:endParaRPr lang="en-US" dirty="0" smtClean="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280076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27238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Experiment 5: Shell Programming Theory: Command Line Argument, Array, Conditional Statements, Decision Making,</a:t>
            </a:r>
          </a:p>
          <a:p>
            <a:r>
              <a:rPr lang="en-US" dirty="0">
                <a:latin typeface="Times New Roman" panose="02020603050405020304" pitchFamily="18" charset="0"/>
                <a:cs typeface="Times New Roman" panose="02020603050405020304" pitchFamily="18" charset="0"/>
              </a:rPr>
              <a:t>Lab:</a:t>
            </a:r>
          </a:p>
          <a:p>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Write a script that takes a number as input and checks whether it is a prime number or not.</a:t>
            </a:r>
          </a:p>
          <a:p>
            <a:r>
              <a:rPr lang="en-US" dirty="0">
                <a:latin typeface="Times New Roman" panose="02020603050405020304" pitchFamily="18" charset="0"/>
                <a:cs typeface="Times New Roman" panose="02020603050405020304" pitchFamily="18" charset="0"/>
              </a:rPr>
              <a:t>ii. Write a script that calculates the sum of the digits of a given number.</a:t>
            </a:r>
          </a:p>
          <a:p>
            <a:r>
              <a:rPr lang="en-US" dirty="0">
                <a:latin typeface="Times New Roman" panose="02020603050405020304" pitchFamily="18" charset="0"/>
                <a:cs typeface="Times New Roman" panose="02020603050405020304" pitchFamily="18" charset="0"/>
              </a:rPr>
              <a:t>iii. Create a script that checks whether a given number is an Armstrong number or not.</a:t>
            </a:r>
            <a:endParaRPr lang="en-US" dirty="0"/>
          </a:p>
          <a:p>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1526723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4770537"/>
          </a:xfrm>
          <a:prstGeom prst="rect">
            <a:avLst/>
          </a:prstGeom>
        </p:spPr>
        <p:txBody>
          <a:bodyPr wrap="square">
            <a:spAutoFit/>
          </a:bodyPr>
          <a:lstStyle/>
          <a:p>
            <a:r>
              <a:rPr lang="en-US" dirty="0" smtClean="0"/>
              <a:t>#! /bin/bash</a:t>
            </a:r>
          </a:p>
          <a:p>
            <a:endParaRPr lang="en-US" dirty="0"/>
          </a:p>
          <a:p>
            <a:r>
              <a:rPr lang="en-US" dirty="0" smtClean="0"/>
              <a:t>Echo “hello word”    </a:t>
            </a:r>
          </a:p>
          <a:p>
            <a:endParaRPr lang="en-US" dirty="0"/>
          </a:p>
          <a:p>
            <a:r>
              <a:rPr lang="en-US" dirty="0" smtClean="0"/>
              <a:t>//Save </a:t>
            </a:r>
          </a:p>
          <a:p>
            <a:endParaRPr lang="en-US" dirty="0"/>
          </a:p>
          <a:p>
            <a:r>
              <a:rPr lang="en-US" dirty="0" err="1" smtClean="0"/>
              <a:t>Excute</a:t>
            </a:r>
            <a:r>
              <a:rPr lang="en-US" dirty="0" smtClean="0"/>
              <a:t>:   ./hello.sh</a:t>
            </a:r>
          </a:p>
          <a:p>
            <a:endParaRPr lang="en-US" dirty="0"/>
          </a:p>
          <a:p>
            <a:r>
              <a:rPr lang="en-US" dirty="0" smtClean="0"/>
              <a:t>//permission denied</a:t>
            </a:r>
          </a:p>
          <a:p>
            <a:endParaRPr lang="en-US" dirty="0"/>
          </a:p>
          <a:p>
            <a:r>
              <a:rPr lang="en-US" dirty="0" smtClean="0"/>
              <a:t>$ </a:t>
            </a:r>
            <a:r>
              <a:rPr lang="en-US" dirty="0" err="1" smtClean="0"/>
              <a:t>chmod</a:t>
            </a:r>
            <a:r>
              <a:rPr lang="en-US" dirty="0" smtClean="0"/>
              <a:t> +x hello.sh</a:t>
            </a:r>
          </a:p>
          <a:p>
            <a:r>
              <a:rPr lang="en-US" dirty="0" smtClean="0"/>
              <a:t>$ls –al</a:t>
            </a:r>
          </a:p>
          <a:p>
            <a:endParaRPr lang="en-US" dirty="0"/>
          </a:p>
          <a:p>
            <a:r>
              <a:rPr lang="en-US" dirty="0" smtClean="0"/>
              <a:t>To see the permission.</a:t>
            </a:r>
          </a:p>
          <a:p>
            <a:endParaRPr lang="en-US" dirty="0"/>
          </a:p>
          <a:p>
            <a:pPr algn="ctr"/>
            <a:endParaRPr lang="en-IN" dirty="0"/>
          </a:p>
        </p:txBody>
      </p:sp>
    </p:spTree>
    <p:custDataLst>
      <p:tags r:id="rId1"/>
    </p:custDataLst>
    <p:extLst>
      <p:ext uri="{BB962C8B-B14F-4D97-AF65-F5344CB8AC3E}">
        <p14:creationId xmlns:p14="http://schemas.microsoft.com/office/powerpoint/2010/main" val="732718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5062924"/>
          </a:xfrm>
          <a:prstGeom prst="rect">
            <a:avLst/>
          </a:prstGeom>
        </p:spPr>
        <p:txBody>
          <a:bodyPr wrap="square">
            <a:spAutoFit/>
          </a:bodyPr>
          <a:lstStyle/>
          <a:p>
            <a:r>
              <a:rPr lang="en-US" b="1" dirty="0" smtClean="0"/>
              <a:t>Comments</a:t>
            </a:r>
          </a:p>
          <a:p>
            <a:r>
              <a:rPr lang="en-US" dirty="0" smtClean="0"/>
              <a:t># used for the comments</a:t>
            </a:r>
          </a:p>
          <a:p>
            <a:endParaRPr lang="en-US" dirty="0"/>
          </a:p>
          <a:p>
            <a:r>
              <a:rPr lang="en-US" b="1" dirty="0"/>
              <a:t>Variables and data types in Bash</a:t>
            </a:r>
          </a:p>
          <a:p>
            <a:r>
              <a:rPr lang="en-US" dirty="0"/>
              <a:t>Variables let you store data. You can use variables to read, access, and manipulate data throughout your script.</a:t>
            </a:r>
          </a:p>
          <a:p>
            <a:endParaRPr lang="en-US" dirty="0"/>
          </a:p>
          <a:p>
            <a:r>
              <a:rPr lang="en-US" dirty="0"/>
              <a:t>There are no data types in Bash. In Bash, a variable is capable of storing numeric values, individual characters, or strings of characters.</a:t>
            </a:r>
          </a:p>
          <a:p>
            <a:endParaRPr lang="en-US" dirty="0"/>
          </a:p>
          <a:p>
            <a:r>
              <a:rPr lang="en-US" dirty="0"/>
              <a:t>In Bash, you can use and set the variable values in the following ways:</a:t>
            </a:r>
          </a:p>
          <a:p>
            <a:endParaRPr lang="en-US" b="1" dirty="0" smtClean="0"/>
          </a:p>
          <a:p>
            <a:endParaRPr lang="en-US" dirty="0" smtClean="0"/>
          </a:p>
          <a:p>
            <a:endParaRPr lang="en-US" dirty="0"/>
          </a:p>
          <a:p>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409920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5940088"/>
          </a:xfrm>
          <a:prstGeom prst="rect">
            <a:avLst/>
          </a:prstGeom>
        </p:spPr>
        <p:txBody>
          <a:bodyPr wrap="square">
            <a:spAutoFit/>
          </a:bodyPr>
          <a:lstStyle/>
          <a:p>
            <a:r>
              <a:rPr lang="en-US" b="1" dirty="0"/>
              <a:t>Assign the value directly:</a:t>
            </a:r>
          </a:p>
          <a:p>
            <a:r>
              <a:rPr lang="en-US" dirty="0" smtClean="0"/>
              <a:t>country=India</a:t>
            </a:r>
            <a:endParaRPr lang="en-US" dirty="0"/>
          </a:p>
          <a:p>
            <a:r>
              <a:rPr lang="en-US" dirty="0" smtClean="0"/>
              <a:t>Assign </a:t>
            </a:r>
            <a:r>
              <a:rPr lang="en-US" dirty="0"/>
              <a:t>the value based on the output obtained from a program or command, using command substitution. Note that $ is required to access an existing variable's value.</a:t>
            </a:r>
          </a:p>
          <a:p>
            <a:endParaRPr lang="en-US" dirty="0"/>
          </a:p>
          <a:p>
            <a:r>
              <a:rPr lang="en-US" dirty="0" err="1"/>
              <a:t>same_country</a:t>
            </a:r>
            <a:r>
              <a:rPr lang="en-US" dirty="0"/>
              <a:t>=$country</a:t>
            </a:r>
          </a:p>
          <a:p>
            <a:r>
              <a:rPr lang="en-US" dirty="0"/>
              <a:t>This assigns the value of </a:t>
            </a:r>
            <a:r>
              <a:rPr lang="en-US" dirty="0" err="1"/>
              <a:t>countryto</a:t>
            </a:r>
            <a:r>
              <a:rPr lang="en-US" dirty="0"/>
              <a:t> the new variable </a:t>
            </a:r>
            <a:r>
              <a:rPr lang="en-US" dirty="0" err="1" smtClean="0"/>
              <a:t>same_country</a:t>
            </a:r>
            <a:endParaRPr lang="en-US" dirty="0" smtClean="0"/>
          </a:p>
          <a:p>
            <a:endParaRPr lang="en-US" dirty="0"/>
          </a:p>
          <a:p>
            <a:r>
              <a:rPr lang="en-US" dirty="0" smtClean="0"/>
              <a:t>Ex.</a:t>
            </a:r>
          </a:p>
          <a:p>
            <a:r>
              <a:rPr lang="en-US" dirty="0" smtClean="0"/>
              <a:t>~$ country=India</a:t>
            </a:r>
            <a:endParaRPr lang="en-US" dirty="0"/>
          </a:p>
          <a:p>
            <a:r>
              <a:rPr lang="en-US" dirty="0" smtClean="0"/>
              <a:t>~$ </a:t>
            </a:r>
            <a:r>
              <a:rPr lang="en-US" dirty="0"/>
              <a:t>echo $country</a:t>
            </a:r>
          </a:p>
          <a:p>
            <a:r>
              <a:rPr lang="en-US" dirty="0" smtClean="0"/>
              <a:t>India</a:t>
            </a:r>
            <a:endParaRPr lang="en-US" dirty="0"/>
          </a:p>
          <a:p>
            <a:r>
              <a:rPr lang="en-US" dirty="0" smtClean="0"/>
              <a:t>~$ </a:t>
            </a:r>
            <a:r>
              <a:rPr lang="en-US" dirty="0" err="1"/>
              <a:t>new_country</a:t>
            </a:r>
            <a:r>
              <a:rPr lang="en-US" dirty="0"/>
              <a:t>=$country</a:t>
            </a:r>
          </a:p>
          <a:p>
            <a:r>
              <a:rPr lang="en-US" dirty="0" smtClean="0"/>
              <a:t>~$ </a:t>
            </a:r>
            <a:r>
              <a:rPr lang="en-US" dirty="0"/>
              <a:t>echo $</a:t>
            </a:r>
            <a:r>
              <a:rPr lang="en-US" dirty="0" err="1"/>
              <a:t>new_country</a:t>
            </a:r>
            <a:endParaRPr lang="en-US" dirty="0"/>
          </a:p>
          <a:p>
            <a:r>
              <a:rPr lang="en-US" dirty="0" smtClean="0"/>
              <a:t>India</a:t>
            </a:r>
          </a:p>
          <a:p>
            <a:endParaRPr lang="en-US" dirty="0" smtClean="0"/>
          </a:p>
          <a:p>
            <a:endParaRPr lang="en-US" dirty="0"/>
          </a:p>
          <a:p>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250421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5062924"/>
          </a:xfrm>
          <a:prstGeom prst="rect">
            <a:avLst/>
          </a:prstGeom>
        </p:spPr>
        <p:txBody>
          <a:bodyPr wrap="square">
            <a:spAutoFit/>
          </a:bodyPr>
          <a:lstStyle/>
          <a:p>
            <a:r>
              <a:rPr lang="en-US" dirty="0"/>
              <a:t>#!/bin/bash</a:t>
            </a:r>
          </a:p>
          <a:p>
            <a:r>
              <a:rPr lang="en-US" dirty="0"/>
              <a:t>echo "Today is " `date`</a:t>
            </a:r>
          </a:p>
          <a:p>
            <a:endParaRPr lang="en-US" dirty="0"/>
          </a:p>
          <a:p>
            <a:r>
              <a:rPr lang="en-US" dirty="0"/>
              <a:t>echo -e "\</a:t>
            </a:r>
            <a:r>
              <a:rPr lang="en-US" dirty="0" err="1"/>
              <a:t>nenter</a:t>
            </a:r>
            <a:r>
              <a:rPr lang="en-US" dirty="0"/>
              <a:t> the path to directory"</a:t>
            </a:r>
          </a:p>
          <a:p>
            <a:r>
              <a:rPr lang="en-US" dirty="0"/>
              <a:t>read </a:t>
            </a:r>
            <a:r>
              <a:rPr lang="en-US" dirty="0" err="1"/>
              <a:t>the_path</a:t>
            </a:r>
            <a:endParaRPr lang="en-US" dirty="0"/>
          </a:p>
          <a:p>
            <a:endParaRPr lang="en-US" dirty="0"/>
          </a:p>
          <a:p>
            <a:r>
              <a:rPr lang="en-US" dirty="0"/>
              <a:t>echo -e "\n you path has the following files and folders: "</a:t>
            </a:r>
          </a:p>
          <a:p>
            <a:r>
              <a:rPr lang="en-US" dirty="0"/>
              <a:t>ls $</a:t>
            </a:r>
            <a:r>
              <a:rPr lang="en-US" dirty="0" err="1" smtClean="0"/>
              <a:t>the_path</a:t>
            </a:r>
            <a:endParaRPr lang="en-US" dirty="0" smtClean="0"/>
          </a:p>
          <a:p>
            <a:endParaRPr lang="en-US" dirty="0"/>
          </a:p>
          <a:p>
            <a:endParaRPr lang="en-US" dirty="0" smtClean="0"/>
          </a:p>
          <a:p>
            <a:endParaRPr lang="en-US" dirty="0"/>
          </a:p>
          <a:p>
            <a:r>
              <a:rPr lang="en-US" dirty="0"/>
              <a:t>Line #1: The shebang (#!/bin/bash) points toward the bash shell path.</a:t>
            </a:r>
          </a:p>
          <a:p>
            <a:r>
              <a:rPr lang="en-US" dirty="0"/>
              <a:t>Line #2: The echo command is displaying the current date and time on the terminal. Note that the date is in </a:t>
            </a:r>
            <a:r>
              <a:rPr lang="en-US" dirty="0" err="1"/>
              <a:t>backticks</a:t>
            </a:r>
            <a:r>
              <a:rPr lang="en-US" dirty="0"/>
              <a:t>.</a:t>
            </a:r>
          </a:p>
          <a:p>
            <a:r>
              <a:rPr lang="en-US" dirty="0"/>
              <a:t>Line #4: We want the user to enter a valid path.</a:t>
            </a:r>
          </a:p>
          <a:p>
            <a:r>
              <a:rPr lang="en-US" dirty="0"/>
              <a:t>Line #5: The read command reads the input and stores it in the variable </a:t>
            </a:r>
            <a:r>
              <a:rPr lang="en-US" dirty="0" err="1"/>
              <a:t>the_path</a:t>
            </a:r>
            <a:r>
              <a:rPr lang="en-US" dirty="0"/>
              <a:t>.</a:t>
            </a:r>
          </a:p>
          <a:p>
            <a:r>
              <a:rPr lang="en-US" dirty="0"/>
              <a:t>line #8: The ls command takes the variable with the stored path and displays the current files and folders.</a:t>
            </a:r>
            <a:endParaRPr lang="en-IN" dirty="0"/>
          </a:p>
        </p:txBody>
      </p:sp>
    </p:spTree>
    <p:custDataLst>
      <p:tags r:id="rId1"/>
    </p:custDataLst>
    <p:extLst>
      <p:ext uri="{BB962C8B-B14F-4D97-AF65-F5344CB8AC3E}">
        <p14:creationId xmlns:p14="http://schemas.microsoft.com/office/powerpoint/2010/main" val="161709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5647700"/>
          </a:xfrm>
          <a:prstGeom prst="rect">
            <a:avLst/>
          </a:prstGeom>
        </p:spPr>
        <p:txBody>
          <a:bodyPr wrap="square">
            <a:spAutoFit/>
          </a:bodyPr>
          <a:lstStyle/>
          <a:p>
            <a:r>
              <a:rPr lang="en-US" b="1" dirty="0"/>
              <a:t>In Bash scripting, the following are the variable naming conventions:</a:t>
            </a:r>
          </a:p>
          <a:p>
            <a:endParaRPr lang="en-US" b="1" dirty="0"/>
          </a:p>
          <a:p>
            <a:r>
              <a:rPr lang="en-US" dirty="0"/>
              <a:t>Variable names should start with a letter or an underscore (_).</a:t>
            </a:r>
          </a:p>
          <a:p>
            <a:r>
              <a:rPr lang="en-US" dirty="0"/>
              <a:t>Variable names can contain letters, numbers, and underscores (_).</a:t>
            </a:r>
          </a:p>
          <a:p>
            <a:r>
              <a:rPr lang="en-US" dirty="0"/>
              <a:t>Variable names are case-sensitive.</a:t>
            </a:r>
          </a:p>
          <a:p>
            <a:r>
              <a:rPr lang="en-US" dirty="0"/>
              <a:t>Variable names should not contain spaces or special characters.</a:t>
            </a:r>
          </a:p>
          <a:p>
            <a:r>
              <a:rPr lang="en-US" dirty="0"/>
              <a:t>Use descriptive names that reflect the purpose of the variable.</a:t>
            </a:r>
          </a:p>
          <a:p>
            <a:r>
              <a:rPr lang="en-US" dirty="0"/>
              <a:t>Avoid using reserved keywords, such as if, then, else, fi, and so on as variable names.</a:t>
            </a:r>
          </a:p>
          <a:p>
            <a:r>
              <a:rPr lang="en-US" dirty="0"/>
              <a:t>Here are some examples of valid variable names in Bash:</a:t>
            </a:r>
          </a:p>
          <a:p>
            <a:endParaRPr lang="en-US" dirty="0"/>
          </a:p>
          <a:p>
            <a:r>
              <a:rPr lang="en-US" dirty="0"/>
              <a:t>name</a:t>
            </a:r>
          </a:p>
          <a:p>
            <a:r>
              <a:rPr lang="en-US" dirty="0"/>
              <a:t>count</a:t>
            </a:r>
          </a:p>
          <a:p>
            <a:r>
              <a:rPr lang="en-US" dirty="0"/>
              <a:t>_</a:t>
            </a:r>
            <a:r>
              <a:rPr lang="en-US" dirty="0" err="1"/>
              <a:t>var</a:t>
            </a:r>
            <a:endParaRPr lang="en-US" dirty="0"/>
          </a:p>
          <a:p>
            <a:r>
              <a:rPr lang="en-US" dirty="0" err="1"/>
              <a:t>myVar</a:t>
            </a:r>
            <a:endParaRPr lang="en-US" dirty="0"/>
          </a:p>
          <a:p>
            <a:r>
              <a:rPr lang="en-US" dirty="0"/>
              <a:t>MY_VAR</a:t>
            </a:r>
            <a:endParaRPr lang="en-US" dirty="0" smtClean="0"/>
          </a:p>
          <a:p>
            <a:endParaRPr lang="en-US" dirty="0"/>
          </a:p>
          <a:p>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92069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031" y="56679"/>
            <a:ext cx="10972800" cy="620502"/>
          </a:xfrm>
        </p:spPr>
        <p:txBody>
          <a:bodyPr>
            <a:normAutofit fontScale="90000"/>
          </a:bodyPr>
          <a:lstStyle/>
          <a:p>
            <a:r>
              <a:rPr lang="en-US" b="1" dirty="0" smtClean="0"/>
              <a:t>Shell Programming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42188" y="909004"/>
            <a:ext cx="10752643" cy="5647700"/>
          </a:xfrm>
          <a:prstGeom prst="rect">
            <a:avLst/>
          </a:prstGeom>
        </p:spPr>
        <p:txBody>
          <a:bodyPr wrap="square">
            <a:spAutoFit/>
          </a:bodyPr>
          <a:lstStyle/>
          <a:p>
            <a:r>
              <a:rPr lang="en-US" b="1" dirty="0"/>
              <a:t>In Bash scripting, the following are the variable naming conventions:</a:t>
            </a:r>
          </a:p>
          <a:p>
            <a:endParaRPr lang="en-US" b="1" dirty="0"/>
          </a:p>
          <a:p>
            <a:r>
              <a:rPr lang="en-US" dirty="0"/>
              <a:t>Variable names should start with a letter or an underscore (_).</a:t>
            </a:r>
          </a:p>
          <a:p>
            <a:r>
              <a:rPr lang="en-US" dirty="0"/>
              <a:t>Variable names can contain letters, numbers, and underscores (_).</a:t>
            </a:r>
          </a:p>
          <a:p>
            <a:r>
              <a:rPr lang="en-US" dirty="0"/>
              <a:t>Variable names are case-sensitive.</a:t>
            </a:r>
          </a:p>
          <a:p>
            <a:r>
              <a:rPr lang="en-US" dirty="0"/>
              <a:t>Variable names should not contain spaces or special characters.</a:t>
            </a:r>
          </a:p>
          <a:p>
            <a:r>
              <a:rPr lang="en-US" dirty="0"/>
              <a:t>Use descriptive names that reflect the purpose of the variable.</a:t>
            </a:r>
          </a:p>
          <a:p>
            <a:r>
              <a:rPr lang="en-US" dirty="0"/>
              <a:t>Avoid using reserved keywords, such as if, then, else, fi, and so on as variable names.</a:t>
            </a:r>
          </a:p>
          <a:p>
            <a:r>
              <a:rPr lang="en-US" dirty="0"/>
              <a:t>Here are some examples of valid variable names in Bash:</a:t>
            </a:r>
          </a:p>
          <a:p>
            <a:endParaRPr lang="en-US" dirty="0"/>
          </a:p>
          <a:p>
            <a:r>
              <a:rPr lang="en-US" dirty="0"/>
              <a:t>name</a:t>
            </a:r>
          </a:p>
          <a:p>
            <a:r>
              <a:rPr lang="en-US" dirty="0"/>
              <a:t>count</a:t>
            </a:r>
          </a:p>
          <a:p>
            <a:r>
              <a:rPr lang="en-US" dirty="0"/>
              <a:t>_</a:t>
            </a:r>
            <a:r>
              <a:rPr lang="en-US" dirty="0" err="1"/>
              <a:t>var</a:t>
            </a:r>
            <a:endParaRPr lang="en-US" dirty="0"/>
          </a:p>
          <a:p>
            <a:r>
              <a:rPr lang="en-US" dirty="0" err="1"/>
              <a:t>myVar</a:t>
            </a:r>
            <a:endParaRPr lang="en-US" dirty="0"/>
          </a:p>
          <a:p>
            <a:r>
              <a:rPr lang="en-US" dirty="0"/>
              <a:t>MY_VAR</a:t>
            </a:r>
            <a:endParaRPr lang="en-US" dirty="0" smtClean="0"/>
          </a:p>
          <a:p>
            <a:endParaRPr lang="en-US" dirty="0"/>
          </a:p>
          <a:p>
            <a:endParaRPr lang="en-US" dirty="0" smtClean="0"/>
          </a:p>
          <a:p>
            <a:endParaRPr lang="en-US" dirty="0"/>
          </a:p>
          <a:p>
            <a:pPr algn="ctr"/>
            <a:endParaRPr lang="en-IN" dirty="0"/>
          </a:p>
        </p:txBody>
      </p:sp>
    </p:spTree>
    <p:custDataLst>
      <p:tags r:id="rId1"/>
    </p:custDataLst>
    <p:extLst>
      <p:ext uri="{BB962C8B-B14F-4D97-AF65-F5344CB8AC3E}">
        <p14:creationId xmlns:p14="http://schemas.microsoft.com/office/powerpoint/2010/main" val="2659817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CLASSAUTHORALTUSESLIDE" val="0"/>
  <p:tag name="CLASSAUTHORALTTEXT" val="Unit objectives &#10;The unit objectives were previously read in the What you should be able to do section of this unit.&#10;"/>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8573798BCD5D49AD58FBA0E9DE39CC" ma:contentTypeVersion="19" ma:contentTypeDescription="Create a new document." ma:contentTypeScope="" ma:versionID="bdebcddc82edb466a04482651a4fed5c">
  <xsd:schema xmlns:xsd="http://www.w3.org/2001/XMLSchema" xmlns:xs="http://www.w3.org/2001/XMLSchema" xmlns:p="http://schemas.microsoft.com/office/2006/metadata/properties" xmlns:ns3="fdbf36e0-ee03-40e5-a7bb-6b8f8d88f514" xmlns:ns4="515317f4-d30c-4b3d-92db-bd07355b8b2c" targetNamespace="http://schemas.microsoft.com/office/2006/metadata/properties" ma:root="true" ma:fieldsID="731017fc728124342b7cb4bf4d904729" ns3:_="" ns4:_="">
    <xsd:import namespace="fdbf36e0-ee03-40e5-a7bb-6b8f8d88f514"/>
    <xsd:import namespace="515317f4-d30c-4b3d-92db-bd07355b8b2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bf36e0-ee03-40e5-a7bb-6b8f8d88f514"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LengthInSeconds" ma:index="2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5317f4-d30c-4b3d-92db-bd07355b8b2c"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DocumentLibraryPermissions xmlns="fdbf36e0-ee03-40e5-a7bb-6b8f8d88f514" xsi:nil="true"/>
    <MigrationWizIdPermissions xmlns="fdbf36e0-ee03-40e5-a7bb-6b8f8d88f514" xsi:nil="true"/>
    <MigrationWizId xmlns="fdbf36e0-ee03-40e5-a7bb-6b8f8d88f514" xsi:nil="true"/>
    <MigrationWizIdPermissionLevels xmlns="fdbf36e0-ee03-40e5-a7bb-6b8f8d88f514" xsi:nil="true"/>
    <MigrationWizIdSecurityGroups xmlns="fdbf36e0-ee03-40e5-a7bb-6b8f8d88f5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A3614A-08BC-4739-967A-A9FC456F45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bf36e0-ee03-40e5-a7bb-6b8f8d88f514"/>
    <ds:schemaRef ds:uri="515317f4-d30c-4b3d-92db-bd07355b8b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912FAC-4B78-400B-B4C8-A8A7F41E87A6}">
  <ds:schemaRefs>
    <ds:schemaRef ds:uri="http://schemas.microsoft.com/office/2006/documentManagement/types"/>
    <ds:schemaRef ds:uri="http://purl.org/dc/elements/1.1/"/>
    <ds:schemaRef ds:uri="http://schemas.microsoft.com/office/2006/metadata/properties"/>
    <ds:schemaRef ds:uri="515317f4-d30c-4b3d-92db-bd07355b8b2c"/>
    <ds:schemaRef ds:uri="http://purl.org/dc/terms/"/>
    <ds:schemaRef ds:uri="http://purl.org/dc/dcmitype/"/>
    <ds:schemaRef ds:uri="http://schemas.microsoft.com/office/infopath/2007/PartnerControls"/>
    <ds:schemaRef ds:uri="http://schemas.openxmlformats.org/package/2006/metadata/core-properties"/>
    <ds:schemaRef ds:uri="fdbf36e0-ee03-40e5-a7bb-6b8f8d88f514"/>
    <ds:schemaRef ds:uri="http://www.w3.org/XML/1998/namespace"/>
  </ds:schemaRefs>
</ds:datastoreItem>
</file>

<file path=customXml/itemProps3.xml><?xml version="1.0" encoding="utf-8"?>
<ds:datastoreItem xmlns:ds="http://schemas.openxmlformats.org/officeDocument/2006/customXml" ds:itemID="{1905B864-F6B8-4D04-AEAB-DF50657D3A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40856</TotalTime>
  <Words>4341</Words>
  <Application>Microsoft Office PowerPoint</Application>
  <PresentationFormat>Widescreen</PresentationFormat>
  <Paragraphs>740</Paragraphs>
  <Slides>33</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PowerPoint Presentation</vt:lpstr>
      <vt:lpstr>Linux </vt:lpstr>
      <vt:lpstr>Shell Programming</vt:lpstr>
      <vt:lpstr>Shell Programming</vt:lpstr>
      <vt:lpstr>Shell Programming</vt:lpstr>
      <vt:lpstr>Shell Programming</vt:lpstr>
      <vt:lpstr>Shell Programming</vt:lpstr>
      <vt:lpstr>Shell Programming</vt:lpstr>
      <vt:lpstr>Shell Programming</vt:lpstr>
      <vt:lpstr>Shell Programming</vt:lpstr>
      <vt:lpstr>Displaying output</vt:lpstr>
      <vt:lpstr>Displaying output</vt:lpstr>
      <vt:lpstr>Conditional Statements | Shell Script</vt:lpstr>
      <vt:lpstr>Conditional Statements | Shell Script</vt:lpstr>
      <vt:lpstr>Conditional Statements | Shell Script</vt:lpstr>
      <vt:lpstr>Conditional Statements | Shell Script</vt:lpstr>
      <vt:lpstr>Conditional Statements | Shell Script</vt:lpstr>
      <vt:lpstr>Conditional Statements | Shell Script</vt:lpstr>
      <vt:lpstr>Conditional Statements | Shell Script</vt:lpstr>
      <vt:lpstr>Conditional Statements | Shell Script</vt:lpstr>
      <vt:lpstr>Conditional Statements | Shell Script</vt:lpstr>
      <vt:lpstr>Looping Statements | Shell Script</vt:lpstr>
      <vt:lpstr>Looping Statements | Shell Script</vt:lpstr>
      <vt:lpstr>Looping Statements | Shell Script</vt:lpstr>
      <vt:lpstr>Looping Statements | Shell Script</vt:lpstr>
      <vt:lpstr>Looping Statements | Shell Script</vt:lpstr>
      <vt:lpstr>Looping Statements | Shell Script</vt:lpstr>
      <vt:lpstr>Looping Statements | Shell Script</vt:lpstr>
      <vt:lpstr>Looping Statements | Shell Script</vt:lpstr>
      <vt:lpstr>Looping Statements | Shell Script</vt:lpstr>
      <vt:lpstr>Looping Statements | Shell Script</vt:lpstr>
      <vt:lpstr>Shell Programming</vt:lpstr>
      <vt:lpstr>Shell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Rahul Kumar Singh</cp:lastModifiedBy>
  <cp:revision>1158</cp:revision>
  <cp:lastPrinted>2017-08-16T11:40:20Z</cp:lastPrinted>
  <dcterms:created xsi:type="dcterms:W3CDTF">2017-08-14T08:34:40Z</dcterms:created>
  <dcterms:modified xsi:type="dcterms:W3CDTF">2023-10-04T08:13:31Z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0x010100418573798BCD5D49AD58FBA0E9DE39CC</vt:lpwstr>
  </property>
</Properties>
</file>