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4"/>
  </p:sldMasterIdLst>
  <p:notesMasterIdLst>
    <p:notesMasterId r:id="rId17"/>
  </p:notesMasterIdLst>
  <p:sldIdLst>
    <p:sldId id="256" r:id="rId5"/>
    <p:sldId id="257" r:id="rId6"/>
    <p:sldId id="258" r:id="rId7"/>
    <p:sldId id="260" r:id="rId8"/>
    <p:sldId id="298" r:id="rId9"/>
    <p:sldId id="282" r:id="rId10"/>
    <p:sldId id="270" r:id="rId11"/>
    <p:sldId id="268" r:id="rId12"/>
    <p:sldId id="275" r:id="rId13"/>
    <p:sldId id="299" r:id="rId14"/>
    <p:sldId id="296" r:id="rId15"/>
    <p:sldId id="289" r:id="rId1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703"/>
  </p:normalViewPr>
  <p:slideViewPr>
    <p:cSldViewPr snapToGrid="0">
      <p:cViewPr varScale="1">
        <p:scale>
          <a:sx n="103" d="100"/>
          <a:sy n="103" d="100"/>
        </p:scale>
        <p:origin x="902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30666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6497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2224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6497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6497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Google Shape;43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Google Shape;46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9" name="Google Shape;49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Google Shape;50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8159445" y="4144200"/>
            <a:ext cx="984551" cy="9993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311700" y="6497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311700" y="12224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" name="Google Shape;10;p1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0" y="0"/>
            <a:ext cx="9144000" cy="57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1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388600" y="65336"/>
            <a:ext cx="1913424" cy="44082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1EB1886-D6E6-11E7-F26C-A97737DDB3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1700" y="818594"/>
            <a:ext cx="8520600" cy="2158477"/>
          </a:xfrm>
        </p:spPr>
        <p:txBody>
          <a:bodyPr/>
          <a:lstStyle/>
          <a:p>
            <a:r>
              <a:rPr lang="en-US" sz="32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Hotel Booking Cancellation Prediction</a:t>
            </a:r>
            <a:endParaRPr lang="en-US" sz="8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74021643-9A4E-DF43-6A06-8E7C3EE56B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0" y="3231930"/>
            <a:ext cx="4260300" cy="583325"/>
          </a:xfrm>
        </p:spPr>
        <p:txBody>
          <a:bodyPr/>
          <a:lstStyle/>
          <a:p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</a:p>
          <a:p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Sai Tara Kunduru</a:t>
            </a:r>
          </a:p>
          <a:p>
            <a:endParaRPr 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03F8F-8C11-8C85-DC7F-85AEFBCD6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389A0E-C052-58EA-12C5-F4204EFBF9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640" y="1471713"/>
            <a:ext cx="7709210" cy="3022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1502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A9E4A22-0F43-CA6A-A035-FC62B492DBEA}"/>
              </a:ext>
            </a:extLst>
          </p:cNvPr>
          <p:cNvSpPr txBox="1"/>
          <p:nvPr/>
        </p:nvSpPr>
        <p:spPr>
          <a:xfrm>
            <a:off x="700088" y="1428750"/>
            <a:ext cx="44666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latin typeface="Helvetica Neue"/>
              </a:rPr>
              <a:t>Machine Learning Models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4494FB2-00B7-82FF-07F4-B27E704FA7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4799" y="2237678"/>
            <a:ext cx="5006774" cy="1590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3992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83EF6-F5BC-B5C5-C551-ED44B4582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8CB5DA-B99C-4C84-18DA-044AAC50AC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8616" y="1222450"/>
            <a:ext cx="8586767" cy="3815217"/>
          </a:xfrm>
        </p:spPr>
        <p:txBody>
          <a:bodyPr/>
          <a:lstStyle/>
          <a:p>
            <a:pPr marL="114300" indent="0" algn="l">
              <a:buNone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Helvetica Neue"/>
              </a:rPr>
              <a:t>Logistic Regression demonstrated the highest overall performance with the highest accuracy, precision, recall, and F1 score among the three classifiers.</a:t>
            </a:r>
          </a:p>
          <a:p>
            <a:pPr marL="114300" indent="0" algn="l">
              <a:buNone/>
            </a:pPr>
            <a:endParaRPr lang="en-US" sz="16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114300" indent="0" algn="l">
              <a:buNone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Helvetica Neue"/>
              </a:rPr>
              <a:t>Decision Tree exhibited slightly lower performance compared to Logistic Regression but still provided reasonable accuracy and balanced precision and recall.</a:t>
            </a:r>
          </a:p>
          <a:p>
            <a:pPr marL="114300" indent="0" algn="l">
              <a:buNone/>
            </a:pPr>
            <a:endParaRPr lang="en-US" sz="16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114300" indent="0" algn="l">
              <a:buNone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Helvetica Neue"/>
              </a:rPr>
              <a:t>Random Forest showed competitive results, balancing precision and recall, providing a good trade-off between the two.</a:t>
            </a:r>
          </a:p>
          <a:p>
            <a:pPr marL="114300" indent="0" algn="l">
              <a:buNone/>
            </a:pPr>
            <a:endParaRPr lang="en-US" sz="16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114300" indent="0" algn="l">
              <a:buNone/>
            </a:pPr>
            <a:endParaRPr lang="en-US" sz="16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11430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376738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F2FF7-601D-C6BB-5663-F2FED7B1B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785217"/>
            <a:ext cx="8520600" cy="572700"/>
          </a:xfrm>
        </p:spPr>
        <p:txBody>
          <a:bodyPr/>
          <a:lstStyle/>
          <a:p>
            <a:pPr algn="ctr"/>
            <a:r>
              <a:rPr lang="en-US" sz="28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BACKGROUND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F20364-BB6C-13AA-5F03-FAAF18F903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442583"/>
            <a:ext cx="8520600" cy="3416400"/>
          </a:xfrm>
        </p:spPr>
        <p:txBody>
          <a:bodyPr/>
          <a:lstStyle/>
          <a:p>
            <a:pPr marL="114300" indent="0">
              <a:buNone/>
            </a:pPr>
            <a:endParaRPr lang="en-US" sz="1100" dirty="0"/>
          </a:p>
          <a:p>
            <a:pPr algn="just"/>
            <a:r>
              <a:rPr lang="en-US" sz="1600" b="0" i="0" dirty="0">
                <a:solidFill>
                  <a:srgbClr val="000000"/>
                </a:solidFill>
                <a:effectLst/>
                <a:latin typeface="Helvetica Neue"/>
              </a:rPr>
              <a:t>The </a:t>
            </a:r>
            <a:r>
              <a:rPr lang="en-US" sz="1600" dirty="0">
                <a:solidFill>
                  <a:srgbClr val="000000"/>
                </a:solidFill>
                <a:latin typeface="Helvetica Neue"/>
              </a:rPr>
              <a:t>Hotel Booking Cancellation Prediction project leverages historical booking data to predict whether a hotel booking will be canceled.</a:t>
            </a:r>
            <a:endParaRPr lang="en-US" sz="16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114300" indent="0" algn="just">
              <a:buNone/>
            </a:pPr>
            <a:endParaRPr lang="en-US" sz="16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just"/>
            <a:r>
              <a:rPr lang="en-US" sz="1600" dirty="0">
                <a:solidFill>
                  <a:srgbClr val="000000"/>
                </a:solidFill>
                <a:latin typeface="Helvetica Neue"/>
              </a:rPr>
              <a:t>The primary objective is to develop a machine learning model to accurate predictions to assist hotel managers in inventory management and pricing strategies.</a:t>
            </a:r>
            <a:endParaRPr lang="en-US" sz="16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just"/>
            <a:endParaRPr lang="en-US" sz="1600" dirty="0">
              <a:solidFill>
                <a:srgbClr val="000000"/>
              </a:solidFill>
              <a:latin typeface="Helvetica Neue"/>
            </a:endParaRPr>
          </a:p>
          <a:p>
            <a:pPr algn="just"/>
            <a:r>
              <a:rPr lang="en-US" sz="1600" b="0" i="0" dirty="0">
                <a:solidFill>
                  <a:srgbClr val="0F0F0F"/>
                </a:solidFill>
                <a:effectLst/>
                <a:latin typeface="Helvetica Neue"/>
              </a:rPr>
              <a:t>The project aim is to improve hotel revenue, reduce operational costs, customer satisfaction despite the challenge of imbalanced data, missing values, and model integration.</a:t>
            </a:r>
            <a:endParaRPr lang="en-US" sz="16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114300" indent="0" algn="just">
              <a:buNone/>
            </a:pPr>
            <a:endParaRPr lang="en-US" sz="1600" dirty="0">
              <a:solidFill>
                <a:srgbClr val="000000"/>
              </a:solidFill>
              <a:latin typeface="Helvetica Neue"/>
            </a:endParaRPr>
          </a:p>
          <a:p>
            <a:pPr algn="just"/>
            <a:endParaRPr lang="en-US" sz="1600" dirty="0">
              <a:solidFill>
                <a:srgbClr val="000000"/>
              </a:solidFill>
              <a:latin typeface="Helvetica Neue"/>
            </a:endParaRPr>
          </a:p>
          <a:p>
            <a:pPr algn="just"/>
            <a:endParaRPr lang="en-US" sz="16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just"/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 algn="just">
              <a:buNone/>
            </a:pPr>
            <a:br>
              <a:rPr lang="en-US" sz="1400" dirty="0">
                <a:solidFill>
                  <a:schemeClr val="tx1"/>
                </a:solidFill>
              </a:rPr>
            </a:b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5755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2DD69-17D0-F724-B961-94880183C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8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SOURCE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7E1A72-E20E-CFF3-C376-F5D2AC3E34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379083"/>
            <a:ext cx="8520600" cy="3764417"/>
          </a:xfrm>
        </p:spPr>
        <p:txBody>
          <a:bodyPr/>
          <a:lstStyle/>
          <a:p>
            <a:pPr marL="0" indent="0" algn="just">
              <a:buNone/>
            </a:pPr>
            <a:endParaRPr lang="en-IN" sz="1600" dirty="0">
              <a:solidFill>
                <a:schemeClr val="tx1"/>
              </a:solidFill>
              <a:latin typeface="Helvetica Neue"/>
              <a:cs typeface="Times New Roman" panose="02020603050405020304" pitchFamily="18" charset="0"/>
            </a:endParaRPr>
          </a:p>
          <a:p>
            <a:pPr marL="285750" indent="-285750" algn="just"/>
            <a:r>
              <a:rPr lang="en-US" sz="1600" b="0" i="0" dirty="0">
                <a:solidFill>
                  <a:srgbClr val="1F2328"/>
                </a:solidFill>
                <a:effectLst/>
                <a:latin typeface="Helvetica Neue"/>
              </a:rPr>
              <a:t>The </a:t>
            </a:r>
            <a:r>
              <a:rPr lang="en-US" sz="1600" dirty="0">
                <a:solidFill>
                  <a:srgbClr val="1F2328"/>
                </a:solidFill>
                <a:latin typeface="Helvetica Neue"/>
              </a:rPr>
              <a:t>dataset is collected from the open source repository Kaggle. The file format is CSV. This file contains various attributes of hotel booking of two hotels, city hotel and resort hotel.</a:t>
            </a:r>
            <a:r>
              <a:rPr lang="en-US" sz="1600" b="0" i="0" dirty="0">
                <a:solidFill>
                  <a:srgbClr val="1F2328"/>
                </a:solidFill>
                <a:effectLst/>
                <a:latin typeface="Helvetica Neue"/>
              </a:rPr>
              <a:t> </a:t>
            </a:r>
            <a:endParaRPr lang="en-IN" sz="1600" dirty="0">
              <a:solidFill>
                <a:schemeClr val="tx1"/>
              </a:solidFill>
              <a:latin typeface="Helvetica Neue"/>
              <a:cs typeface="Times New Roman" panose="02020603050405020304" pitchFamily="18" charset="0"/>
            </a:endParaRPr>
          </a:p>
          <a:p>
            <a:pPr marL="285750" indent="-285750" algn="just"/>
            <a:r>
              <a:rPr lang="en-IN" sz="1600" dirty="0">
                <a:solidFill>
                  <a:schemeClr val="tx1"/>
                </a:solidFill>
                <a:latin typeface="Helvetica Neue"/>
                <a:cs typeface="Times New Roman" panose="02020603050405020304" pitchFamily="18" charset="0"/>
              </a:rPr>
              <a:t>Data Size – 3.41 MB</a:t>
            </a:r>
          </a:p>
          <a:p>
            <a:pPr marL="285750" indent="-285750" algn="just"/>
            <a:r>
              <a:rPr lang="en-IN" sz="1600" dirty="0">
                <a:solidFill>
                  <a:schemeClr val="tx1"/>
                </a:solidFill>
                <a:latin typeface="Helvetica Neue"/>
                <a:cs typeface="Times New Roman" panose="02020603050405020304" pitchFamily="18" charset="0"/>
              </a:rPr>
              <a:t>Number of columns - 30</a:t>
            </a:r>
          </a:p>
          <a:p>
            <a:pPr marL="285750" indent="-285750" algn="just"/>
            <a:r>
              <a:rPr lang="en-IN" sz="1600" dirty="0">
                <a:solidFill>
                  <a:schemeClr val="tx1"/>
                </a:solidFill>
                <a:latin typeface="Helvetica Neue"/>
                <a:cs typeface="Times New Roman" panose="02020603050405020304" pitchFamily="18" charset="0"/>
              </a:rPr>
              <a:t>Number of rows - 119210</a:t>
            </a:r>
          </a:p>
        </p:txBody>
      </p:sp>
    </p:spTree>
    <p:extLst>
      <p:ext uri="{BB962C8B-B14F-4D97-AF65-F5344CB8AC3E}">
        <p14:creationId xmlns:p14="http://schemas.microsoft.com/office/powerpoint/2010/main" val="1024523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411A9CDA-1902-948B-F041-08FAF6E7B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649750"/>
            <a:ext cx="8520600" cy="572700"/>
          </a:xfrm>
        </p:spPr>
        <p:txBody>
          <a:bodyPr/>
          <a:lstStyle/>
          <a:p>
            <a:pPr algn="ctr"/>
            <a:r>
              <a:rPr lang="en-US" sz="28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DESCRIPTION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32C1EA-420B-FFD8-35C7-6FFDA5872E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785" y="1230070"/>
            <a:ext cx="4096216" cy="32081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E23FD58-7671-48E7-715C-3CC2836348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222450"/>
            <a:ext cx="4096215" cy="3208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479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F264C-2C89-CCC2-1017-B7BEAD2FBD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>
                <a:latin typeface="Helvetica Neue"/>
              </a:rPr>
              <a:t>“</a:t>
            </a:r>
            <a:r>
              <a:rPr lang="en-IN" dirty="0" err="1">
                <a:latin typeface="Helvetica Neue"/>
              </a:rPr>
              <a:t>is_cancelled</a:t>
            </a:r>
            <a:r>
              <a:rPr lang="en-IN" dirty="0">
                <a:latin typeface="Helvetica Neue"/>
              </a:rPr>
              <a:t>” will be our target variable in our ML model</a:t>
            </a:r>
          </a:p>
          <a:p>
            <a:endParaRPr lang="en-IN" dirty="0">
              <a:latin typeface="Helvetica Neue"/>
            </a:endParaRPr>
          </a:p>
          <a:p>
            <a:r>
              <a:rPr lang="en-IN" dirty="0">
                <a:latin typeface="Helvetica Neue"/>
              </a:rPr>
              <a:t>This binary variable indicates whether a booking was cancelled (1) or not (0). The goal of the machine learning model will be to predict this variable based on the other features in the dataset.</a:t>
            </a:r>
          </a:p>
        </p:txBody>
      </p:sp>
    </p:spTree>
    <p:extLst>
      <p:ext uri="{BB962C8B-B14F-4D97-AF65-F5344CB8AC3E}">
        <p14:creationId xmlns:p14="http://schemas.microsoft.com/office/powerpoint/2010/main" val="84277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9A193-E13A-ECA8-0EDE-34657F5C8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123D86-3ED3-1094-E278-54B3E04B5A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00" y="1669711"/>
            <a:ext cx="8626588" cy="77730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2E8814D-63A9-1615-C228-43F478CE40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2894279"/>
            <a:ext cx="8626588" cy="837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144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31C01-6D92-FB8C-0939-ADF89D7C1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800" dirty="0">
                <a:solidFill>
                  <a:srgbClr val="FFC000"/>
                </a:solidFill>
                <a:latin typeface="Helvetica Neue"/>
                <a:cs typeface="Adelle Sans Devanagari" panose="02000503000000020004" pitchFamily="2" charset="-78"/>
              </a:rPr>
              <a:t>DATA VISUALIZATIONS</a:t>
            </a:r>
            <a:endParaRPr lang="en-US" dirty="0">
              <a:latin typeface="Helvetica Neue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A3585E-ADC7-D815-8897-6BF79FCCDD3F}"/>
              </a:ext>
            </a:extLst>
          </p:cNvPr>
          <p:cNvSpPr txBox="1"/>
          <p:nvPr/>
        </p:nvSpPr>
        <p:spPr>
          <a:xfrm>
            <a:off x="421481" y="4577944"/>
            <a:ext cx="81081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1F2328"/>
                </a:solidFill>
                <a:latin typeface="Helvetica Neue"/>
              </a:rPr>
              <a:t>Bar plot using Seaborn, from this visualization we can analyze how many guests who repeated cancelled the booking </a:t>
            </a:r>
            <a:endParaRPr lang="en-US" b="0" i="0" dirty="0">
              <a:solidFill>
                <a:srgbClr val="1F2328"/>
              </a:solidFill>
              <a:effectLst/>
              <a:latin typeface="Helvetica Neue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777BB1-70F3-C102-6957-4E44C5D5E8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6850" y="1516566"/>
            <a:ext cx="6210300" cy="2520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0837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228DF8F-FB5D-4832-A5DA-DB2AE3EAC288}"/>
              </a:ext>
            </a:extLst>
          </p:cNvPr>
          <p:cNvSpPr txBox="1"/>
          <p:nvPr/>
        </p:nvSpPr>
        <p:spPr>
          <a:xfrm>
            <a:off x="500062" y="4143374"/>
            <a:ext cx="772953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1F2328"/>
                </a:solidFill>
                <a:latin typeface="-apple-system"/>
              </a:rPr>
              <a:t>Histogram using Seaborn to visualize the distribution of ‘</a:t>
            </a:r>
            <a:r>
              <a:rPr lang="en-US" dirty="0" err="1">
                <a:solidFill>
                  <a:srgbClr val="1F2328"/>
                </a:solidFill>
                <a:latin typeface="-apple-system"/>
              </a:rPr>
              <a:t>total_of_special_requests</a:t>
            </a:r>
            <a:r>
              <a:rPr lang="en-US" dirty="0">
                <a:solidFill>
                  <a:srgbClr val="1F2328"/>
                </a:solidFill>
                <a:latin typeface="-apple-system"/>
              </a:rPr>
              <a:t>’ in the </a:t>
            </a:r>
            <a:r>
              <a:rPr lang="en-US" dirty="0" err="1">
                <a:solidFill>
                  <a:srgbClr val="1F2328"/>
                </a:solidFill>
                <a:latin typeface="-apple-system"/>
              </a:rPr>
              <a:t>hotel_data</a:t>
            </a:r>
            <a:r>
              <a:rPr lang="en-US" dirty="0">
                <a:solidFill>
                  <a:srgbClr val="1F2328"/>
                </a:solidFill>
                <a:latin typeface="-apple-system"/>
              </a:rPr>
              <a:t>.</a:t>
            </a:r>
          </a:p>
          <a:p>
            <a:pPr algn="l"/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From this visualization we can tell how </a:t>
            </a:r>
            <a:r>
              <a:rPr lang="en-US" dirty="0">
                <a:solidFill>
                  <a:srgbClr val="1F2328"/>
                </a:solidFill>
                <a:latin typeface="-apple-system"/>
              </a:rPr>
              <a:t>many customers asked for a special request to book a hotel room and how many times they asked for special request.</a:t>
            </a:r>
            <a:endParaRPr lang="en-US" b="0" i="0" dirty="0">
              <a:solidFill>
                <a:srgbClr val="1F2328"/>
              </a:solidFill>
              <a:effectLst/>
              <a:latin typeface="-apple-system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6B97EE-6695-E169-19A3-17E5D541CD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459" y="1048215"/>
            <a:ext cx="6976741" cy="2720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3745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5F14952-8388-D979-4B4A-FE44BCDF2C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337" y="891035"/>
            <a:ext cx="7627434" cy="3866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95283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MBC presentation template" id="{AB65D83E-2400-6B44-80B6-570C4D1979AE}" vid="{575BF1C9-A2EC-6C4D-85BC-EA12E69D25D9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37846978CDBE747A9853BF7CD058ED6" ma:contentTypeVersion="0" ma:contentTypeDescription="Create a new document." ma:contentTypeScope="" ma:versionID="bc1733fba57a693d3f4f99f786ac0c43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4eacb77245b979393001e3e2e7dad5a9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E2477F5-ACFC-4ED1-ACC1-C27FFFF6437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57D5036-224F-4702-A7D6-45C6253E8B4D}">
  <ds:schemaRefs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purl.org/dc/terms/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B442A6C4-4E33-455C-8756-092A9067C4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UMBC presentation template</Template>
  <TotalTime>11877</TotalTime>
  <Words>334</Words>
  <Application>Microsoft Office PowerPoint</Application>
  <PresentationFormat>On-screen Show (16:9)</PresentationFormat>
  <Paragraphs>38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-apple-system</vt:lpstr>
      <vt:lpstr>Arial</vt:lpstr>
      <vt:lpstr>Helvetica Neue</vt:lpstr>
      <vt:lpstr>Times New Roman</vt:lpstr>
      <vt:lpstr>Simple Light</vt:lpstr>
      <vt:lpstr>Hotel Booking Cancellation Prediction</vt:lpstr>
      <vt:lpstr>BACKGROUND</vt:lpstr>
      <vt:lpstr>DATA SOURCE</vt:lpstr>
      <vt:lpstr>DATA DESCRIPTION</vt:lpstr>
      <vt:lpstr>PowerPoint Presentation</vt:lpstr>
      <vt:lpstr>EXPLORATORY DATA ANALYSIS</vt:lpstr>
      <vt:lpstr>DATA VISUALIZATIONS</vt:lpstr>
      <vt:lpstr>PowerPoint Presentation</vt:lpstr>
      <vt:lpstr>PowerPoint Presentation</vt:lpstr>
      <vt:lpstr>PowerPoint Presentation</vt:lpstr>
      <vt:lpstr>PowerPoint Presentation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FLIGHT DELAYS ANALYSIS AND PREDICTION  DATA603 – Project Delivery Report</dc:title>
  <dc:creator>Koushik Gadeela</dc:creator>
  <cp:lastModifiedBy>Tara Kunduru</cp:lastModifiedBy>
  <cp:revision>251</cp:revision>
  <cp:lastPrinted>2022-12-06T17:26:06Z</cp:lastPrinted>
  <dcterms:created xsi:type="dcterms:W3CDTF">2023-05-10T18:09:51Z</dcterms:created>
  <dcterms:modified xsi:type="dcterms:W3CDTF">2023-12-18T01:33:29Z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0x010100237846978CDBE747A9853BF7CD058ED6</vt:lpwstr>
  </property>
</Properties>
</file>