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0"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75" d="100"/>
          <a:sy n="75" d="100"/>
        </p:scale>
        <p:origin x="-1224" y="-72"/>
      </p:cViewPr>
      <p:guideLst>
        <p:guide orient="horz" pos="2160"/>
        <p:guide pos="2880"/>
      </p:guideLst>
    </p:cSldViewPr>
  </p:slideViewPr>
  <p:outlineViewPr>
    <p:cViewPr>
      <p:scale>
        <a:sx n="33" d="100"/>
        <a:sy n="33" d="100"/>
      </p:scale>
      <p:origin x="0" y="784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07-May-16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07-May-16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07-May-16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07-May-16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0"/>
            <a:ext cx="3581400" cy="2019300"/>
          </a:xfrm>
          <a:solidFill>
            <a:schemeClr val="accent5">
              <a:lumMod val="75000"/>
            </a:schemeClr>
          </a:solidFill>
        </p:spPr>
        <p:txBody>
          <a:bodyPr>
            <a:normAutofit fontScale="90000"/>
          </a:bodyPr>
          <a:lstStyle/>
          <a:p>
            <a:r>
              <a:rPr lang="en-US" sz="3600" dirty="0" smtClean="0">
                <a:solidFill>
                  <a:schemeClr val="tx1"/>
                </a:solidFill>
                <a:effectLst/>
                <a:latin typeface="Arial" pitchFamily="34" charset="0"/>
                <a:cs typeface="Arial" pitchFamily="34" charset="0"/>
              </a:rPr>
              <a:t>Company </a:t>
            </a:r>
            <a:r>
              <a:rPr lang="en-US" sz="3600" dirty="0">
                <a:solidFill>
                  <a:schemeClr val="tx1"/>
                </a:solidFill>
                <a:effectLst/>
                <a:latin typeface="Arial" pitchFamily="34" charset="0"/>
                <a:cs typeface="Arial" pitchFamily="34" charset="0"/>
              </a:rPr>
              <a:t>Profile</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2016</a:t>
            </a:r>
            <a:r>
              <a:rPr lang="en-US" dirty="0">
                <a:effectLst/>
              </a:rPr>
              <a:t/>
            </a:r>
            <a:br>
              <a:rPr lang="en-US" dirty="0">
                <a:effectLst/>
              </a:rPr>
            </a:br>
            <a:endParaRPr lang="en-US" dirty="0">
              <a:solidFill>
                <a:schemeClr val="tx1"/>
              </a:solidFill>
            </a:endParaRPr>
          </a:p>
        </p:txBody>
      </p:sp>
      <p:sp>
        <p:nvSpPr>
          <p:cNvPr id="3" name="Content Placeholder 2"/>
          <p:cNvSpPr>
            <a:spLocks noGrp="1"/>
          </p:cNvSpPr>
          <p:nvPr>
            <p:ph idx="1"/>
          </p:nvPr>
        </p:nvSpPr>
        <p:spPr>
          <a:xfrm>
            <a:off x="609600" y="2438400"/>
            <a:ext cx="6172200" cy="2590800"/>
          </a:xfrm>
        </p:spPr>
        <p:txBody>
          <a:bodyPr>
            <a:normAutofit lnSpcReduction="10000"/>
          </a:bodyPr>
          <a:lstStyle/>
          <a:p>
            <a:pPr marL="137160" indent="0">
              <a:buNone/>
            </a:pPr>
            <a:r>
              <a:rPr lang="en-US" sz="17500" b="1" dirty="0">
                <a:solidFill>
                  <a:srgbClr val="5082BE"/>
                </a:solidFill>
                <a:latin typeface="AR DESTINE" pitchFamily="2" charset="0"/>
              </a:rPr>
              <a:t>IT</a:t>
            </a:r>
            <a:r>
              <a:rPr lang="en-US" sz="17500" b="1" dirty="0">
                <a:solidFill>
                  <a:srgbClr val="FFC000"/>
                </a:solidFill>
                <a:latin typeface="AR DESTINE" pitchFamily="2" charset="0"/>
              </a:rPr>
              <a:t>O</a:t>
            </a:r>
            <a:r>
              <a:rPr lang="en-US" sz="17500" b="1" dirty="0">
                <a:solidFill>
                  <a:srgbClr val="5082BE"/>
                </a:solidFill>
                <a:latin typeface="AR DESTINE" pitchFamily="2" charset="0"/>
              </a:rPr>
              <a:t>G</a:t>
            </a:r>
            <a:endParaRPr lang="en-US" sz="17500" dirty="0">
              <a:solidFill>
                <a:srgbClr val="5082BE"/>
              </a:solidFill>
              <a:latin typeface="AR DESTINE" pitchFamily="2" charset="0"/>
            </a:endParaRPr>
          </a:p>
          <a:p>
            <a:pPr marL="137160" indent="0">
              <a:buNone/>
            </a:pPr>
            <a:endParaRPr lang="en-US" dirty="0"/>
          </a:p>
        </p:txBody>
      </p:sp>
      <p:sp>
        <p:nvSpPr>
          <p:cNvPr id="4" name="Oval 3"/>
          <p:cNvSpPr/>
          <p:nvPr/>
        </p:nvSpPr>
        <p:spPr>
          <a:xfrm>
            <a:off x="914400" y="2438400"/>
            <a:ext cx="381000" cy="381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3"/>
          <p:cNvSpPr txBox="1">
            <a:spLocks noChangeArrowheads="1"/>
          </p:cNvSpPr>
          <p:nvPr/>
        </p:nvSpPr>
        <p:spPr bwMode="auto">
          <a:xfrm>
            <a:off x="1828800" y="4478635"/>
            <a:ext cx="55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noProof="1" smtClean="0">
                <a:ln>
                  <a:noFill/>
                </a:ln>
                <a:solidFill>
                  <a:srgbClr val="FFFFFF"/>
                </a:solidFill>
                <a:effectLst/>
                <a:latin typeface="Calibri" pitchFamily="34" charset="0"/>
                <a:cs typeface="Arial" pitchFamily="34" charset="0"/>
              </a:rPr>
              <a:t>Delivering Excelleance in Engineering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432066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 Product </a:t>
            </a:r>
            <a:r>
              <a:rPr lang="en-US" sz="2800" dirty="0" smtClean="0">
                <a:solidFill>
                  <a:srgbClr val="002060"/>
                </a:solidFill>
                <a:effectLst/>
              </a:rPr>
              <a:t>Photographs (Cont..)</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981200" y="6019800"/>
            <a:ext cx="5486400" cy="450850"/>
          </a:xfrm>
        </p:spPr>
        <p:txBody>
          <a:bodyPr>
            <a:noAutofit/>
          </a:bodyPr>
          <a:lstStyle/>
          <a:p>
            <a:r>
              <a:rPr lang="en-US" sz="1800" b="1" dirty="0">
                <a:solidFill>
                  <a:srgbClr val="7030A0"/>
                </a:solidFill>
                <a:latin typeface="Arial" pitchFamily="34" charset="0"/>
                <a:cs typeface="Arial" pitchFamily="34" charset="0"/>
              </a:rPr>
              <a:t>MATERIAL HANDLING PRODUCTS</a:t>
            </a:r>
            <a:endParaRPr lang="en-US" sz="1800" dirty="0">
              <a:solidFill>
                <a:srgbClr val="7030A0"/>
              </a:solidFill>
              <a:latin typeface="Arial" pitchFamily="34" charset="0"/>
              <a:cs typeface="Arial" pitchFamily="34" charset="0"/>
            </a:endParaRPr>
          </a:p>
        </p:txBody>
      </p:sp>
      <p:pic>
        <p:nvPicPr>
          <p:cNvPr id="7170"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b="37003"/>
          <a:stretch/>
        </p:blipFill>
        <p:spPr bwMode="auto">
          <a:xfrm>
            <a:off x="838200" y="1295401"/>
            <a:ext cx="7576455" cy="441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35488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indent="-457200" algn="l">
              <a:buFont typeface="Wingdings" pitchFamily="2" charset="2"/>
              <a:buChar char="ü"/>
            </a:pPr>
            <a:r>
              <a:rPr lang="en-US" sz="2800" dirty="0">
                <a:solidFill>
                  <a:srgbClr val="002060"/>
                </a:solidFill>
                <a:effectLst/>
              </a:rPr>
              <a:t> </a:t>
            </a:r>
            <a:r>
              <a:rPr lang="en-US" sz="2800" dirty="0"/>
              <a:t> </a:t>
            </a:r>
            <a:r>
              <a:rPr lang="en-US" sz="2800" dirty="0">
                <a:solidFill>
                  <a:srgbClr val="002060"/>
                </a:solidFill>
                <a:effectLst/>
                <a:cs typeface="Arial" pitchFamily="34" charset="0"/>
              </a:rPr>
              <a:t>General Information</a:t>
            </a:r>
            <a:r>
              <a:rPr lang="en-US" sz="2800" dirty="0" smtClean="0">
                <a:solidFill>
                  <a:srgbClr val="002060"/>
                </a:solidFill>
                <a:effectLst/>
                <a:cs typeface="Arial" pitchFamily="34" charset="0"/>
              </a:rPr>
              <a:t>:</a:t>
            </a:r>
            <a:endParaRPr lang="en-US" sz="2800" dirty="0">
              <a:solidFill>
                <a:srgbClr val="002060"/>
              </a:solidFill>
              <a:effectLst/>
              <a:cs typeface="Arial" pitchFamily="34" charset="0"/>
            </a:endParaRPr>
          </a:p>
        </p:txBody>
      </p:sp>
      <p:sp>
        <p:nvSpPr>
          <p:cNvPr id="4" name="Text Placeholder 3"/>
          <p:cNvSpPr>
            <a:spLocks noGrp="1"/>
          </p:cNvSpPr>
          <p:nvPr>
            <p:ph type="body" sz="half" idx="2"/>
          </p:nvPr>
        </p:nvSpPr>
        <p:spPr>
          <a:xfrm>
            <a:off x="1219200" y="1066800"/>
            <a:ext cx="7696200" cy="5403850"/>
          </a:xfrm>
        </p:spPr>
        <p:txBody>
          <a:bodyPr>
            <a:noAutofit/>
          </a:bodyPr>
          <a:lstStyle/>
          <a:p>
            <a:pPr lvl="0" algn="just"/>
            <a:r>
              <a:rPr lang="en-US" sz="1800" dirty="0" smtClean="0">
                <a:solidFill>
                  <a:srgbClr val="002060"/>
                </a:solidFill>
                <a:latin typeface="Arial" pitchFamily="34" charset="0"/>
                <a:cs typeface="Arial" pitchFamily="34" charset="0"/>
              </a:rPr>
              <a:t>Company </a:t>
            </a:r>
            <a:r>
              <a:rPr lang="en-US" sz="1800" dirty="0">
                <a:solidFill>
                  <a:srgbClr val="002060"/>
                </a:solidFill>
                <a:latin typeface="Arial" pitchFamily="34" charset="0"/>
                <a:cs typeface="Arial" pitchFamily="34" charset="0"/>
              </a:rPr>
              <a:t>Name		:	</a:t>
            </a:r>
            <a:r>
              <a:rPr lang="en-US" sz="2800" dirty="0" smtClean="0">
                <a:solidFill>
                  <a:srgbClr val="002060"/>
                </a:solidFill>
                <a:latin typeface="AR DESTINE" pitchFamily="2" charset="0"/>
                <a:cs typeface="Arial" pitchFamily="34" charset="0"/>
              </a:rPr>
              <a:t>ITOG </a:t>
            </a:r>
            <a:r>
              <a:rPr lang="en-US" sz="2800" dirty="0">
                <a:solidFill>
                  <a:srgbClr val="002060"/>
                </a:solidFill>
                <a:latin typeface="AR DESTINE" pitchFamily="2" charset="0"/>
                <a:cs typeface="Arial" pitchFamily="34" charset="0"/>
              </a:rPr>
              <a:t>Engineering</a:t>
            </a:r>
          </a:p>
          <a:p>
            <a:pPr lvl="0" algn="just"/>
            <a:r>
              <a:rPr lang="en-US" sz="1800" dirty="0">
                <a:solidFill>
                  <a:srgbClr val="002060"/>
                </a:solidFill>
                <a:latin typeface="Arial" pitchFamily="34" charset="0"/>
                <a:cs typeface="Arial" pitchFamily="34" charset="0"/>
              </a:rPr>
              <a:t>Registered Office 		:  	Plot No. 2319, Phase-3, </a:t>
            </a:r>
          </a:p>
          <a:p>
            <a:pPr algn="just"/>
            <a:r>
              <a:rPr lang="en-US" sz="1800" dirty="0">
                <a:solidFill>
                  <a:srgbClr val="002060"/>
                </a:solidFill>
                <a:latin typeface="Arial" pitchFamily="34" charset="0"/>
                <a:cs typeface="Arial" pitchFamily="34" charset="0"/>
              </a:rPr>
              <a:t>				</a:t>
            </a:r>
            <a:r>
              <a:rPr lang="en-US" sz="1800" dirty="0" smtClean="0">
                <a:solidFill>
                  <a:srgbClr val="002060"/>
                </a:solidFill>
                <a:latin typeface="Arial" pitchFamily="34" charset="0"/>
                <a:cs typeface="Arial" pitchFamily="34" charset="0"/>
              </a:rPr>
              <a:t>G.I.D.C</a:t>
            </a:r>
            <a:r>
              <a:rPr lang="en-US" sz="1800" dirty="0">
                <a:solidFill>
                  <a:srgbClr val="002060"/>
                </a:solidFill>
                <a:latin typeface="Arial" pitchFamily="34" charset="0"/>
                <a:cs typeface="Arial" pitchFamily="34" charset="0"/>
              </a:rPr>
              <a:t>., Panoli, Ta: Ankleshwar, </a:t>
            </a:r>
          </a:p>
          <a:p>
            <a:pPr algn="just"/>
            <a:r>
              <a:rPr lang="en-US" sz="1800" dirty="0">
                <a:solidFill>
                  <a:srgbClr val="002060"/>
                </a:solidFill>
                <a:latin typeface="Arial" pitchFamily="34" charset="0"/>
                <a:cs typeface="Arial" pitchFamily="34" charset="0"/>
              </a:rPr>
              <a:t>				</a:t>
            </a:r>
            <a:r>
              <a:rPr lang="en-US" sz="1800" dirty="0" smtClean="0">
                <a:solidFill>
                  <a:srgbClr val="002060"/>
                </a:solidFill>
                <a:latin typeface="Arial" pitchFamily="34" charset="0"/>
                <a:cs typeface="Arial" pitchFamily="34" charset="0"/>
              </a:rPr>
              <a:t>Bharuch</a:t>
            </a:r>
            <a:r>
              <a:rPr lang="en-US" sz="1800" dirty="0">
                <a:solidFill>
                  <a:srgbClr val="002060"/>
                </a:solidFill>
                <a:latin typeface="Arial" pitchFamily="34" charset="0"/>
                <a:cs typeface="Arial" pitchFamily="34" charset="0"/>
              </a:rPr>
              <a:t>, Gujarat-394116, India</a:t>
            </a:r>
          </a:p>
          <a:p>
            <a:pPr lvl="0" algn="just"/>
            <a:r>
              <a:rPr lang="en-US" sz="1800" dirty="0">
                <a:solidFill>
                  <a:srgbClr val="002060"/>
                </a:solidFill>
                <a:latin typeface="Arial" pitchFamily="34" charset="0"/>
                <a:cs typeface="Arial" pitchFamily="34" charset="0"/>
              </a:rPr>
              <a:t>Factory Address 		:	Same as above</a:t>
            </a:r>
          </a:p>
          <a:p>
            <a:pPr lvl="0" algn="just"/>
            <a:r>
              <a:rPr lang="en-US" sz="1800" dirty="0">
                <a:solidFill>
                  <a:srgbClr val="002060"/>
                </a:solidFill>
                <a:latin typeface="Arial" pitchFamily="34" charset="0"/>
                <a:cs typeface="Arial" pitchFamily="34" charset="0"/>
              </a:rPr>
              <a:t>Business Activities	</a:t>
            </a:r>
            <a:r>
              <a:rPr lang="en-US" sz="1800" dirty="0" smtClean="0">
                <a:solidFill>
                  <a:srgbClr val="002060"/>
                </a:solidFill>
                <a:latin typeface="Arial" pitchFamily="34" charset="0"/>
                <a:cs typeface="Arial" pitchFamily="34" charset="0"/>
              </a:rPr>
              <a:t>: </a:t>
            </a:r>
            <a:r>
              <a:rPr lang="en-US" sz="1800" dirty="0">
                <a:solidFill>
                  <a:srgbClr val="002060"/>
                </a:solidFill>
                <a:latin typeface="Arial" pitchFamily="34" charset="0"/>
                <a:cs typeface="Arial" pitchFamily="34" charset="0"/>
              </a:rPr>
              <a:t>	Design, Engineering and Fabrication </a:t>
            </a:r>
          </a:p>
          <a:p>
            <a:pPr algn="just"/>
            <a:r>
              <a:rPr lang="en-US" sz="1800" dirty="0">
                <a:solidFill>
                  <a:srgbClr val="002060"/>
                </a:solidFill>
                <a:latin typeface="Arial" pitchFamily="34" charset="0"/>
                <a:cs typeface="Arial" pitchFamily="34" charset="0"/>
              </a:rPr>
              <a:t>	</a:t>
            </a:r>
            <a:r>
              <a:rPr lang="en-US" sz="1800" dirty="0" smtClean="0">
                <a:solidFill>
                  <a:srgbClr val="002060"/>
                </a:solidFill>
                <a:latin typeface="Arial" pitchFamily="34" charset="0"/>
                <a:cs typeface="Arial" pitchFamily="34" charset="0"/>
              </a:rPr>
              <a:t>			Trading </a:t>
            </a:r>
            <a:r>
              <a:rPr lang="en-US" sz="1800" dirty="0">
                <a:solidFill>
                  <a:srgbClr val="002060"/>
                </a:solidFill>
                <a:latin typeface="Arial" pitchFamily="34" charset="0"/>
                <a:cs typeface="Arial" pitchFamily="34" charset="0"/>
              </a:rPr>
              <a:t>of all types of spare </a:t>
            </a:r>
            <a:r>
              <a:rPr lang="en-US" sz="1800" dirty="0" smtClean="0">
                <a:solidFill>
                  <a:srgbClr val="002060"/>
                </a:solidFill>
                <a:latin typeface="Arial" pitchFamily="34" charset="0"/>
                <a:cs typeface="Arial" pitchFamily="34" charset="0"/>
              </a:rPr>
              <a:t>part</a:t>
            </a:r>
          </a:p>
          <a:p>
            <a:pPr algn="just"/>
            <a:endParaRPr lang="en-US" sz="1800" dirty="0">
              <a:solidFill>
                <a:srgbClr val="002060"/>
              </a:solidFill>
              <a:latin typeface="Arial" pitchFamily="34" charset="0"/>
              <a:cs typeface="Arial" pitchFamily="34" charset="0"/>
            </a:endParaRPr>
          </a:p>
          <a:p>
            <a:pPr lvl="0" algn="just"/>
            <a:r>
              <a:rPr lang="en-US" sz="1800" dirty="0" smtClean="0">
                <a:solidFill>
                  <a:srgbClr val="002060"/>
                </a:solidFill>
                <a:latin typeface="Arial" pitchFamily="34" charset="0"/>
                <a:cs typeface="Arial" pitchFamily="34" charset="0"/>
              </a:rPr>
              <a:t>Banker </a:t>
            </a:r>
            <a:r>
              <a:rPr lang="en-US" sz="1800" dirty="0">
                <a:solidFill>
                  <a:srgbClr val="002060"/>
                </a:solidFill>
                <a:latin typeface="Arial" pitchFamily="34" charset="0"/>
                <a:cs typeface="Arial" pitchFamily="34" charset="0"/>
              </a:rPr>
              <a:t>Name 	</a:t>
            </a:r>
            <a:r>
              <a:rPr lang="en-US" sz="1800" dirty="0" smtClean="0">
                <a:solidFill>
                  <a:srgbClr val="002060"/>
                </a:solidFill>
                <a:latin typeface="Arial" pitchFamily="34" charset="0"/>
                <a:cs typeface="Arial" pitchFamily="34" charset="0"/>
              </a:rPr>
              <a:t>	:</a:t>
            </a:r>
            <a:r>
              <a:rPr lang="en-US" sz="1800" dirty="0">
                <a:solidFill>
                  <a:srgbClr val="002060"/>
                </a:solidFill>
                <a:latin typeface="Arial" pitchFamily="34" charset="0"/>
                <a:cs typeface="Arial" pitchFamily="34" charset="0"/>
              </a:rPr>
              <a:t>	HDFC Bank, GIDC, Ankleshwar</a:t>
            </a:r>
          </a:p>
          <a:p>
            <a:pPr algn="just"/>
            <a:r>
              <a:rPr lang="en-US" sz="1800" dirty="0">
                <a:solidFill>
                  <a:srgbClr val="002060"/>
                </a:solidFill>
                <a:latin typeface="Arial" pitchFamily="34" charset="0"/>
                <a:cs typeface="Arial" pitchFamily="34" charset="0"/>
              </a:rPr>
              <a:t>		</a:t>
            </a:r>
            <a:r>
              <a:rPr lang="en-US" sz="1800" dirty="0" smtClean="0">
                <a:solidFill>
                  <a:srgbClr val="002060"/>
                </a:solidFill>
                <a:latin typeface="Arial" pitchFamily="34" charset="0"/>
                <a:cs typeface="Arial" pitchFamily="34" charset="0"/>
              </a:rPr>
              <a:t>		Account </a:t>
            </a:r>
            <a:r>
              <a:rPr lang="en-US" sz="1800" dirty="0">
                <a:solidFill>
                  <a:srgbClr val="002060"/>
                </a:solidFill>
                <a:latin typeface="Arial" pitchFamily="34" charset="0"/>
                <a:cs typeface="Arial" pitchFamily="34" charset="0"/>
              </a:rPr>
              <a:t>No.: 50200010905422</a:t>
            </a:r>
          </a:p>
          <a:p>
            <a:pPr algn="just"/>
            <a:r>
              <a:rPr lang="en-US" sz="1800" dirty="0" smtClean="0">
                <a:solidFill>
                  <a:srgbClr val="002060"/>
                </a:solidFill>
                <a:latin typeface="Arial" pitchFamily="34" charset="0"/>
                <a:cs typeface="Arial" pitchFamily="34" charset="0"/>
              </a:rPr>
              <a:t>NEFT </a:t>
            </a:r>
            <a:r>
              <a:rPr lang="en-US" sz="1800" dirty="0">
                <a:solidFill>
                  <a:srgbClr val="002060"/>
                </a:solidFill>
                <a:latin typeface="Arial" pitchFamily="34" charset="0"/>
                <a:cs typeface="Arial" pitchFamily="34" charset="0"/>
              </a:rPr>
              <a:t>/ RTGS IFSC </a:t>
            </a:r>
            <a:r>
              <a:rPr lang="en-US" sz="1800" dirty="0" smtClean="0">
                <a:solidFill>
                  <a:srgbClr val="002060"/>
                </a:solidFill>
                <a:latin typeface="Arial" pitchFamily="34" charset="0"/>
                <a:cs typeface="Arial" pitchFamily="34" charset="0"/>
              </a:rPr>
              <a:t>Code	: 	HDFC0002677</a:t>
            </a:r>
          </a:p>
          <a:p>
            <a:pPr algn="just"/>
            <a:endParaRPr lang="en-US" sz="1800" dirty="0">
              <a:solidFill>
                <a:srgbClr val="002060"/>
              </a:solidFill>
              <a:latin typeface="Arial" pitchFamily="34" charset="0"/>
              <a:cs typeface="Arial" pitchFamily="34" charset="0"/>
            </a:endParaRPr>
          </a:p>
          <a:p>
            <a:pPr lvl="0" algn="just"/>
            <a:r>
              <a:rPr lang="en-US" sz="1800" dirty="0">
                <a:solidFill>
                  <a:srgbClr val="002060"/>
                </a:solidFill>
                <a:latin typeface="Arial" pitchFamily="34" charset="0"/>
                <a:cs typeface="Arial" pitchFamily="34" charset="0"/>
              </a:rPr>
              <a:t>GST/VAT No 	</a:t>
            </a:r>
            <a:r>
              <a:rPr lang="en-US" sz="1800" dirty="0" smtClean="0">
                <a:solidFill>
                  <a:srgbClr val="002060"/>
                </a:solidFill>
                <a:latin typeface="Arial" pitchFamily="34" charset="0"/>
                <a:cs typeface="Arial" pitchFamily="34" charset="0"/>
              </a:rPr>
              <a:t>	:</a:t>
            </a:r>
            <a:r>
              <a:rPr lang="en-US" sz="1800" dirty="0">
                <a:solidFill>
                  <a:srgbClr val="002060"/>
                </a:solidFill>
                <a:latin typeface="Arial" pitchFamily="34" charset="0"/>
                <a:cs typeface="Arial" pitchFamily="34" charset="0"/>
              </a:rPr>
              <a:t>	24211300822 dated 04.07.2015</a:t>
            </a:r>
          </a:p>
          <a:p>
            <a:pPr lvl="0" algn="just"/>
            <a:r>
              <a:rPr lang="en-US" sz="1800" dirty="0">
                <a:solidFill>
                  <a:srgbClr val="002060"/>
                </a:solidFill>
                <a:latin typeface="Arial" pitchFamily="34" charset="0"/>
                <a:cs typeface="Arial" pitchFamily="34" charset="0"/>
              </a:rPr>
              <a:t>CST/TIN No	</a:t>
            </a:r>
            <a:r>
              <a:rPr lang="en-US" sz="1800" dirty="0" smtClean="0">
                <a:solidFill>
                  <a:srgbClr val="002060"/>
                </a:solidFill>
                <a:latin typeface="Arial" pitchFamily="34" charset="0"/>
                <a:cs typeface="Arial" pitchFamily="34" charset="0"/>
              </a:rPr>
              <a:t>	:</a:t>
            </a:r>
            <a:r>
              <a:rPr lang="en-US" sz="1800" dirty="0">
                <a:solidFill>
                  <a:srgbClr val="002060"/>
                </a:solidFill>
                <a:latin typeface="Arial" pitchFamily="34" charset="0"/>
                <a:cs typeface="Arial" pitchFamily="34" charset="0"/>
              </a:rPr>
              <a:t>	24711300822 dated 04.07.2015</a:t>
            </a:r>
          </a:p>
          <a:p>
            <a:pPr lvl="0" algn="just"/>
            <a:r>
              <a:rPr lang="en-US" sz="1800" dirty="0">
                <a:solidFill>
                  <a:srgbClr val="002060"/>
                </a:solidFill>
                <a:latin typeface="Arial" pitchFamily="34" charset="0"/>
                <a:cs typeface="Arial" pitchFamily="34" charset="0"/>
              </a:rPr>
              <a:t>Service Tax </a:t>
            </a:r>
            <a:r>
              <a:rPr lang="en-US" sz="1800" dirty="0" err="1">
                <a:solidFill>
                  <a:srgbClr val="002060"/>
                </a:solidFill>
                <a:latin typeface="Arial" pitchFamily="34" charset="0"/>
                <a:cs typeface="Arial" pitchFamily="34" charset="0"/>
              </a:rPr>
              <a:t>Reg</a:t>
            </a:r>
            <a:r>
              <a:rPr lang="en-US" sz="1800" dirty="0">
                <a:solidFill>
                  <a:srgbClr val="002060"/>
                </a:solidFill>
                <a:latin typeface="Arial" pitchFamily="34" charset="0"/>
                <a:cs typeface="Arial" pitchFamily="34" charset="0"/>
              </a:rPr>
              <a:t> No.	:	AAFFI1897LSD001 dated 19.06.2015</a:t>
            </a:r>
          </a:p>
          <a:p>
            <a:pPr lvl="0" algn="just"/>
            <a:r>
              <a:rPr lang="en-US" sz="1800" dirty="0">
                <a:solidFill>
                  <a:srgbClr val="002060"/>
                </a:solidFill>
                <a:latin typeface="Arial" pitchFamily="34" charset="0"/>
                <a:cs typeface="Arial" pitchFamily="34" charset="0"/>
              </a:rPr>
              <a:t>PAN 	</a:t>
            </a:r>
            <a:r>
              <a:rPr lang="en-US" sz="1800" dirty="0" smtClean="0">
                <a:solidFill>
                  <a:srgbClr val="002060"/>
                </a:solidFill>
                <a:latin typeface="Arial" pitchFamily="34" charset="0"/>
                <a:cs typeface="Arial" pitchFamily="34" charset="0"/>
              </a:rPr>
              <a:t>		:</a:t>
            </a:r>
            <a:r>
              <a:rPr lang="en-US" sz="1800" dirty="0">
                <a:solidFill>
                  <a:srgbClr val="002060"/>
                </a:solidFill>
                <a:latin typeface="Arial" pitchFamily="34" charset="0"/>
                <a:cs typeface="Arial" pitchFamily="34" charset="0"/>
              </a:rPr>
              <a:t>	AAFFI1897L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851626"/>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0402029">
            <a:off x="2690718" y="2967335"/>
            <a:ext cx="3762568"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 You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494824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latin typeface="Arial" pitchFamily="34" charset="0"/>
                <a:cs typeface="Arial" pitchFamily="34" charset="0"/>
              </a:rPr>
              <a:t>About us</a:t>
            </a:r>
            <a:r>
              <a:rPr lang="en-US" sz="2800" dirty="0" smtClean="0">
                <a:solidFill>
                  <a:srgbClr val="002060"/>
                </a:solidFill>
                <a:effectLst/>
                <a:latin typeface="Arial" pitchFamily="34" charset="0"/>
                <a:cs typeface="Arial" pitchFamily="34" charset="0"/>
              </a:rPr>
              <a:t>:</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219200" y="1143000"/>
            <a:ext cx="7467600" cy="5462614"/>
          </a:xfrm>
        </p:spPr>
        <p:txBody>
          <a:bodyPr>
            <a:normAutofit fontScale="70000" lnSpcReduction="20000"/>
          </a:bodyPr>
          <a:lstStyle/>
          <a:p>
            <a:pPr algn="just"/>
            <a:r>
              <a:rPr lang="en-US" sz="2900" b="1" dirty="0" smtClean="0">
                <a:solidFill>
                  <a:srgbClr val="5082BE"/>
                </a:solidFill>
                <a:latin typeface="AR DESTINE" pitchFamily="2" charset="0"/>
                <a:cs typeface="Arial" pitchFamily="34" charset="0"/>
              </a:rPr>
              <a:t>ITOG ENGINEERING</a:t>
            </a:r>
            <a:r>
              <a:rPr lang="en-US" sz="1900" dirty="0">
                <a:solidFill>
                  <a:schemeClr val="accent6">
                    <a:lumMod val="75000"/>
                  </a:schemeClr>
                </a:solidFill>
                <a:latin typeface="Arial" pitchFamily="34" charset="0"/>
                <a:cs typeface="Arial" pitchFamily="34" charset="0"/>
              </a:rPr>
              <a:t> </a:t>
            </a:r>
            <a:r>
              <a:rPr lang="en-US" sz="1900" dirty="0" smtClean="0">
                <a:solidFill>
                  <a:schemeClr val="accent6">
                    <a:lumMod val="75000"/>
                  </a:schemeClr>
                </a:solidFill>
                <a:latin typeface="Arial" pitchFamily="34" charset="0"/>
                <a:cs typeface="Arial" pitchFamily="34" charset="0"/>
              </a:rPr>
              <a:t>is </a:t>
            </a:r>
            <a:r>
              <a:rPr lang="en-US" sz="1900" dirty="0">
                <a:solidFill>
                  <a:schemeClr val="accent6">
                    <a:lumMod val="75000"/>
                  </a:schemeClr>
                </a:solidFill>
                <a:latin typeface="Arial" pitchFamily="34" charset="0"/>
                <a:cs typeface="Arial" pitchFamily="34" charset="0"/>
              </a:rPr>
              <a:t>one of leading and fast growing Steel Fabrication Units, providing Design, Engineering &amp; Fabrication solutions to various industries across the country with fully-equipped facility extending over 15,000 Sq. Ft with cover shop area of 3,000 Sq. Ft at very prime industrial location at Panoli GIDC in Bharuch District of Gujarat.</a:t>
            </a:r>
          </a:p>
          <a:p>
            <a:pPr algn="just"/>
            <a:r>
              <a:rPr lang="en-US" sz="1900" dirty="0">
                <a:solidFill>
                  <a:schemeClr val="accent6">
                    <a:lumMod val="75000"/>
                  </a:schemeClr>
                </a:solidFill>
                <a:latin typeface="Arial" pitchFamily="34" charset="0"/>
                <a:cs typeface="Arial" pitchFamily="34" charset="0"/>
              </a:rPr>
              <a:t> </a:t>
            </a:r>
          </a:p>
          <a:p>
            <a:pPr algn="just"/>
            <a:r>
              <a:rPr lang="en-US" sz="1900" dirty="0">
                <a:solidFill>
                  <a:schemeClr val="accent6">
                    <a:lumMod val="75000"/>
                  </a:schemeClr>
                </a:solidFill>
                <a:latin typeface="Arial" pitchFamily="34" charset="0"/>
                <a:cs typeface="Arial" pitchFamily="34" charset="0"/>
              </a:rPr>
              <a:t>ITOG's core competences lies in the Light &amp; Medium Steel Fabrication and Supply including Machining and assembly of Steel Structure, Pipe Spool, Material Handling </a:t>
            </a:r>
            <a:r>
              <a:rPr lang="en-US" sz="1900" dirty="0" smtClean="0">
                <a:solidFill>
                  <a:schemeClr val="accent6">
                    <a:lumMod val="75000"/>
                  </a:schemeClr>
                </a:solidFill>
                <a:latin typeface="Arial" pitchFamily="34" charset="0"/>
                <a:cs typeface="Arial" pitchFamily="34" charset="0"/>
              </a:rPr>
              <a:t>Equipment </a:t>
            </a:r>
            <a:r>
              <a:rPr lang="en-US" sz="1900" dirty="0">
                <a:solidFill>
                  <a:schemeClr val="accent6">
                    <a:lumMod val="75000"/>
                  </a:schemeClr>
                </a:solidFill>
                <a:latin typeface="Arial" pitchFamily="34" charset="0"/>
                <a:cs typeface="Arial" pitchFamily="34" charset="0"/>
              </a:rPr>
              <a:t>and Process </a:t>
            </a:r>
            <a:r>
              <a:rPr lang="en-US" sz="1900" dirty="0" smtClean="0">
                <a:solidFill>
                  <a:schemeClr val="accent6">
                    <a:lumMod val="75000"/>
                  </a:schemeClr>
                </a:solidFill>
                <a:latin typeface="Arial" pitchFamily="34" charset="0"/>
                <a:cs typeface="Arial" pitchFamily="34" charset="0"/>
              </a:rPr>
              <a:t>Equipment </a:t>
            </a:r>
            <a:r>
              <a:rPr lang="en-US" sz="1900" dirty="0">
                <a:solidFill>
                  <a:schemeClr val="accent6">
                    <a:lumMod val="75000"/>
                  </a:schemeClr>
                </a:solidFill>
                <a:latin typeface="Arial" pitchFamily="34" charset="0"/>
                <a:cs typeface="Arial" pitchFamily="34" charset="0"/>
              </a:rPr>
              <a:t>for various domestic as well oversea Project in Close association with various OEM and Process Plants</a:t>
            </a:r>
            <a:r>
              <a:rPr lang="en-US" sz="1900" dirty="0" smtClean="0">
                <a:solidFill>
                  <a:schemeClr val="accent6">
                    <a:lumMod val="75000"/>
                  </a:schemeClr>
                </a:solidFill>
                <a:latin typeface="Arial" pitchFamily="34" charset="0"/>
                <a:cs typeface="Arial" pitchFamily="34" charset="0"/>
              </a:rPr>
              <a:t>.</a:t>
            </a:r>
          </a:p>
          <a:p>
            <a:pPr algn="just"/>
            <a:endParaRPr lang="en-US" sz="1900" dirty="0">
              <a:solidFill>
                <a:schemeClr val="accent6">
                  <a:lumMod val="75000"/>
                </a:schemeClr>
              </a:solidFill>
              <a:latin typeface="Arial" pitchFamily="34" charset="0"/>
              <a:cs typeface="Arial" pitchFamily="34" charset="0"/>
            </a:endParaRPr>
          </a:p>
          <a:p>
            <a:pPr algn="just"/>
            <a:r>
              <a:rPr lang="en-US" sz="1900" dirty="0">
                <a:solidFill>
                  <a:schemeClr val="accent6">
                    <a:lumMod val="75000"/>
                  </a:schemeClr>
                </a:solidFill>
                <a:latin typeface="Arial" pitchFamily="34" charset="0"/>
                <a:cs typeface="Arial" pitchFamily="34" charset="0"/>
              </a:rPr>
              <a:t>The merit of our company is to offer a comprehensive service (Design, Engineering, Fabrication, Supply and maintenance Services) in the field of Mechanical and Structural Engineering. We can ensure timely delivery, end-to-end quality management and budget control</a:t>
            </a:r>
            <a:r>
              <a:rPr lang="en-US" sz="1900" dirty="0" smtClean="0">
                <a:solidFill>
                  <a:schemeClr val="accent6">
                    <a:lumMod val="75000"/>
                  </a:schemeClr>
                </a:solidFill>
                <a:latin typeface="Arial" pitchFamily="34" charset="0"/>
                <a:cs typeface="Arial" pitchFamily="34" charset="0"/>
              </a:rPr>
              <a:t>.</a:t>
            </a:r>
          </a:p>
          <a:p>
            <a:pPr algn="just"/>
            <a:endParaRPr lang="en-US" sz="1900" dirty="0">
              <a:solidFill>
                <a:schemeClr val="accent6">
                  <a:lumMod val="75000"/>
                </a:schemeClr>
              </a:solidFill>
              <a:latin typeface="Arial" pitchFamily="34" charset="0"/>
              <a:cs typeface="Arial" pitchFamily="34" charset="0"/>
            </a:endParaRPr>
          </a:p>
          <a:p>
            <a:pPr algn="just"/>
            <a:r>
              <a:rPr lang="en-US" sz="1900" dirty="0">
                <a:solidFill>
                  <a:schemeClr val="accent6">
                    <a:lumMod val="75000"/>
                  </a:schemeClr>
                </a:solidFill>
                <a:latin typeface="Arial" pitchFamily="34" charset="0"/>
                <a:cs typeface="Arial" pitchFamily="34" charset="0"/>
              </a:rPr>
              <a:t>Our team of qualified, experienced engineers and technicians can create and build to client specifications, whatever the challenge. Our clients are ensured the highest levels of product quality and workmanship including on-time completion. </a:t>
            </a:r>
            <a:endParaRPr lang="en-US" sz="1900" dirty="0" smtClean="0">
              <a:solidFill>
                <a:schemeClr val="accent6">
                  <a:lumMod val="75000"/>
                </a:schemeClr>
              </a:solidFill>
              <a:latin typeface="Arial" pitchFamily="34" charset="0"/>
              <a:cs typeface="Arial" pitchFamily="34" charset="0"/>
            </a:endParaRPr>
          </a:p>
          <a:p>
            <a:pPr algn="just"/>
            <a:endParaRPr lang="en-US" sz="1900" dirty="0">
              <a:solidFill>
                <a:schemeClr val="accent6">
                  <a:lumMod val="75000"/>
                </a:schemeClr>
              </a:solidFill>
              <a:latin typeface="Arial" pitchFamily="34" charset="0"/>
              <a:cs typeface="Arial" pitchFamily="34" charset="0"/>
            </a:endParaRPr>
          </a:p>
          <a:p>
            <a:pPr algn="just"/>
            <a:r>
              <a:rPr lang="en-US" sz="1900" dirty="0">
                <a:solidFill>
                  <a:schemeClr val="accent6">
                    <a:lumMod val="75000"/>
                  </a:schemeClr>
                </a:solidFill>
                <a:latin typeface="Arial" pitchFamily="34" charset="0"/>
                <a:cs typeface="Arial" pitchFamily="34" charset="0"/>
              </a:rPr>
              <a:t>Team of ITOG Engineering is having rich experience in field of Fabrication of Pressure Vessels, Column, Reactor and Heavy Material Handling </a:t>
            </a:r>
            <a:r>
              <a:rPr lang="en-US" sz="1900" dirty="0" smtClean="0">
                <a:solidFill>
                  <a:schemeClr val="accent6">
                    <a:lumMod val="75000"/>
                  </a:schemeClr>
                </a:solidFill>
                <a:latin typeface="Arial" pitchFamily="34" charset="0"/>
                <a:cs typeface="Arial" pitchFamily="34" charset="0"/>
              </a:rPr>
              <a:t>Equipment </a:t>
            </a:r>
            <a:r>
              <a:rPr lang="en-US" sz="1900" dirty="0">
                <a:solidFill>
                  <a:schemeClr val="accent6">
                    <a:lumMod val="75000"/>
                  </a:schemeClr>
                </a:solidFill>
                <a:latin typeface="Arial" pitchFamily="34" charset="0"/>
                <a:cs typeface="Arial" pitchFamily="34" charset="0"/>
              </a:rPr>
              <a:t>during their tenure with major Fabrication &amp; Manufacturing Companies. </a:t>
            </a:r>
            <a:endParaRPr lang="en-US" sz="1900" dirty="0" smtClean="0">
              <a:solidFill>
                <a:schemeClr val="accent6">
                  <a:lumMod val="75000"/>
                </a:schemeClr>
              </a:solidFill>
              <a:latin typeface="Arial" pitchFamily="34" charset="0"/>
              <a:cs typeface="Arial" pitchFamily="34" charset="0"/>
            </a:endParaRPr>
          </a:p>
          <a:p>
            <a:pPr algn="just"/>
            <a:endParaRPr lang="en-US" sz="1900" dirty="0">
              <a:solidFill>
                <a:schemeClr val="accent6">
                  <a:lumMod val="75000"/>
                </a:schemeClr>
              </a:solidFill>
              <a:latin typeface="Arial" pitchFamily="34" charset="0"/>
              <a:cs typeface="Arial" pitchFamily="34" charset="0"/>
            </a:endParaRPr>
          </a:p>
          <a:p>
            <a:pPr algn="just"/>
            <a:r>
              <a:rPr lang="en-US" sz="1900" dirty="0" smtClean="0">
                <a:solidFill>
                  <a:schemeClr val="accent6">
                    <a:lumMod val="75000"/>
                  </a:schemeClr>
                </a:solidFill>
                <a:latin typeface="Arial" pitchFamily="34" charset="0"/>
                <a:cs typeface="Arial" pitchFamily="34" charset="0"/>
              </a:rPr>
              <a:t>Our </a:t>
            </a:r>
            <a:r>
              <a:rPr lang="en-US" sz="1900" dirty="0">
                <a:solidFill>
                  <a:schemeClr val="accent6">
                    <a:lumMod val="75000"/>
                  </a:schemeClr>
                </a:solidFill>
                <a:latin typeface="Arial" pitchFamily="34" charset="0"/>
                <a:cs typeface="Arial" pitchFamily="34" charset="0"/>
              </a:rPr>
              <a:t>values</a:t>
            </a:r>
          </a:p>
          <a:p>
            <a:pPr algn="just"/>
            <a:r>
              <a:rPr lang="en-US" sz="1900" dirty="0">
                <a:solidFill>
                  <a:schemeClr val="accent6">
                    <a:lumMod val="75000"/>
                  </a:schemeClr>
                </a:solidFill>
                <a:latin typeface="Arial" pitchFamily="34" charset="0"/>
                <a:cs typeface="Arial" pitchFamily="34" charset="0"/>
              </a:rPr>
              <a:t>•        Quality and safety first  </a:t>
            </a:r>
          </a:p>
          <a:p>
            <a:pPr algn="just"/>
            <a:r>
              <a:rPr lang="en-US" sz="1900" dirty="0">
                <a:solidFill>
                  <a:schemeClr val="accent6">
                    <a:lumMod val="75000"/>
                  </a:schemeClr>
                </a:solidFill>
                <a:latin typeface="Arial" pitchFamily="34" charset="0"/>
                <a:cs typeface="Arial" pitchFamily="34" charset="0"/>
              </a:rPr>
              <a:t>•        Monitoring continuous improvement through learning and development  </a:t>
            </a:r>
          </a:p>
          <a:p>
            <a:pPr algn="just"/>
            <a:r>
              <a:rPr lang="en-US" sz="1900" dirty="0">
                <a:solidFill>
                  <a:schemeClr val="accent6">
                    <a:lumMod val="75000"/>
                  </a:schemeClr>
                </a:solidFill>
                <a:latin typeface="Arial" pitchFamily="34" charset="0"/>
                <a:cs typeface="Arial" pitchFamily="34" charset="0"/>
              </a:rPr>
              <a:t>•        Innovation and creativity in solving problems  </a:t>
            </a:r>
          </a:p>
          <a:p>
            <a:pPr algn="just"/>
            <a:r>
              <a:rPr lang="en-US" sz="1900" dirty="0">
                <a:solidFill>
                  <a:schemeClr val="accent6">
                    <a:lumMod val="75000"/>
                  </a:schemeClr>
                </a:solidFill>
                <a:latin typeface="Arial" pitchFamily="34" charset="0"/>
                <a:cs typeface="Arial" pitchFamily="34" charset="0"/>
              </a:rPr>
              <a:t>•        An empowered, committed and motivated workforce</a:t>
            </a:r>
            <a:endParaRPr lang="en-US" sz="1900" dirty="0">
              <a:solidFill>
                <a:schemeClr val="accent6">
                  <a:lumMod val="75000"/>
                </a:schemeClr>
              </a:solidFill>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r="14691" b="16811"/>
          <a:stretch>
            <a:fillRect/>
          </a:stretch>
        </p:blipFill>
        <p:spPr bwMode="auto">
          <a:xfrm>
            <a:off x="7010400" y="111125"/>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4839"/>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body" sz="half" idx="2"/>
          </p:nvPr>
        </p:nvSpPr>
        <p:spPr bwMode="auto">
          <a:xfrm>
            <a:off x="4140200" y="1015501"/>
            <a:ext cx="4470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Our</a:t>
            </a:r>
            <a:r>
              <a:rPr kumimoji="0" lang="en-US" sz="1800" b="1" i="0" u="none" strike="noStrike" cap="none" normalizeH="0" dirty="0" smtClean="0">
                <a:ln>
                  <a:noFill/>
                </a:ln>
                <a:solidFill>
                  <a:srgbClr val="7030A0"/>
                </a:solidFill>
                <a:effectLst/>
                <a:latin typeface="Arial" pitchFamily="34" charset="0"/>
                <a:ea typeface="Times New Roman" pitchFamily="18" charset="0"/>
                <a:cs typeface="Arial" pitchFamily="34" charset="0"/>
              </a:rPr>
              <a:t> </a:t>
            </a:r>
            <a:r>
              <a:rPr kumimoji="0" lang="en-US" sz="18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manpower resources will be constantly trained and equipped with best technology and machineries in order to achieve the goal of Customer satisfaction,</a:t>
            </a:r>
            <a:r>
              <a:rPr kumimoji="0" lang="en-US" sz="1800" b="1" i="0" u="none" strike="noStrike" cap="none" normalizeH="0" dirty="0" smtClean="0">
                <a:ln>
                  <a:noFill/>
                </a:ln>
                <a:solidFill>
                  <a:srgbClr val="7030A0"/>
                </a:solidFill>
                <a:effectLst/>
                <a:latin typeface="Arial" pitchFamily="34" charset="0"/>
                <a:ea typeface="Times New Roman" pitchFamily="18" charset="0"/>
                <a:cs typeface="Arial" pitchFamily="34" charset="0"/>
              </a:rPr>
              <a:t> </a:t>
            </a:r>
            <a:r>
              <a:rPr kumimoji="0" lang="en-US" sz="18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Quality and sustainable</a:t>
            </a:r>
            <a:r>
              <a:rPr kumimoji="0" lang="en-US" sz="1800" b="1" i="0" u="none" strike="noStrike" cap="none" normalizeH="0" dirty="0" smtClean="0">
                <a:ln>
                  <a:noFill/>
                </a:ln>
                <a:solidFill>
                  <a:srgbClr val="7030A0"/>
                </a:solidFill>
                <a:effectLst/>
                <a:latin typeface="Arial" pitchFamily="34" charset="0"/>
                <a:ea typeface="Times New Roman" pitchFamily="18" charset="0"/>
                <a:cs typeface="Arial" pitchFamily="34" charset="0"/>
              </a:rPr>
              <a:t> </a:t>
            </a:r>
            <a:r>
              <a:rPr kumimoji="0" lang="en-US" sz="18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Growth</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3" name="Rectangle 6"/>
          <p:cNvSpPr txBox="1">
            <a:spLocks noChangeArrowheads="1"/>
          </p:cNvSpPr>
          <p:nvPr/>
        </p:nvSpPr>
        <p:spPr bwMode="auto">
          <a:xfrm>
            <a:off x="4114002" y="2844301"/>
            <a:ext cx="449659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ctr" rtl="0" eaLnBrk="1" latinLnBrk="0" hangingPunct="1">
              <a:spcBef>
                <a:spcPct val="20000"/>
              </a:spcBef>
              <a:buClr>
                <a:schemeClr val="tx1">
                  <a:shade val="95000"/>
                </a:schemeClr>
              </a:buClr>
              <a:buSzPct val="65000"/>
              <a:buFont typeface="Wingdings 2"/>
              <a:buNone/>
              <a:defRPr kumimoji="0" sz="14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12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1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9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9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fontAlgn="base">
              <a:spcBef>
                <a:spcPct val="0"/>
              </a:spcBef>
              <a:spcAft>
                <a:spcPct val="0"/>
              </a:spcAft>
              <a:buClrTx/>
              <a:buSzTx/>
            </a:pPr>
            <a:r>
              <a:rPr lang="en-US" sz="1800" b="1" dirty="0">
                <a:solidFill>
                  <a:srgbClr val="7030A0"/>
                </a:solidFill>
                <a:latin typeface="Arial" pitchFamily="34" charset="0"/>
                <a:ea typeface="Times New Roman" pitchFamily="18" charset="0"/>
                <a:cs typeface="Arial" pitchFamily="34" charset="0"/>
              </a:rPr>
              <a:t>Our mission is to be known and trusted by our customers to deliver best Product and Services</a:t>
            </a:r>
            <a:r>
              <a:rPr lang="en-US" sz="1800" b="1" dirty="0" smtClean="0">
                <a:solidFill>
                  <a:srgbClr val="7030A0"/>
                </a:solidFill>
                <a:latin typeface="Arial" pitchFamily="34" charset="0"/>
                <a:ea typeface="Times New Roman" pitchFamily="18" charset="0"/>
                <a:cs typeface="Arial" pitchFamily="34" charset="0"/>
              </a:rPr>
              <a:t>.</a:t>
            </a:r>
          </a:p>
          <a:p>
            <a:pPr algn="just" fontAlgn="base">
              <a:spcBef>
                <a:spcPct val="0"/>
              </a:spcBef>
              <a:spcAft>
                <a:spcPct val="0"/>
              </a:spcAft>
              <a:buClrTx/>
              <a:buSzTx/>
            </a:pPr>
            <a:endParaRPr lang="en-US" sz="1800" b="1" dirty="0">
              <a:solidFill>
                <a:srgbClr val="7030A0"/>
              </a:solidFill>
              <a:latin typeface="Arial" pitchFamily="34" charset="0"/>
              <a:ea typeface="Times New Roman" pitchFamily="18" charset="0"/>
              <a:cs typeface="Arial" pitchFamily="34" charset="0"/>
            </a:endParaRPr>
          </a:p>
          <a:p>
            <a:pPr algn="just" fontAlgn="base">
              <a:spcBef>
                <a:spcPct val="0"/>
              </a:spcBef>
              <a:spcAft>
                <a:spcPct val="0"/>
              </a:spcAft>
              <a:buClrTx/>
              <a:buSzTx/>
            </a:pPr>
            <a:r>
              <a:rPr lang="en-US" sz="1800" b="1" dirty="0">
                <a:solidFill>
                  <a:srgbClr val="7030A0"/>
                </a:solidFill>
                <a:latin typeface="Arial" pitchFamily="34" charset="0"/>
                <a:ea typeface="Times New Roman" pitchFamily="18" charset="0"/>
                <a:cs typeface="Arial" pitchFamily="34" charset="0"/>
              </a:rPr>
              <a:t>We are committed to exceed the expectations of our valuable Customers.</a:t>
            </a:r>
          </a:p>
        </p:txBody>
      </p:sp>
      <p:sp>
        <p:nvSpPr>
          <p:cNvPr id="22" name="Rectangle 21"/>
          <p:cNvSpPr/>
          <p:nvPr/>
        </p:nvSpPr>
        <p:spPr>
          <a:xfrm>
            <a:off x="984298" y="1483273"/>
            <a:ext cx="2264081"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685800" indent="-685800" algn="ctr">
              <a:buFont typeface="Arial" pitchFamily="34" charset="0"/>
              <a:buChar char="•"/>
            </a:pPr>
            <a:r>
              <a:rPr lang="en-US" sz="4000" cap="none" spc="0" dirty="0" smtClean="0">
                <a:ln w="11430"/>
                <a:solidFill>
                  <a:srgbClr val="7030A0"/>
                </a:solidFill>
                <a:latin typeface="Arial" pitchFamily="34" charset="0"/>
                <a:cs typeface="Arial" pitchFamily="34" charset="0"/>
              </a:rPr>
              <a:t>Vision</a:t>
            </a:r>
            <a:endParaRPr lang="en-US" sz="4800" cap="none" spc="0" dirty="0">
              <a:ln w="11430"/>
              <a:solidFill>
                <a:srgbClr val="7030A0"/>
              </a:solidFill>
              <a:latin typeface="Arial" pitchFamily="34" charset="0"/>
              <a:cs typeface="Arial" pitchFamily="34" charset="0"/>
            </a:endParaRPr>
          </a:p>
        </p:txBody>
      </p:sp>
      <p:sp>
        <p:nvSpPr>
          <p:cNvPr id="26" name="Rectangle 25"/>
          <p:cNvSpPr/>
          <p:nvPr/>
        </p:nvSpPr>
        <p:spPr>
          <a:xfrm>
            <a:off x="981550" y="3373763"/>
            <a:ext cx="2616422"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685800" indent="-685800" algn="ctr">
              <a:buFont typeface="Arial" pitchFamily="34" charset="0"/>
              <a:buChar char="•"/>
            </a:pPr>
            <a:r>
              <a:rPr lang="en-US" sz="4000" dirty="0" smtClean="0">
                <a:ln w="11430"/>
                <a:solidFill>
                  <a:srgbClr val="7030A0"/>
                </a:solidFill>
                <a:effectLst>
                  <a:outerShdw blurRad="80000" dist="40000" dir="5040000" algn="tl">
                    <a:srgbClr val="000000">
                      <a:alpha val="30000"/>
                    </a:srgbClr>
                  </a:outerShdw>
                </a:effectLst>
                <a:latin typeface="Arial" pitchFamily="34" charset="0"/>
                <a:cs typeface="Arial" pitchFamily="34" charset="0"/>
              </a:rPr>
              <a:t>Mission</a:t>
            </a:r>
            <a:endParaRPr lang="en-US" sz="4800" cap="none" spc="0" dirty="0">
              <a:ln w="11430"/>
              <a:solidFill>
                <a:srgbClr val="7030A0"/>
              </a:solidFill>
              <a:effectLst>
                <a:outerShdw blurRad="80000" dist="40000" dir="5040000" algn="tl">
                  <a:srgbClr val="000000">
                    <a:alpha val="30000"/>
                  </a:srgbClr>
                </a:outerShdw>
              </a:effectLst>
              <a:latin typeface="Arial" pitchFamily="34" charset="0"/>
              <a:cs typeface="Arial" pitchFamily="34" charset="0"/>
            </a:endParaRPr>
          </a:p>
        </p:txBody>
      </p:sp>
      <p:sp>
        <p:nvSpPr>
          <p:cNvPr id="27" name="Rectangle 26"/>
          <p:cNvSpPr/>
          <p:nvPr/>
        </p:nvSpPr>
        <p:spPr>
          <a:xfrm>
            <a:off x="995978" y="5007716"/>
            <a:ext cx="2601994"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685800" indent="-685800" algn="ctr">
              <a:buFont typeface="Arial" pitchFamily="34" charset="0"/>
              <a:buChar char="•"/>
            </a:pPr>
            <a:r>
              <a:rPr lang="en-US" sz="4000" dirty="0" smtClean="0">
                <a:ln w="11430"/>
                <a:solidFill>
                  <a:srgbClr val="7030A0"/>
                </a:solidFill>
                <a:effectLst>
                  <a:outerShdw blurRad="80000" dist="40000" dir="5040000" algn="tl">
                    <a:srgbClr val="000000">
                      <a:alpha val="30000"/>
                    </a:srgbClr>
                  </a:outerShdw>
                </a:effectLst>
                <a:latin typeface="Arial" pitchFamily="34" charset="0"/>
                <a:cs typeface="Arial" pitchFamily="34" charset="0"/>
              </a:rPr>
              <a:t>Quality</a:t>
            </a:r>
            <a:r>
              <a:rPr lang="en-US" sz="4000" dirty="0" smtClean="0">
                <a:ln w="11430"/>
                <a:solidFill>
                  <a:srgbClr val="7030A0"/>
                </a:solidFill>
                <a:effectLst>
                  <a:outerShdw blurRad="80000" dist="40000" dir="5040000" algn="tl">
                    <a:srgbClr val="000000">
                      <a:alpha val="30000"/>
                    </a:srgbClr>
                  </a:outerShdw>
                </a:effectLst>
              </a:rPr>
              <a:t> </a:t>
            </a:r>
          </a:p>
          <a:p>
            <a:pPr algn="ctr"/>
            <a:r>
              <a:rPr lang="en-US" sz="4000" dirty="0" smtClean="0">
                <a:ln w="11430"/>
                <a:solidFill>
                  <a:srgbClr val="7030A0"/>
                </a:solidFill>
                <a:effectLst>
                  <a:outerShdw blurRad="80000" dist="40000" dir="5040000" algn="tl">
                    <a:srgbClr val="000000">
                      <a:alpha val="30000"/>
                    </a:srgbClr>
                  </a:outerShdw>
                </a:effectLst>
              </a:rPr>
              <a:t>   Policy</a:t>
            </a:r>
            <a:endParaRPr lang="en-US" sz="4000" cap="none" spc="0" dirty="0">
              <a:ln w="11430"/>
              <a:solidFill>
                <a:srgbClr val="7030A0"/>
              </a:solidFill>
              <a:effectLst>
                <a:outerShdw blurRad="80000" dist="40000" dir="5040000" algn="tl">
                  <a:srgbClr val="000000">
                    <a:alpha val="30000"/>
                  </a:srgbClr>
                </a:outerShdw>
              </a:effectLst>
            </a:endParaRPr>
          </a:p>
        </p:txBody>
      </p:sp>
      <p:sp>
        <p:nvSpPr>
          <p:cNvPr id="28" name="Rectangle 6"/>
          <p:cNvSpPr txBox="1">
            <a:spLocks noChangeArrowheads="1"/>
          </p:cNvSpPr>
          <p:nvPr/>
        </p:nvSpPr>
        <p:spPr bwMode="auto">
          <a:xfrm>
            <a:off x="4114002" y="5152072"/>
            <a:ext cx="44965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ctr" rtl="0" eaLnBrk="1" latinLnBrk="0" hangingPunct="1">
              <a:spcBef>
                <a:spcPct val="20000"/>
              </a:spcBef>
              <a:buClr>
                <a:schemeClr val="tx1">
                  <a:shade val="95000"/>
                </a:schemeClr>
              </a:buClr>
              <a:buSzPct val="65000"/>
              <a:buFont typeface="Wingdings 2"/>
              <a:buNone/>
              <a:defRPr kumimoji="0" sz="14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12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1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9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9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fontAlgn="base">
              <a:spcBef>
                <a:spcPct val="0"/>
              </a:spcBef>
              <a:spcAft>
                <a:spcPct val="0"/>
              </a:spcAft>
              <a:buClrTx/>
              <a:buSzTx/>
            </a:pPr>
            <a:r>
              <a:rPr lang="en-US" sz="1800" b="1" dirty="0">
                <a:solidFill>
                  <a:srgbClr val="7030A0"/>
                </a:solidFill>
                <a:latin typeface="Arial" pitchFamily="34" charset="0"/>
                <a:ea typeface="Times New Roman" pitchFamily="18" charset="0"/>
                <a:cs typeface="Arial" pitchFamily="34" charset="0"/>
              </a:rPr>
              <a:t>Complying with product </a:t>
            </a:r>
            <a:r>
              <a:rPr lang="en-US" sz="1800" b="1" dirty="0" smtClean="0">
                <a:solidFill>
                  <a:srgbClr val="7030A0"/>
                </a:solidFill>
                <a:latin typeface="Arial" pitchFamily="34" charset="0"/>
                <a:ea typeface="Times New Roman" pitchFamily="18" charset="0"/>
                <a:cs typeface="Arial" pitchFamily="34" charset="0"/>
              </a:rPr>
              <a:t>and quality </a:t>
            </a:r>
            <a:r>
              <a:rPr lang="en-US" sz="1800" b="1" dirty="0">
                <a:solidFill>
                  <a:srgbClr val="7030A0"/>
                </a:solidFill>
                <a:latin typeface="Arial" pitchFamily="34" charset="0"/>
                <a:ea typeface="Times New Roman" pitchFamily="18" charset="0"/>
                <a:cs typeface="Arial" pitchFamily="34" charset="0"/>
              </a:rPr>
              <a:t>system requirements</a:t>
            </a:r>
            <a:r>
              <a:rPr lang="en-US" sz="1800" b="1" dirty="0" smtClean="0">
                <a:solidFill>
                  <a:srgbClr val="7030A0"/>
                </a:solidFill>
                <a:latin typeface="Arial" pitchFamily="34" charset="0"/>
                <a:ea typeface="Times New Roman" pitchFamily="18" charset="0"/>
                <a:cs typeface="Arial" pitchFamily="34" charset="0"/>
              </a:rPr>
              <a:t>.</a:t>
            </a:r>
          </a:p>
          <a:p>
            <a:pPr algn="just" fontAlgn="base">
              <a:spcBef>
                <a:spcPct val="0"/>
              </a:spcBef>
              <a:spcAft>
                <a:spcPct val="0"/>
              </a:spcAft>
              <a:buClrTx/>
              <a:buSzTx/>
            </a:pPr>
            <a:endParaRPr lang="en-US" sz="1800" b="1" dirty="0">
              <a:solidFill>
                <a:srgbClr val="7030A0"/>
              </a:solidFill>
              <a:latin typeface="Arial" pitchFamily="34" charset="0"/>
              <a:ea typeface="Times New Roman" pitchFamily="18" charset="0"/>
              <a:cs typeface="Arial" pitchFamily="34" charset="0"/>
            </a:endParaRPr>
          </a:p>
          <a:p>
            <a:pPr algn="just" fontAlgn="base">
              <a:spcBef>
                <a:spcPct val="0"/>
              </a:spcBef>
              <a:spcAft>
                <a:spcPct val="0"/>
              </a:spcAft>
              <a:buClrTx/>
              <a:buSzTx/>
            </a:pPr>
            <a:r>
              <a:rPr lang="en-US" sz="1800" b="1" dirty="0" smtClean="0">
                <a:solidFill>
                  <a:srgbClr val="7030A0"/>
                </a:solidFill>
                <a:latin typeface="Arial" pitchFamily="34" charset="0"/>
                <a:ea typeface="Times New Roman" pitchFamily="18" charset="0"/>
                <a:cs typeface="Arial" pitchFamily="34" charset="0"/>
              </a:rPr>
              <a:t>Supplying consistent quality </a:t>
            </a:r>
            <a:r>
              <a:rPr lang="en-US" sz="1800" b="1" dirty="0">
                <a:solidFill>
                  <a:srgbClr val="7030A0"/>
                </a:solidFill>
                <a:latin typeface="Arial" pitchFamily="34" charset="0"/>
                <a:ea typeface="Times New Roman" pitchFamily="18" charset="0"/>
                <a:cs typeface="Arial" pitchFamily="34" charset="0"/>
              </a:rPr>
              <a:t>products to our valued customers.</a:t>
            </a:r>
          </a:p>
        </p:txBody>
      </p:sp>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53166"/>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latin typeface="Arial" pitchFamily="34" charset="0"/>
                <a:cs typeface="Arial" pitchFamily="34" charset="0"/>
              </a:rPr>
              <a:t>Business Activities</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219200" y="990600"/>
            <a:ext cx="7467600" cy="5462614"/>
          </a:xfrm>
        </p:spPr>
        <p:txBody>
          <a:bodyPr>
            <a:noAutofit/>
          </a:bodyPr>
          <a:lstStyle/>
          <a:p>
            <a:pPr marL="285750" lvl="0" indent="-285750" algn="just">
              <a:buClr>
                <a:srgbClr val="7030A0"/>
              </a:buClr>
              <a:buSzPct val="100000"/>
              <a:buFont typeface="Wingdings" pitchFamily="2" charset="2"/>
              <a:buChar char="q"/>
            </a:pPr>
            <a:r>
              <a:rPr lang="en-US" sz="1800" b="1" dirty="0" smtClean="0">
                <a:solidFill>
                  <a:srgbClr val="7030A0"/>
                </a:solidFill>
              </a:rPr>
              <a:t>Fabrication:</a:t>
            </a:r>
          </a:p>
          <a:p>
            <a:pPr marL="285750" lvl="0" indent="-285750" algn="just">
              <a:buFont typeface="Wingdings" pitchFamily="2" charset="2"/>
              <a:buChar char="q"/>
            </a:pPr>
            <a:endParaRPr lang="en-US" sz="800" dirty="0" smtClean="0">
              <a:solidFill>
                <a:srgbClr val="7030A0"/>
              </a:solidFill>
            </a:endParaRPr>
          </a:p>
          <a:p>
            <a:pPr marL="285750" indent="-285750" algn="just">
              <a:buClr>
                <a:srgbClr val="7030A0"/>
              </a:buClr>
              <a:buSzPct val="100000"/>
              <a:buFont typeface="Courier New" pitchFamily="49" charset="0"/>
              <a:buChar char="o"/>
            </a:pPr>
            <a:r>
              <a:rPr lang="en-US" sz="1800" dirty="0">
                <a:solidFill>
                  <a:srgbClr val="7030A0"/>
                </a:solidFill>
              </a:rPr>
              <a:t>Stationary Equipment </a:t>
            </a:r>
            <a:r>
              <a:rPr lang="en-US" sz="1800" dirty="0">
                <a:solidFill>
                  <a:srgbClr val="7030A0"/>
                </a:solidFill>
              </a:rPr>
              <a:t>i.e. Pressure vessels, Storage Tanks, Reactors, </a:t>
            </a:r>
            <a:r>
              <a:rPr lang="en-US" sz="1800" dirty="0">
                <a:solidFill>
                  <a:srgbClr val="7030A0"/>
                </a:solidFill>
              </a:rPr>
              <a:t>  Receivers</a:t>
            </a:r>
            <a:r>
              <a:rPr lang="en-US" sz="1800" dirty="0">
                <a:solidFill>
                  <a:srgbClr val="7030A0"/>
                </a:solidFill>
              </a:rPr>
              <a:t>, Autoclaves, Heat Exchangers, Distillation Columns, Pig </a:t>
            </a:r>
            <a:r>
              <a:rPr lang="en-US" sz="1800" dirty="0">
                <a:solidFill>
                  <a:srgbClr val="7030A0"/>
                </a:solidFill>
              </a:rPr>
              <a:t>Launcher/Receiver.</a:t>
            </a:r>
          </a:p>
          <a:p>
            <a:pPr marL="285750" indent="-285750" algn="just">
              <a:buClr>
                <a:srgbClr val="7030A0"/>
              </a:buClr>
              <a:buSzPct val="100000"/>
              <a:buFont typeface="Courier New" pitchFamily="49" charset="0"/>
              <a:buChar char="o"/>
            </a:pPr>
            <a:r>
              <a:rPr lang="en-US" sz="1800" dirty="0" smtClean="0">
                <a:solidFill>
                  <a:srgbClr val="7030A0"/>
                </a:solidFill>
              </a:rPr>
              <a:t>Rotary Equipment's: </a:t>
            </a:r>
            <a:r>
              <a:rPr lang="en-US" sz="1800" dirty="0">
                <a:solidFill>
                  <a:srgbClr val="7030A0"/>
                </a:solidFill>
              </a:rPr>
              <a:t>Pumps Casing, Gear Box Casing</a:t>
            </a:r>
          </a:p>
          <a:p>
            <a:pPr marL="285750" indent="-285750" algn="just">
              <a:buClr>
                <a:srgbClr val="7030A0"/>
              </a:buClr>
              <a:buSzPct val="100000"/>
              <a:buFont typeface="Courier New" pitchFamily="49" charset="0"/>
              <a:buChar char="o"/>
            </a:pPr>
            <a:r>
              <a:rPr lang="en-US" sz="1800" dirty="0">
                <a:solidFill>
                  <a:srgbClr val="7030A0"/>
                </a:solidFill>
              </a:rPr>
              <a:t>Pipe </a:t>
            </a:r>
            <a:r>
              <a:rPr lang="en-US" sz="1800" dirty="0">
                <a:solidFill>
                  <a:srgbClr val="7030A0"/>
                </a:solidFill>
              </a:rPr>
              <a:t>Spools and piping fabrication as per client`s drawings.</a:t>
            </a:r>
          </a:p>
          <a:p>
            <a:pPr marL="285750" indent="-285750" algn="just">
              <a:buClr>
                <a:srgbClr val="7030A0"/>
              </a:buClr>
              <a:buSzPct val="100000"/>
              <a:buFont typeface="Courier New" pitchFamily="49" charset="0"/>
              <a:buChar char="o"/>
            </a:pPr>
            <a:r>
              <a:rPr lang="en-US" sz="1800" dirty="0">
                <a:solidFill>
                  <a:srgbClr val="7030A0"/>
                </a:solidFill>
              </a:rPr>
              <a:t>Jigs </a:t>
            </a:r>
            <a:r>
              <a:rPr lang="en-US" sz="1800" dirty="0">
                <a:solidFill>
                  <a:srgbClr val="7030A0"/>
                </a:solidFill>
              </a:rPr>
              <a:t>&amp; Fixtures, Material Handling Trolley, Platforms, Foundation </a:t>
            </a:r>
            <a:r>
              <a:rPr lang="en-US" sz="1800" dirty="0">
                <a:solidFill>
                  <a:srgbClr val="7030A0"/>
                </a:solidFill>
              </a:rPr>
              <a:t>Bolts and </a:t>
            </a:r>
            <a:r>
              <a:rPr lang="en-US" sz="1800" dirty="0">
                <a:solidFill>
                  <a:srgbClr val="7030A0"/>
                </a:solidFill>
              </a:rPr>
              <a:t>other miscellaneous Fabrication job as per client drawings.</a:t>
            </a:r>
          </a:p>
          <a:p>
            <a:pPr marL="285750" indent="-285750" algn="just">
              <a:buClr>
                <a:srgbClr val="7030A0"/>
              </a:buClr>
              <a:buSzPct val="100000"/>
              <a:buFont typeface="Courier New" pitchFamily="49" charset="0"/>
              <a:buChar char="o"/>
            </a:pPr>
            <a:r>
              <a:rPr lang="en-US" sz="1800" dirty="0">
                <a:solidFill>
                  <a:srgbClr val="7030A0"/>
                </a:solidFill>
              </a:rPr>
              <a:t>Special </a:t>
            </a:r>
            <a:r>
              <a:rPr lang="en-US" sz="1800" dirty="0">
                <a:solidFill>
                  <a:srgbClr val="7030A0"/>
                </a:solidFill>
              </a:rPr>
              <a:t>Purpose </a:t>
            </a:r>
            <a:r>
              <a:rPr lang="en-US" sz="1800" dirty="0">
                <a:solidFill>
                  <a:srgbClr val="7030A0"/>
                </a:solidFill>
              </a:rPr>
              <a:t>Equipment </a:t>
            </a:r>
            <a:r>
              <a:rPr lang="en-US" sz="1800" dirty="0">
                <a:solidFill>
                  <a:srgbClr val="7030A0"/>
                </a:solidFill>
              </a:rPr>
              <a:t>like Reactors, Ball Mills, Ball </a:t>
            </a:r>
            <a:r>
              <a:rPr lang="en-US" sz="1800" dirty="0">
                <a:solidFill>
                  <a:srgbClr val="7030A0"/>
                </a:solidFill>
              </a:rPr>
              <a:t>Digesters, Acid </a:t>
            </a:r>
            <a:r>
              <a:rPr lang="en-US" sz="1800" dirty="0">
                <a:solidFill>
                  <a:srgbClr val="7030A0"/>
                </a:solidFill>
              </a:rPr>
              <a:t>thickener and all type of fabrication.   </a:t>
            </a:r>
          </a:p>
          <a:p>
            <a:pPr marL="285750" indent="-285750" algn="just">
              <a:buClr>
                <a:srgbClr val="7030A0"/>
              </a:buClr>
              <a:buSzPct val="100000"/>
              <a:buFont typeface="Courier New" pitchFamily="49" charset="0"/>
              <a:buChar char="o"/>
            </a:pPr>
            <a:r>
              <a:rPr lang="en-US" sz="1800" dirty="0">
                <a:solidFill>
                  <a:srgbClr val="7030A0"/>
                </a:solidFill>
              </a:rPr>
              <a:t>All </a:t>
            </a:r>
            <a:r>
              <a:rPr lang="en-US" sz="1800" dirty="0">
                <a:solidFill>
                  <a:srgbClr val="7030A0"/>
                </a:solidFill>
              </a:rPr>
              <a:t>pressurized products are Designed and Constructed as per ASME </a:t>
            </a:r>
            <a:r>
              <a:rPr lang="en-US" sz="1800" dirty="0">
                <a:solidFill>
                  <a:srgbClr val="7030A0"/>
                </a:solidFill>
              </a:rPr>
              <a:t>Sec </a:t>
            </a:r>
            <a:r>
              <a:rPr lang="en-US" sz="1800" dirty="0">
                <a:solidFill>
                  <a:srgbClr val="7030A0"/>
                </a:solidFill>
              </a:rPr>
              <a:t>VIII </a:t>
            </a:r>
            <a:r>
              <a:rPr lang="en-US" sz="1800" dirty="0" err="1" smtClean="0">
                <a:solidFill>
                  <a:srgbClr val="7030A0"/>
                </a:solidFill>
              </a:rPr>
              <a:t>Div</a:t>
            </a:r>
            <a:r>
              <a:rPr lang="en-US" sz="1800" dirty="0" smtClean="0">
                <a:solidFill>
                  <a:srgbClr val="7030A0"/>
                </a:solidFill>
              </a:rPr>
              <a:t> </a:t>
            </a:r>
            <a:r>
              <a:rPr lang="en-US" sz="1800" dirty="0">
                <a:solidFill>
                  <a:srgbClr val="7030A0"/>
                </a:solidFill>
              </a:rPr>
              <a:t>I, ASME B 31.4/31.8/31.3,IS 2825, TEMA, API &amp; ASTM etc. </a:t>
            </a:r>
            <a:r>
              <a:rPr lang="en-US" sz="1800" dirty="0">
                <a:solidFill>
                  <a:srgbClr val="7030A0"/>
                </a:solidFill>
              </a:rPr>
              <a:t>codes. </a:t>
            </a:r>
            <a:endParaRPr lang="en-US" sz="1800" dirty="0">
              <a:solidFill>
                <a:srgbClr val="7030A0"/>
              </a:solidFill>
            </a:endParaRPr>
          </a:p>
          <a:p>
            <a:pPr algn="just"/>
            <a:endParaRPr lang="en-US" sz="800" dirty="0">
              <a:solidFill>
                <a:srgbClr val="7030A0"/>
              </a:solidFill>
            </a:endParaRPr>
          </a:p>
          <a:p>
            <a:pPr algn="just"/>
            <a:r>
              <a:rPr lang="en-US" sz="1800" dirty="0" smtClean="0">
                <a:solidFill>
                  <a:srgbClr val="7030A0"/>
                </a:solidFill>
              </a:rPr>
              <a:t>     We </a:t>
            </a:r>
            <a:r>
              <a:rPr lang="en-US" sz="1800" dirty="0">
                <a:solidFill>
                  <a:srgbClr val="7030A0"/>
                </a:solidFill>
              </a:rPr>
              <a:t>can fabricate in Carbon Steel, Stainless steel, Nickel alloy. </a:t>
            </a:r>
            <a:endParaRPr lang="en-US" sz="1800" dirty="0" smtClean="0">
              <a:solidFill>
                <a:srgbClr val="7030A0"/>
              </a:solidFill>
            </a:endParaRPr>
          </a:p>
          <a:p>
            <a:pPr algn="just"/>
            <a:endParaRPr lang="en-US" sz="800" dirty="0">
              <a:solidFill>
                <a:srgbClr val="7030A0"/>
              </a:solidFill>
              <a:latin typeface="Arial" pitchFamily="34" charset="0"/>
              <a:cs typeface="Arial" pitchFamily="34" charset="0"/>
            </a:endParaRPr>
          </a:p>
          <a:p>
            <a:pPr marL="285750" indent="-285750" algn="just">
              <a:buClr>
                <a:srgbClr val="7030A0"/>
              </a:buClr>
              <a:buSzPct val="100000"/>
              <a:buFont typeface="Wingdings" pitchFamily="2" charset="2"/>
              <a:buChar char="q"/>
            </a:pPr>
            <a:r>
              <a:rPr lang="en-US" sz="1800" b="1" dirty="0">
                <a:solidFill>
                  <a:srgbClr val="7030A0"/>
                </a:solidFill>
              </a:rPr>
              <a:t> </a:t>
            </a:r>
            <a:r>
              <a:rPr lang="en-US" sz="1800" b="1" dirty="0">
                <a:solidFill>
                  <a:srgbClr val="7030A0"/>
                </a:solidFill>
              </a:rPr>
              <a:t>Services</a:t>
            </a:r>
            <a:r>
              <a:rPr lang="en-US" sz="1800" b="1" dirty="0" smtClean="0">
                <a:solidFill>
                  <a:srgbClr val="7030A0"/>
                </a:solidFill>
              </a:rPr>
              <a:t>: 	</a:t>
            </a:r>
            <a:r>
              <a:rPr lang="en-US" sz="1800" dirty="0" smtClean="0">
                <a:solidFill>
                  <a:srgbClr val="7030A0"/>
                </a:solidFill>
              </a:rPr>
              <a:t>Repair </a:t>
            </a:r>
            <a:r>
              <a:rPr lang="en-US" sz="1800" dirty="0">
                <a:solidFill>
                  <a:srgbClr val="7030A0"/>
                </a:solidFill>
              </a:rPr>
              <a:t>and Maintenance Services (Mechanical, Piping, </a:t>
            </a:r>
            <a:r>
              <a:rPr lang="en-US" sz="1800" dirty="0" smtClean="0">
                <a:solidFill>
                  <a:srgbClr val="7030A0"/>
                </a:solidFill>
              </a:rPr>
              <a:t>		Electrical and Civil</a:t>
            </a:r>
            <a:r>
              <a:rPr lang="en-US" sz="1800" dirty="0">
                <a:solidFill>
                  <a:srgbClr val="7030A0"/>
                </a:solidFill>
              </a:rPr>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1133"/>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Manufacturing Facility</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4114800" y="990600"/>
            <a:ext cx="4724400" cy="5462614"/>
          </a:xfrm>
        </p:spPr>
        <p:txBody>
          <a:bodyPr>
            <a:noAutofit/>
          </a:bodyPr>
          <a:lstStyle/>
          <a:p>
            <a:pPr algn="just"/>
            <a:r>
              <a:rPr lang="en-US" b="1" dirty="0">
                <a:solidFill>
                  <a:srgbClr val="7030A0"/>
                </a:solidFill>
                <a:latin typeface="Arial" pitchFamily="34" charset="0"/>
                <a:cs typeface="Arial" pitchFamily="34" charset="0"/>
              </a:rPr>
              <a:t>Total Area of the </a:t>
            </a:r>
            <a:r>
              <a:rPr lang="en-US" b="1" dirty="0" smtClean="0">
                <a:solidFill>
                  <a:srgbClr val="7030A0"/>
                </a:solidFill>
                <a:latin typeface="Arial" pitchFamily="34" charset="0"/>
                <a:cs typeface="Arial" pitchFamily="34" charset="0"/>
              </a:rPr>
              <a:t>Premises : 15,000 Sq</a:t>
            </a:r>
            <a:r>
              <a:rPr lang="en-US" b="1" dirty="0">
                <a:solidFill>
                  <a:srgbClr val="7030A0"/>
                </a:solidFill>
                <a:latin typeface="Arial" pitchFamily="34" charset="0"/>
                <a:cs typeface="Arial" pitchFamily="34" charset="0"/>
              </a:rPr>
              <a:t>. Feet </a:t>
            </a:r>
            <a:endParaRPr lang="en-US" dirty="0">
              <a:solidFill>
                <a:srgbClr val="7030A0"/>
              </a:solidFill>
              <a:latin typeface="Arial" pitchFamily="34" charset="0"/>
              <a:cs typeface="Arial" pitchFamily="34" charset="0"/>
            </a:endParaRPr>
          </a:p>
          <a:p>
            <a:pPr algn="just"/>
            <a:r>
              <a:rPr lang="en-US" b="1" dirty="0">
                <a:solidFill>
                  <a:srgbClr val="7030A0"/>
                </a:solidFill>
                <a:latin typeface="Arial" pitchFamily="34" charset="0"/>
                <a:cs typeface="Arial" pitchFamily="34" charset="0"/>
              </a:rPr>
              <a:t>Cover Shop </a:t>
            </a:r>
            <a:r>
              <a:rPr lang="en-US" b="1" dirty="0" smtClean="0">
                <a:solidFill>
                  <a:srgbClr val="7030A0"/>
                </a:solidFill>
                <a:latin typeface="Arial" pitchFamily="34" charset="0"/>
                <a:cs typeface="Arial" pitchFamily="34" charset="0"/>
              </a:rPr>
              <a:t>Area	         : 3,000 Sq</a:t>
            </a:r>
            <a:r>
              <a:rPr lang="en-US" b="1" dirty="0">
                <a:solidFill>
                  <a:srgbClr val="7030A0"/>
                </a:solidFill>
                <a:latin typeface="Arial" pitchFamily="34" charset="0"/>
                <a:cs typeface="Arial" pitchFamily="34" charset="0"/>
              </a:rPr>
              <a:t>. Feet</a:t>
            </a:r>
            <a:endParaRPr lang="en-US" dirty="0">
              <a:solidFill>
                <a:srgbClr val="7030A0"/>
              </a:solidFill>
              <a:latin typeface="Arial" pitchFamily="34" charset="0"/>
              <a:cs typeface="Arial" pitchFamily="34" charset="0"/>
            </a:endParaRPr>
          </a:p>
          <a:p>
            <a:pPr algn="just"/>
            <a:r>
              <a:rPr lang="en-US" b="1" dirty="0">
                <a:solidFill>
                  <a:srgbClr val="7030A0"/>
                </a:solidFill>
                <a:latin typeface="Arial" pitchFamily="34" charset="0"/>
                <a:cs typeface="Arial" pitchFamily="34" charset="0"/>
              </a:rPr>
              <a:t>Office </a:t>
            </a:r>
            <a:r>
              <a:rPr lang="en-US" b="1" dirty="0" smtClean="0">
                <a:solidFill>
                  <a:srgbClr val="7030A0"/>
                </a:solidFill>
                <a:latin typeface="Arial" pitchFamily="34" charset="0"/>
                <a:cs typeface="Arial" pitchFamily="34" charset="0"/>
              </a:rPr>
              <a:t>Area                           :</a:t>
            </a:r>
            <a:r>
              <a:rPr lang="en-US" b="1" dirty="0">
                <a:solidFill>
                  <a:srgbClr val="7030A0"/>
                </a:solidFill>
                <a:latin typeface="Arial" pitchFamily="34" charset="0"/>
                <a:cs typeface="Arial" pitchFamily="34" charset="0"/>
              </a:rPr>
              <a:t> </a:t>
            </a:r>
            <a:r>
              <a:rPr lang="en-US" b="1" dirty="0" smtClean="0">
                <a:solidFill>
                  <a:srgbClr val="7030A0"/>
                </a:solidFill>
                <a:latin typeface="Arial" pitchFamily="34" charset="0"/>
                <a:cs typeface="Arial" pitchFamily="34" charset="0"/>
              </a:rPr>
              <a:t> 400</a:t>
            </a:r>
            <a:r>
              <a:rPr lang="en-US" b="1" dirty="0">
                <a:solidFill>
                  <a:srgbClr val="7030A0"/>
                </a:solidFill>
                <a:latin typeface="Arial" pitchFamily="34" charset="0"/>
                <a:cs typeface="Arial" pitchFamily="34" charset="0"/>
              </a:rPr>
              <a:t>	</a:t>
            </a:r>
            <a:r>
              <a:rPr lang="en-US" b="1" dirty="0" smtClean="0">
                <a:solidFill>
                  <a:srgbClr val="7030A0"/>
                </a:solidFill>
                <a:latin typeface="Arial" pitchFamily="34" charset="0"/>
                <a:cs typeface="Arial" pitchFamily="34" charset="0"/>
              </a:rPr>
              <a:t> Sq</a:t>
            </a:r>
            <a:r>
              <a:rPr lang="en-US" b="1" dirty="0">
                <a:solidFill>
                  <a:srgbClr val="7030A0"/>
                </a:solidFill>
                <a:latin typeface="Arial" pitchFamily="34" charset="0"/>
                <a:cs typeface="Arial" pitchFamily="34" charset="0"/>
              </a:rPr>
              <a:t>. Feet</a:t>
            </a:r>
            <a:endParaRPr lang="en-US" dirty="0">
              <a:solidFill>
                <a:srgbClr val="7030A0"/>
              </a:solidFill>
              <a:latin typeface="Arial" pitchFamily="34" charset="0"/>
              <a:cs typeface="Arial" pitchFamily="34" charset="0"/>
            </a:endParaRPr>
          </a:p>
          <a:p>
            <a:pPr algn="just"/>
            <a:r>
              <a:rPr lang="en-US" dirty="0">
                <a:solidFill>
                  <a:srgbClr val="7030A0"/>
                </a:solidFill>
                <a:latin typeface="Arial" pitchFamily="34" charset="0"/>
                <a:cs typeface="Arial" pitchFamily="34" charset="0"/>
              </a:rPr>
              <a:t> </a:t>
            </a:r>
          </a:p>
          <a:p>
            <a:pPr algn="just"/>
            <a:r>
              <a:rPr lang="en-US" dirty="0">
                <a:solidFill>
                  <a:srgbClr val="7030A0"/>
                </a:solidFill>
                <a:latin typeface="Arial" pitchFamily="34" charset="0"/>
                <a:cs typeface="Arial" pitchFamily="34" charset="0"/>
              </a:rPr>
              <a:t>Lifting </a:t>
            </a:r>
            <a:r>
              <a:rPr lang="en-US" dirty="0" smtClean="0">
                <a:solidFill>
                  <a:srgbClr val="7030A0"/>
                </a:solidFill>
                <a:latin typeface="Arial" pitchFamily="34" charset="0"/>
                <a:cs typeface="Arial" pitchFamily="34" charset="0"/>
              </a:rPr>
              <a:t>Capacity : 7.5 </a:t>
            </a:r>
            <a:r>
              <a:rPr lang="en-US" dirty="0">
                <a:solidFill>
                  <a:srgbClr val="7030A0"/>
                </a:solidFill>
                <a:latin typeface="Arial" pitchFamily="34" charset="0"/>
                <a:cs typeface="Arial" pitchFamily="34" charset="0"/>
              </a:rPr>
              <a:t>Ton Lifting Capacity (Gantry Crane</a:t>
            </a:r>
            <a:r>
              <a:rPr lang="en-US" dirty="0" smtClean="0">
                <a:solidFill>
                  <a:srgbClr val="7030A0"/>
                </a:solidFill>
                <a:latin typeface="Arial" pitchFamily="34" charset="0"/>
                <a:cs typeface="Arial" pitchFamily="34" charset="0"/>
              </a:rPr>
              <a:t>)</a:t>
            </a:r>
          </a:p>
          <a:p>
            <a:pPr algn="just"/>
            <a:endParaRPr lang="en-US" dirty="0">
              <a:solidFill>
                <a:srgbClr val="7030A0"/>
              </a:solidFill>
              <a:latin typeface="Arial" pitchFamily="34" charset="0"/>
              <a:cs typeface="Arial" pitchFamily="34" charset="0"/>
            </a:endParaRPr>
          </a:p>
          <a:p>
            <a:pPr algn="just"/>
            <a:r>
              <a:rPr lang="en-US" b="1" dirty="0">
                <a:solidFill>
                  <a:srgbClr val="7030A0"/>
                </a:solidFill>
                <a:latin typeface="Arial" pitchFamily="34" charset="0"/>
                <a:cs typeface="Arial" pitchFamily="34" charset="0"/>
              </a:rPr>
              <a:t>Welding Machine </a:t>
            </a:r>
            <a:r>
              <a:rPr lang="en-US" b="1" dirty="0" smtClean="0">
                <a:solidFill>
                  <a:srgbClr val="7030A0"/>
                </a:solidFill>
                <a:latin typeface="Arial" pitchFamily="34" charset="0"/>
                <a:cs typeface="Arial" pitchFamily="34" charset="0"/>
              </a:rPr>
              <a:t>:     </a:t>
            </a:r>
          </a:p>
          <a:p>
            <a:pPr algn="just"/>
            <a:r>
              <a:rPr lang="en-US" dirty="0" smtClean="0">
                <a:solidFill>
                  <a:srgbClr val="7030A0"/>
                </a:solidFill>
                <a:latin typeface="Arial" pitchFamily="34" charset="0"/>
                <a:cs typeface="Arial" pitchFamily="34" charset="0"/>
              </a:rPr>
              <a:t>SMAW 	- 	2 </a:t>
            </a:r>
            <a:r>
              <a:rPr lang="en-US" dirty="0">
                <a:solidFill>
                  <a:srgbClr val="7030A0"/>
                </a:solidFill>
                <a:latin typeface="Arial" pitchFamily="34" charset="0"/>
                <a:cs typeface="Arial" pitchFamily="34" charset="0"/>
              </a:rPr>
              <a:t>Nos.</a:t>
            </a:r>
          </a:p>
          <a:p>
            <a:pPr algn="just"/>
            <a:r>
              <a:rPr lang="en-US" dirty="0" smtClean="0">
                <a:solidFill>
                  <a:srgbClr val="7030A0"/>
                </a:solidFill>
                <a:latin typeface="Arial" pitchFamily="34" charset="0"/>
                <a:cs typeface="Arial" pitchFamily="34" charset="0"/>
              </a:rPr>
              <a:t>GTAW 	- 	2 </a:t>
            </a:r>
            <a:r>
              <a:rPr lang="en-US" dirty="0">
                <a:solidFill>
                  <a:srgbClr val="7030A0"/>
                </a:solidFill>
                <a:latin typeface="Arial" pitchFamily="34" charset="0"/>
                <a:cs typeface="Arial" pitchFamily="34" charset="0"/>
              </a:rPr>
              <a:t>nos.  </a:t>
            </a:r>
            <a:endParaRPr lang="en-US" dirty="0" smtClean="0">
              <a:solidFill>
                <a:srgbClr val="7030A0"/>
              </a:solidFill>
              <a:latin typeface="Arial" pitchFamily="34" charset="0"/>
              <a:cs typeface="Arial" pitchFamily="34" charset="0"/>
            </a:endParaRPr>
          </a:p>
          <a:p>
            <a:pPr algn="just"/>
            <a:endParaRPr lang="en-US" dirty="0">
              <a:solidFill>
                <a:srgbClr val="7030A0"/>
              </a:solidFill>
              <a:latin typeface="Arial" pitchFamily="34" charset="0"/>
              <a:cs typeface="Arial" pitchFamily="34" charset="0"/>
            </a:endParaRPr>
          </a:p>
          <a:p>
            <a:pPr algn="just"/>
            <a:r>
              <a:rPr lang="en-US" dirty="0" smtClean="0">
                <a:solidFill>
                  <a:srgbClr val="7030A0"/>
                </a:solidFill>
                <a:latin typeface="Arial" pitchFamily="34" charset="0"/>
                <a:cs typeface="Arial" pitchFamily="34" charset="0"/>
              </a:rPr>
              <a:t>Low </a:t>
            </a:r>
            <a:r>
              <a:rPr lang="en-US" dirty="0">
                <a:solidFill>
                  <a:srgbClr val="7030A0"/>
                </a:solidFill>
                <a:latin typeface="Arial" pitchFamily="34" charset="0"/>
                <a:cs typeface="Arial" pitchFamily="34" charset="0"/>
              </a:rPr>
              <a:t>Hydrogen SMAW welding consumable </a:t>
            </a:r>
            <a:r>
              <a:rPr lang="en-US" dirty="0" smtClean="0">
                <a:solidFill>
                  <a:srgbClr val="7030A0"/>
                </a:solidFill>
                <a:latin typeface="Arial" pitchFamily="34" charset="0"/>
                <a:cs typeface="Arial" pitchFamily="34" charset="0"/>
              </a:rPr>
              <a:t>Backing Oven </a:t>
            </a:r>
            <a:endParaRPr lang="en-US" dirty="0">
              <a:solidFill>
                <a:srgbClr val="7030A0"/>
              </a:solidFill>
              <a:latin typeface="Arial" pitchFamily="34" charset="0"/>
              <a:cs typeface="Arial" pitchFamily="34" charset="0"/>
            </a:endParaRPr>
          </a:p>
          <a:p>
            <a:pPr algn="just"/>
            <a:endParaRPr lang="en-US" dirty="0" smtClean="0">
              <a:solidFill>
                <a:srgbClr val="7030A0"/>
              </a:solidFill>
              <a:latin typeface="Arial" pitchFamily="34" charset="0"/>
              <a:cs typeface="Arial" pitchFamily="34" charset="0"/>
            </a:endParaRPr>
          </a:p>
          <a:p>
            <a:pPr algn="just"/>
            <a:r>
              <a:rPr lang="en-US" dirty="0" smtClean="0">
                <a:solidFill>
                  <a:srgbClr val="7030A0"/>
                </a:solidFill>
                <a:latin typeface="Arial" pitchFamily="34" charset="0"/>
                <a:cs typeface="Arial" pitchFamily="34" charset="0"/>
              </a:rPr>
              <a:t>Radial </a:t>
            </a:r>
            <a:r>
              <a:rPr lang="en-US" dirty="0">
                <a:solidFill>
                  <a:srgbClr val="7030A0"/>
                </a:solidFill>
                <a:latin typeface="Arial" pitchFamily="34" charset="0"/>
                <a:cs typeface="Arial" pitchFamily="34" charset="0"/>
              </a:rPr>
              <a:t>Drill </a:t>
            </a:r>
            <a:r>
              <a:rPr lang="en-US" dirty="0" smtClean="0">
                <a:solidFill>
                  <a:srgbClr val="7030A0"/>
                </a:solidFill>
                <a:latin typeface="Arial" pitchFamily="34" charset="0"/>
                <a:cs typeface="Arial" pitchFamily="34" charset="0"/>
              </a:rPr>
              <a:t>Machine : 3 </a:t>
            </a:r>
            <a:r>
              <a:rPr lang="en-US" dirty="0">
                <a:solidFill>
                  <a:srgbClr val="7030A0"/>
                </a:solidFill>
                <a:latin typeface="Arial" pitchFamily="34" charset="0"/>
                <a:cs typeface="Arial" pitchFamily="34" charset="0"/>
              </a:rPr>
              <a:t>to Φ40 mm</a:t>
            </a:r>
          </a:p>
          <a:p>
            <a:pPr algn="just"/>
            <a:r>
              <a:rPr lang="en-US" dirty="0">
                <a:solidFill>
                  <a:srgbClr val="7030A0"/>
                </a:solidFill>
                <a:latin typeface="Arial" pitchFamily="34" charset="0"/>
                <a:cs typeface="Arial" pitchFamily="34" charset="0"/>
              </a:rPr>
              <a:t>Turning </a:t>
            </a:r>
            <a:r>
              <a:rPr lang="en-US" dirty="0" smtClean="0">
                <a:solidFill>
                  <a:srgbClr val="7030A0"/>
                </a:solidFill>
                <a:latin typeface="Arial" pitchFamily="34" charset="0"/>
                <a:cs typeface="Arial" pitchFamily="34" charset="0"/>
              </a:rPr>
              <a:t>Lathe        :Up </a:t>
            </a:r>
            <a:r>
              <a:rPr lang="en-US" dirty="0">
                <a:solidFill>
                  <a:srgbClr val="7030A0"/>
                </a:solidFill>
                <a:latin typeface="Arial" pitchFamily="34" charset="0"/>
                <a:cs typeface="Arial" pitchFamily="34" charset="0"/>
              </a:rPr>
              <a:t>to 14” OD and 4.5 Feet Bed </a:t>
            </a:r>
            <a:r>
              <a:rPr lang="en-US" dirty="0" smtClean="0">
                <a:solidFill>
                  <a:srgbClr val="7030A0"/>
                </a:solidFill>
                <a:latin typeface="Arial" pitchFamily="34" charset="0"/>
                <a:cs typeface="Arial" pitchFamily="34" charset="0"/>
              </a:rPr>
              <a:t>Length.</a:t>
            </a:r>
          </a:p>
          <a:p>
            <a:pPr algn="just"/>
            <a:r>
              <a:rPr lang="en-US" dirty="0" smtClean="0">
                <a:solidFill>
                  <a:srgbClr val="7030A0"/>
                </a:solidFill>
                <a:latin typeface="Arial" pitchFamily="34" charset="0"/>
                <a:cs typeface="Arial" pitchFamily="34" charset="0"/>
              </a:rPr>
              <a:t>Grinding Machine  :	Manual Grinding Machine.</a:t>
            </a:r>
          </a:p>
          <a:p>
            <a:pPr algn="just"/>
            <a:r>
              <a:rPr lang="en-US" dirty="0" smtClean="0">
                <a:solidFill>
                  <a:srgbClr val="7030A0"/>
                </a:solidFill>
                <a:latin typeface="Arial" pitchFamily="34" charset="0"/>
                <a:cs typeface="Arial" pitchFamily="34" charset="0"/>
              </a:rPr>
              <a:t>Gas Cutting           :</a:t>
            </a:r>
            <a:r>
              <a:rPr lang="en-US" dirty="0">
                <a:solidFill>
                  <a:srgbClr val="7030A0"/>
                </a:solidFill>
                <a:latin typeface="Arial" pitchFamily="34" charset="0"/>
                <a:cs typeface="Arial" pitchFamily="34" charset="0"/>
              </a:rPr>
              <a:t>	</a:t>
            </a:r>
            <a:r>
              <a:rPr lang="en-US" dirty="0" smtClean="0">
                <a:solidFill>
                  <a:srgbClr val="7030A0"/>
                </a:solidFill>
                <a:latin typeface="Arial" pitchFamily="34" charset="0"/>
                <a:cs typeface="Arial" pitchFamily="34" charset="0"/>
              </a:rPr>
              <a:t>Gas </a:t>
            </a:r>
            <a:r>
              <a:rPr lang="en-US" dirty="0">
                <a:solidFill>
                  <a:srgbClr val="7030A0"/>
                </a:solidFill>
                <a:latin typeface="Arial" pitchFamily="34" charset="0"/>
                <a:cs typeface="Arial" pitchFamily="34" charset="0"/>
              </a:rPr>
              <a:t>cutting facility up to 80 mm.</a:t>
            </a:r>
          </a:p>
          <a:p>
            <a:pPr algn="just"/>
            <a:endParaRPr lang="en-US" b="1" dirty="0" smtClean="0">
              <a:solidFill>
                <a:srgbClr val="7030A0"/>
              </a:solidFill>
              <a:latin typeface="Arial" pitchFamily="34" charset="0"/>
              <a:cs typeface="Arial" pitchFamily="34" charset="0"/>
            </a:endParaRPr>
          </a:p>
          <a:p>
            <a:pPr algn="just"/>
            <a:r>
              <a:rPr lang="en-US" b="1" dirty="0" smtClean="0">
                <a:solidFill>
                  <a:srgbClr val="7030A0"/>
                </a:solidFill>
                <a:latin typeface="Arial" pitchFamily="34" charset="0"/>
                <a:cs typeface="Arial" pitchFamily="34" charset="0"/>
              </a:rPr>
              <a:t>Testing Faculties   </a:t>
            </a:r>
            <a:r>
              <a:rPr lang="en-US" dirty="0">
                <a:solidFill>
                  <a:srgbClr val="7030A0"/>
                </a:solidFill>
                <a:latin typeface="Arial" pitchFamily="34" charset="0"/>
                <a:cs typeface="Arial" pitchFamily="34" charset="0"/>
              </a:rPr>
              <a:t>	</a:t>
            </a:r>
            <a:endParaRPr lang="en-US" dirty="0" smtClean="0">
              <a:solidFill>
                <a:srgbClr val="7030A0"/>
              </a:solidFill>
              <a:latin typeface="Arial" pitchFamily="34" charset="0"/>
              <a:cs typeface="Arial" pitchFamily="34" charset="0"/>
            </a:endParaRPr>
          </a:p>
          <a:p>
            <a:pPr algn="just"/>
            <a:r>
              <a:rPr lang="en-US" dirty="0" smtClean="0">
                <a:solidFill>
                  <a:srgbClr val="7030A0"/>
                </a:solidFill>
                <a:latin typeface="Arial" pitchFamily="34" charset="0"/>
                <a:cs typeface="Arial" pitchFamily="34" charset="0"/>
              </a:rPr>
              <a:t>Hydrostatic </a:t>
            </a:r>
            <a:r>
              <a:rPr lang="en-US" dirty="0">
                <a:solidFill>
                  <a:srgbClr val="7030A0"/>
                </a:solidFill>
                <a:latin typeface="Arial" pitchFamily="34" charset="0"/>
                <a:cs typeface="Arial" pitchFamily="34" charset="0"/>
              </a:rPr>
              <a:t>test, Dry Penetrant Test (PT)</a:t>
            </a:r>
          </a:p>
          <a:p>
            <a:pPr algn="just"/>
            <a:r>
              <a:rPr lang="en-US" dirty="0">
                <a:solidFill>
                  <a:srgbClr val="7030A0"/>
                </a:solidFill>
                <a:latin typeface="Arial" pitchFamily="34" charset="0"/>
                <a:cs typeface="Arial" pitchFamily="34" charset="0"/>
              </a:rPr>
              <a:t>Radiography Test (UT), Ultrasonic Test (UT), </a:t>
            </a:r>
          </a:p>
          <a:p>
            <a:pPr algn="just"/>
            <a:r>
              <a:rPr lang="en-US" dirty="0">
                <a:solidFill>
                  <a:srgbClr val="7030A0"/>
                </a:solidFill>
                <a:latin typeface="Arial" pitchFamily="34" charset="0"/>
                <a:cs typeface="Arial" pitchFamily="34" charset="0"/>
              </a:rPr>
              <a:t>Magnetic Particle Inspection Test (MT)</a:t>
            </a:r>
          </a:p>
        </p:txBody>
      </p:sp>
      <p:pic>
        <p:nvPicPr>
          <p:cNvPr id="3074" name="Picture 2" descr="images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2865437"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descr="http://cdn.phys.org/newman/gfx/news/hires/2012/welding_700px.jpg"/>
          <p:cNvPicPr>
            <a:picLocks noChangeAspect="1" noChangeArrowheads="1"/>
          </p:cNvPicPr>
          <p:nvPr/>
        </p:nvPicPr>
        <p:blipFill>
          <a:blip r:embed="rId3">
            <a:extLst>
              <a:ext uri="{28A0092B-C50C-407E-A947-70E740481C1C}">
                <a14:useLocalDpi xmlns:a14="http://schemas.microsoft.com/office/drawing/2010/main" val="0"/>
              </a:ext>
            </a:extLst>
          </a:blip>
          <a:srcRect l="13020" r="24760"/>
          <a:stretch>
            <a:fillRect/>
          </a:stretch>
        </p:blipFill>
        <p:spPr bwMode="auto">
          <a:xfrm>
            <a:off x="838200" y="4038600"/>
            <a:ext cx="2879725"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642904"/>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Manufacturing Facility</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219200" y="990600"/>
            <a:ext cx="7010400" cy="5462614"/>
          </a:xfrm>
        </p:spPr>
        <p:txBody>
          <a:bodyPr>
            <a:noAutofit/>
          </a:bodyPr>
          <a:lstStyle/>
          <a:p>
            <a:pPr marL="342900" indent="-342900" algn="just">
              <a:buClr>
                <a:srgbClr val="7030A0"/>
              </a:buClr>
              <a:buSzPct val="100000"/>
              <a:buFont typeface="Courier New" pitchFamily="49" charset="0"/>
              <a:buChar char="o"/>
            </a:pPr>
            <a:r>
              <a:rPr lang="en-US" sz="2000" b="1" dirty="0">
                <a:solidFill>
                  <a:srgbClr val="7030A0"/>
                </a:solidFill>
                <a:latin typeface="Arial" pitchFamily="34" charset="0"/>
                <a:cs typeface="Arial" pitchFamily="34" charset="0"/>
              </a:rPr>
              <a:t>Product Testing</a:t>
            </a:r>
            <a:endParaRPr lang="en-US" sz="2000" dirty="0">
              <a:solidFill>
                <a:srgbClr val="7030A0"/>
              </a:solidFill>
              <a:latin typeface="Arial" pitchFamily="34" charset="0"/>
              <a:cs typeface="Arial" pitchFamily="34" charset="0"/>
            </a:endParaRPr>
          </a:p>
          <a:p>
            <a:pPr algn="just"/>
            <a:r>
              <a:rPr lang="en-US" sz="2800" dirty="0" smtClean="0">
                <a:solidFill>
                  <a:srgbClr val="5082BE"/>
                </a:solidFill>
                <a:latin typeface="AR DESTINE" pitchFamily="2" charset="0"/>
                <a:cs typeface="Arial" pitchFamily="34" charset="0"/>
              </a:rPr>
              <a:t>IT</a:t>
            </a:r>
            <a:r>
              <a:rPr lang="en-US" sz="2800" dirty="0" smtClean="0">
                <a:solidFill>
                  <a:srgbClr val="FFC000"/>
                </a:solidFill>
                <a:latin typeface="AR DESTINE" pitchFamily="2" charset="0"/>
                <a:cs typeface="Arial" pitchFamily="34" charset="0"/>
              </a:rPr>
              <a:t>O</a:t>
            </a:r>
            <a:r>
              <a:rPr lang="en-US" sz="2800" dirty="0" smtClean="0">
                <a:solidFill>
                  <a:srgbClr val="5082BE"/>
                </a:solidFill>
                <a:latin typeface="AR DESTINE" pitchFamily="2" charset="0"/>
                <a:cs typeface="Arial" pitchFamily="34" charset="0"/>
              </a:rPr>
              <a:t>G</a:t>
            </a:r>
            <a:r>
              <a:rPr lang="en-US" sz="2000" dirty="0" smtClean="0">
                <a:solidFill>
                  <a:srgbClr val="7030A0"/>
                </a:solidFill>
                <a:latin typeface="Arial" pitchFamily="34" charset="0"/>
                <a:cs typeface="Arial" pitchFamily="34" charset="0"/>
              </a:rPr>
              <a:t> Provides </a:t>
            </a:r>
            <a:r>
              <a:rPr lang="en-US" sz="2000" dirty="0">
                <a:solidFill>
                  <a:srgbClr val="7030A0"/>
                </a:solidFill>
                <a:latin typeface="Arial" pitchFamily="34" charset="0"/>
                <a:cs typeface="Arial" pitchFamily="34" charset="0"/>
              </a:rPr>
              <a:t>a variety of different types of testing that </a:t>
            </a:r>
            <a:r>
              <a:rPr lang="en-US" sz="2000" dirty="0" smtClean="0">
                <a:solidFill>
                  <a:srgbClr val="7030A0"/>
                </a:solidFill>
                <a:latin typeface="Arial" pitchFamily="34" charset="0"/>
                <a:cs typeface="Arial" pitchFamily="34" charset="0"/>
              </a:rPr>
              <a:t>include</a:t>
            </a:r>
            <a:r>
              <a:rPr lang="en-US" sz="2000" dirty="0">
                <a:solidFill>
                  <a:srgbClr val="7030A0"/>
                </a:solidFill>
                <a:latin typeface="Arial" pitchFamily="34" charset="0"/>
                <a:cs typeface="Arial" pitchFamily="34" charset="0"/>
              </a:rPr>
              <a:t>, but are not limited to, hydro-testing, leak testing, liquid penetrant testing, ultrasonic testing, visual examinations, and radiographic testing. Final inspection and testing is performed on our pipe spools and skids before being shipped to the customer. This helps to ensure that we consistently supply the highest quality of products to our customers.</a:t>
            </a:r>
          </a:p>
          <a:p>
            <a:pPr algn="just"/>
            <a:r>
              <a:rPr lang="en-US" sz="2000" b="1" dirty="0">
                <a:solidFill>
                  <a:srgbClr val="7030A0"/>
                </a:solidFill>
                <a:latin typeface="Arial" pitchFamily="34" charset="0"/>
                <a:cs typeface="Arial" pitchFamily="34" charset="0"/>
              </a:rPr>
              <a:t> </a:t>
            </a:r>
            <a:endParaRPr lang="en-US" sz="2000" dirty="0">
              <a:solidFill>
                <a:srgbClr val="7030A0"/>
              </a:solidFill>
              <a:latin typeface="Arial" pitchFamily="34" charset="0"/>
              <a:cs typeface="Arial" pitchFamily="34" charset="0"/>
            </a:endParaRPr>
          </a:p>
          <a:p>
            <a:pPr marL="342900" indent="-342900" algn="just">
              <a:buClr>
                <a:srgbClr val="7030A0"/>
              </a:buClr>
              <a:buSzPct val="100000"/>
              <a:buFont typeface="Courier New" pitchFamily="49" charset="0"/>
              <a:buChar char="o"/>
            </a:pPr>
            <a:r>
              <a:rPr lang="en-US" sz="2000" b="1" dirty="0">
                <a:solidFill>
                  <a:srgbClr val="7030A0"/>
                </a:solidFill>
                <a:latin typeface="Arial" pitchFamily="34" charset="0"/>
                <a:cs typeface="Arial" pitchFamily="34" charset="0"/>
              </a:rPr>
              <a:t>Project Management</a:t>
            </a:r>
          </a:p>
          <a:p>
            <a:pPr algn="just"/>
            <a:r>
              <a:rPr lang="en-US" sz="2000" dirty="0" smtClean="0">
                <a:solidFill>
                  <a:srgbClr val="7030A0"/>
                </a:solidFill>
                <a:latin typeface="Arial" pitchFamily="34" charset="0"/>
                <a:cs typeface="Arial" pitchFamily="34" charset="0"/>
              </a:rPr>
              <a:t>The </a:t>
            </a:r>
            <a:r>
              <a:rPr lang="en-US" sz="2800" dirty="0">
                <a:solidFill>
                  <a:srgbClr val="5082BE"/>
                </a:solidFill>
                <a:latin typeface="AR DESTINE" pitchFamily="2" charset="0"/>
                <a:cs typeface="Arial" pitchFamily="34" charset="0"/>
              </a:rPr>
              <a:t>IT</a:t>
            </a:r>
            <a:r>
              <a:rPr lang="en-US" sz="2800" dirty="0">
                <a:solidFill>
                  <a:srgbClr val="FFC000"/>
                </a:solidFill>
                <a:latin typeface="AR DESTINE" pitchFamily="2" charset="0"/>
                <a:cs typeface="Arial" pitchFamily="34" charset="0"/>
              </a:rPr>
              <a:t>O</a:t>
            </a:r>
            <a:r>
              <a:rPr lang="en-US" sz="2800" dirty="0">
                <a:solidFill>
                  <a:srgbClr val="5082BE"/>
                </a:solidFill>
                <a:latin typeface="AR DESTINE" pitchFamily="2" charset="0"/>
                <a:cs typeface="Arial" pitchFamily="34" charset="0"/>
              </a:rPr>
              <a:t>G</a:t>
            </a:r>
            <a:r>
              <a:rPr lang="en-US" sz="2000" dirty="0">
                <a:solidFill>
                  <a:srgbClr val="7030A0"/>
                </a:solidFill>
                <a:latin typeface="Arial" pitchFamily="34" charset="0"/>
                <a:cs typeface="Arial" pitchFamily="34" charset="0"/>
              </a:rPr>
              <a:t> team relies on thorough project management from engineering throughout the delivery to ensure the highest level of success on each and every project that we handle.</a:t>
            </a:r>
          </a:p>
        </p:txBody>
      </p:sp>
      <p:sp>
        <p:nvSpPr>
          <p:cNvPr id="3" name="Oval 2"/>
          <p:cNvSpPr/>
          <p:nvPr/>
        </p:nvSpPr>
        <p:spPr>
          <a:xfrm>
            <a:off x="1257300" y="1447800"/>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52600" y="4800600"/>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44171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 Product Photographs</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143000" y="990600"/>
            <a:ext cx="6934200" cy="450850"/>
          </a:xfrm>
        </p:spPr>
        <p:txBody>
          <a:bodyPr>
            <a:noAutofit/>
          </a:bodyPr>
          <a:lstStyle/>
          <a:p>
            <a:pPr marL="342900" indent="-342900" algn="just">
              <a:buClr>
                <a:srgbClr val="7030A0"/>
              </a:buClr>
              <a:buSzPct val="100000"/>
              <a:buFont typeface="Courier New" pitchFamily="49" charset="0"/>
              <a:buChar char="o"/>
            </a:pPr>
            <a:r>
              <a:rPr lang="en-US" sz="2000" b="1" dirty="0" smtClean="0">
                <a:solidFill>
                  <a:srgbClr val="7030A0"/>
                </a:solidFill>
                <a:latin typeface="Arial" pitchFamily="34" charset="0"/>
                <a:cs typeface="Arial" pitchFamily="34" charset="0"/>
              </a:rPr>
              <a:t>Pipe Spools:</a:t>
            </a:r>
            <a:endParaRPr lang="en-US" sz="2000" dirty="0">
              <a:solidFill>
                <a:srgbClr val="7030A0"/>
              </a:solidFill>
              <a:latin typeface="Arial" pitchFamily="34" charset="0"/>
              <a:cs typeface="Arial"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520826"/>
            <a:ext cx="2809874" cy="2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520826"/>
            <a:ext cx="2933700" cy="2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pipe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787775"/>
            <a:ext cx="57054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2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 Product </a:t>
            </a:r>
            <a:r>
              <a:rPr lang="en-US" sz="2800" dirty="0" smtClean="0">
                <a:solidFill>
                  <a:srgbClr val="002060"/>
                </a:solidFill>
                <a:effectLst/>
              </a:rPr>
              <a:t>Photographs (Cont..)</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143000" y="990600"/>
            <a:ext cx="6934200" cy="450850"/>
          </a:xfrm>
        </p:spPr>
        <p:txBody>
          <a:bodyPr>
            <a:noAutofit/>
          </a:bodyPr>
          <a:lstStyle/>
          <a:p>
            <a:pPr marL="342900" indent="-342900" algn="l">
              <a:buClr>
                <a:srgbClr val="7030A0"/>
              </a:buClr>
              <a:buSzPct val="100000"/>
              <a:buFont typeface="Courier New" pitchFamily="49" charset="0"/>
              <a:buChar char="o"/>
            </a:pPr>
            <a:r>
              <a:rPr lang="en-US" sz="2000" b="1" dirty="0" smtClean="0">
                <a:solidFill>
                  <a:srgbClr val="7030A0"/>
                </a:solidFill>
              </a:rPr>
              <a:t>Fabrication</a:t>
            </a:r>
            <a:endParaRPr lang="en-US" sz="2000" dirty="0">
              <a:solidFill>
                <a:srgbClr val="7030A0"/>
              </a:solidFill>
            </a:endParaRPr>
          </a:p>
        </p:txBody>
      </p:sp>
      <p:pic>
        <p:nvPicPr>
          <p:cNvPr id="5122" name="Picture 2" descr="Heavy Plate Fabrication Lug"/>
          <p:cNvPicPr>
            <a:picLocks noChangeAspect="1" noChangeArrowheads="1"/>
          </p:cNvPicPr>
          <p:nvPr/>
        </p:nvPicPr>
        <p:blipFill>
          <a:blip r:embed="rId2">
            <a:extLst>
              <a:ext uri="{28A0092B-C50C-407E-A947-70E740481C1C}">
                <a14:useLocalDpi xmlns:a14="http://schemas.microsoft.com/office/drawing/2010/main" val="0"/>
              </a:ext>
            </a:extLst>
          </a:blip>
          <a:srcRect l="2802" t="844" r="2802" b="3018"/>
          <a:stretch>
            <a:fillRect/>
          </a:stretch>
        </p:blipFill>
        <p:spPr bwMode="auto">
          <a:xfrm>
            <a:off x="1524000" y="2057400"/>
            <a:ext cx="1874466"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Motor 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57400"/>
            <a:ext cx="18970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ipe Weldment with heavy flan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325" y="2057400"/>
            <a:ext cx="189547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Hydraulic Lube Tan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662488"/>
            <a:ext cx="18970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Vibratory Conveyor Sta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648200"/>
            <a:ext cx="189547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Exhaust Stack Base - Stainless Ste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9325" y="4648200"/>
            <a:ext cx="18970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645602" y="1465749"/>
            <a:ext cx="1584960" cy="307777"/>
          </a:xfrm>
          <a:prstGeom prst="rect">
            <a:avLst/>
          </a:prstGeom>
          <a:noFill/>
        </p:spPr>
        <p:txBody>
          <a:bodyPr wrap="square" rtlCol="0">
            <a:spAutoFit/>
          </a:bodyPr>
          <a:lstStyle/>
          <a:p>
            <a:r>
              <a:rPr lang="en-US" sz="1400" b="1" dirty="0" smtClean="0">
                <a:solidFill>
                  <a:srgbClr val="7030A0"/>
                </a:solidFill>
                <a:latin typeface="Arial" pitchFamily="34" charset="0"/>
                <a:cs typeface="Arial" pitchFamily="34" charset="0"/>
              </a:rPr>
              <a:t>Fabricated Lug</a:t>
            </a:r>
            <a:endParaRPr lang="en-US" sz="1400" dirty="0">
              <a:solidFill>
                <a:srgbClr val="7030A0"/>
              </a:solidFill>
              <a:latin typeface="Arial" pitchFamily="34" charset="0"/>
              <a:cs typeface="Arial" pitchFamily="34" charset="0"/>
            </a:endParaRPr>
          </a:p>
        </p:txBody>
      </p:sp>
      <p:sp>
        <p:nvSpPr>
          <p:cNvPr id="14" name="TextBox 13"/>
          <p:cNvSpPr txBox="1"/>
          <p:nvPr/>
        </p:nvSpPr>
        <p:spPr>
          <a:xfrm>
            <a:off x="3996531" y="1501587"/>
            <a:ext cx="1371600" cy="307777"/>
          </a:xfrm>
          <a:prstGeom prst="rect">
            <a:avLst/>
          </a:prstGeom>
          <a:noFill/>
        </p:spPr>
        <p:txBody>
          <a:bodyPr wrap="square" rtlCol="0">
            <a:spAutoFit/>
          </a:bodyPr>
          <a:lstStyle/>
          <a:p>
            <a:r>
              <a:rPr lang="en-US" sz="1400" b="1" dirty="0">
                <a:solidFill>
                  <a:srgbClr val="7030A0"/>
                </a:solidFill>
                <a:latin typeface="Arial" pitchFamily="34" charset="0"/>
                <a:cs typeface="Arial" pitchFamily="34" charset="0"/>
              </a:rPr>
              <a:t>Motor Base</a:t>
            </a:r>
            <a:endParaRPr lang="en-US" sz="1400" dirty="0">
              <a:solidFill>
                <a:srgbClr val="7030A0"/>
              </a:solidFill>
              <a:latin typeface="Arial" pitchFamily="34" charset="0"/>
              <a:cs typeface="Arial" pitchFamily="34" charset="0"/>
            </a:endParaRPr>
          </a:p>
        </p:txBody>
      </p:sp>
      <p:sp>
        <p:nvSpPr>
          <p:cNvPr id="15" name="TextBox 14"/>
          <p:cNvSpPr txBox="1"/>
          <p:nvPr/>
        </p:nvSpPr>
        <p:spPr>
          <a:xfrm>
            <a:off x="5943600" y="1457980"/>
            <a:ext cx="2133600" cy="523220"/>
          </a:xfrm>
          <a:prstGeom prst="rect">
            <a:avLst/>
          </a:prstGeom>
          <a:noFill/>
        </p:spPr>
        <p:txBody>
          <a:bodyPr wrap="square" rtlCol="0">
            <a:spAutoFit/>
          </a:bodyPr>
          <a:lstStyle/>
          <a:p>
            <a:pPr algn="ctr"/>
            <a:r>
              <a:rPr lang="en-US" sz="1400" b="1" dirty="0">
                <a:solidFill>
                  <a:srgbClr val="7030A0"/>
                </a:solidFill>
                <a:latin typeface="Arial" pitchFamily="34" charset="0"/>
                <a:cs typeface="Arial" pitchFamily="34" charset="0"/>
              </a:rPr>
              <a:t>Pipe Weldment with heavy flanges</a:t>
            </a:r>
            <a:endParaRPr lang="en-US" sz="1400" dirty="0">
              <a:solidFill>
                <a:srgbClr val="7030A0"/>
              </a:solidFill>
              <a:latin typeface="Arial" pitchFamily="34" charset="0"/>
              <a:cs typeface="Arial" pitchFamily="34" charset="0"/>
            </a:endParaRPr>
          </a:p>
        </p:txBody>
      </p:sp>
      <p:sp>
        <p:nvSpPr>
          <p:cNvPr id="16" name="TextBox 15"/>
          <p:cNvSpPr txBox="1"/>
          <p:nvPr/>
        </p:nvSpPr>
        <p:spPr>
          <a:xfrm>
            <a:off x="1455102" y="3977789"/>
            <a:ext cx="1965960" cy="523220"/>
          </a:xfrm>
          <a:prstGeom prst="rect">
            <a:avLst/>
          </a:prstGeom>
          <a:noFill/>
        </p:spPr>
        <p:txBody>
          <a:bodyPr wrap="square" rtlCol="0">
            <a:spAutoFit/>
          </a:bodyPr>
          <a:lstStyle/>
          <a:p>
            <a:pPr algn="ctr"/>
            <a:r>
              <a:rPr lang="en-US" sz="1400" b="1" dirty="0">
                <a:solidFill>
                  <a:srgbClr val="7030A0"/>
                </a:solidFill>
                <a:latin typeface="Arial" pitchFamily="34" charset="0"/>
                <a:cs typeface="Arial" pitchFamily="34" charset="0"/>
              </a:rPr>
              <a:t>Hydraulic Lube Tanks</a:t>
            </a:r>
            <a:endParaRPr lang="en-US" sz="1400" dirty="0">
              <a:solidFill>
                <a:srgbClr val="7030A0"/>
              </a:solidFill>
              <a:latin typeface="Arial" pitchFamily="34" charset="0"/>
              <a:cs typeface="Arial" pitchFamily="34" charset="0"/>
            </a:endParaRPr>
          </a:p>
        </p:txBody>
      </p:sp>
      <p:sp>
        <p:nvSpPr>
          <p:cNvPr id="17" name="TextBox 16"/>
          <p:cNvSpPr txBox="1"/>
          <p:nvPr/>
        </p:nvSpPr>
        <p:spPr>
          <a:xfrm>
            <a:off x="3996531" y="4016187"/>
            <a:ext cx="1371600" cy="523220"/>
          </a:xfrm>
          <a:prstGeom prst="rect">
            <a:avLst/>
          </a:prstGeom>
          <a:noFill/>
        </p:spPr>
        <p:txBody>
          <a:bodyPr wrap="square" rtlCol="0">
            <a:spAutoFit/>
          </a:bodyPr>
          <a:lstStyle/>
          <a:p>
            <a:pPr algn="ctr"/>
            <a:r>
              <a:rPr lang="en-US" sz="1400" b="1" dirty="0">
                <a:solidFill>
                  <a:srgbClr val="7030A0"/>
                </a:solidFill>
                <a:latin typeface="Arial" pitchFamily="34" charset="0"/>
                <a:cs typeface="Arial" pitchFamily="34" charset="0"/>
              </a:rPr>
              <a:t>Customized Structure</a:t>
            </a:r>
            <a:endParaRPr lang="en-US" sz="1400" dirty="0">
              <a:solidFill>
                <a:srgbClr val="7030A0"/>
              </a:solidFill>
              <a:latin typeface="Arial" pitchFamily="34" charset="0"/>
              <a:cs typeface="Arial" pitchFamily="34" charset="0"/>
            </a:endParaRPr>
          </a:p>
        </p:txBody>
      </p:sp>
      <p:sp>
        <p:nvSpPr>
          <p:cNvPr id="18" name="TextBox 17"/>
          <p:cNvSpPr txBox="1"/>
          <p:nvPr/>
        </p:nvSpPr>
        <p:spPr>
          <a:xfrm>
            <a:off x="5907087" y="3977789"/>
            <a:ext cx="2133600" cy="523220"/>
          </a:xfrm>
          <a:prstGeom prst="rect">
            <a:avLst/>
          </a:prstGeom>
          <a:noFill/>
        </p:spPr>
        <p:txBody>
          <a:bodyPr wrap="square" rtlCol="0">
            <a:spAutoFit/>
          </a:bodyPr>
          <a:lstStyle/>
          <a:p>
            <a:pPr algn="ctr"/>
            <a:r>
              <a:rPr lang="en-US" sz="1400" b="1" dirty="0">
                <a:solidFill>
                  <a:srgbClr val="7030A0"/>
                </a:solidFill>
                <a:latin typeface="Arial" pitchFamily="34" charset="0"/>
                <a:cs typeface="Arial" pitchFamily="34" charset="0"/>
              </a:rPr>
              <a:t>Small Chimney</a:t>
            </a:r>
            <a:r>
              <a:rPr lang="en-US" sz="1400" b="1" dirty="0" smtClean="0">
                <a:solidFill>
                  <a:srgbClr val="7030A0"/>
                </a:solidFill>
                <a:latin typeface="Arial" pitchFamily="34" charset="0"/>
                <a:cs typeface="Arial" pitchFamily="34" charset="0"/>
              </a:rPr>
              <a:t>/</a:t>
            </a:r>
          </a:p>
          <a:p>
            <a:pPr algn="ctr"/>
            <a:r>
              <a:rPr lang="en-US" sz="1400" b="1" dirty="0" smtClean="0">
                <a:solidFill>
                  <a:srgbClr val="7030A0"/>
                </a:solidFill>
                <a:latin typeface="Arial" pitchFamily="34" charset="0"/>
                <a:cs typeface="Arial" pitchFamily="34" charset="0"/>
              </a:rPr>
              <a:t>Stack</a:t>
            </a:r>
            <a:endParaRPr lang="en-US" sz="1400" dirty="0">
              <a:solidFill>
                <a:srgbClr val="7030A0"/>
              </a:solidFill>
              <a:latin typeface="Arial" pitchFamily="34" charset="0"/>
              <a:cs typeface="Arial" pitchFamily="34" charset="0"/>
            </a:endParaRPr>
          </a:p>
        </p:txBody>
      </p:sp>
      <p:pic>
        <p:nvPicPr>
          <p:cNvPr id="19" name="Picture 2"/>
          <p:cNvPicPr>
            <a:picLocks noChangeAspect="1" noChangeArrowheads="1"/>
          </p:cNvPicPr>
          <p:nvPr/>
        </p:nvPicPr>
        <p:blipFill>
          <a:blip r:embed="rId8">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491810"/>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alpha val="0"/>
                <a:lumMod val="29000"/>
                <a:lumOff val="71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324600" cy="522288"/>
          </a:xfrm>
        </p:spPr>
        <p:txBody>
          <a:bodyPr>
            <a:normAutofit/>
          </a:bodyPr>
          <a:lstStyle/>
          <a:p>
            <a:pPr marL="457200" lvl="0" indent="-457200" algn="l">
              <a:buFont typeface="Wingdings" pitchFamily="2" charset="2"/>
              <a:buChar char="ü"/>
            </a:pPr>
            <a:r>
              <a:rPr lang="en-US" sz="2800" dirty="0">
                <a:solidFill>
                  <a:srgbClr val="002060"/>
                </a:solidFill>
                <a:effectLst/>
              </a:rPr>
              <a:t> Product </a:t>
            </a:r>
            <a:r>
              <a:rPr lang="en-US" sz="2800" dirty="0" smtClean="0">
                <a:solidFill>
                  <a:srgbClr val="002060"/>
                </a:solidFill>
                <a:effectLst/>
              </a:rPr>
              <a:t>Photographs (Cont..)</a:t>
            </a:r>
            <a:endParaRPr lang="en-US" sz="2800" dirty="0">
              <a:solidFill>
                <a:srgbClr val="002060"/>
              </a:solidFill>
              <a:effectLst/>
              <a:latin typeface="Arial" pitchFamily="34" charset="0"/>
              <a:cs typeface="Arial" pitchFamily="34" charset="0"/>
            </a:endParaRPr>
          </a:p>
        </p:txBody>
      </p:sp>
      <p:sp>
        <p:nvSpPr>
          <p:cNvPr id="4" name="Text Placeholder 3"/>
          <p:cNvSpPr>
            <a:spLocks noGrp="1"/>
          </p:cNvSpPr>
          <p:nvPr>
            <p:ph type="body" sz="half" idx="2"/>
          </p:nvPr>
        </p:nvSpPr>
        <p:spPr>
          <a:xfrm>
            <a:off x="1981200" y="6019800"/>
            <a:ext cx="5486400" cy="450850"/>
          </a:xfrm>
        </p:spPr>
        <p:txBody>
          <a:bodyPr>
            <a:noAutofit/>
          </a:bodyPr>
          <a:lstStyle/>
          <a:p>
            <a:pPr algn="l">
              <a:buClr>
                <a:srgbClr val="7030A0"/>
              </a:buClr>
              <a:buSzPct val="100000"/>
            </a:pPr>
            <a:r>
              <a:rPr lang="en-US" sz="1600" b="1" dirty="0">
                <a:solidFill>
                  <a:srgbClr val="7030A0"/>
                </a:solidFill>
                <a:latin typeface="Arial" pitchFamily="34" charset="0"/>
                <a:cs typeface="Arial" pitchFamily="34" charset="0"/>
              </a:rPr>
              <a:t>Lubricant Display Units For Reliance Industries Limited </a:t>
            </a:r>
            <a:endParaRPr lang="en-US" sz="1600" dirty="0">
              <a:solidFill>
                <a:srgbClr val="7030A0"/>
              </a:solidFill>
              <a:latin typeface="Arial" pitchFamily="34" charset="0"/>
              <a:cs typeface="Arial" pitchFamily="34" charset="0"/>
            </a:endParaRPr>
          </a:p>
        </p:txBody>
      </p:sp>
      <p:pic>
        <p:nvPicPr>
          <p:cNvPr id="6147" name="Picture 3" descr="IMG-20160219-WA002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599" t="8237" r="2666" b="8614"/>
          <a:stretch/>
        </p:blipFill>
        <p:spPr bwMode="auto">
          <a:xfrm>
            <a:off x="1143000" y="1676401"/>
            <a:ext cx="2247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IMG-20160219-WA003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5" r="7032" b="4298"/>
          <a:stretch/>
        </p:blipFill>
        <p:spPr bwMode="auto">
          <a:xfrm>
            <a:off x="3582988" y="1676401"/>
            <a:ext cx="220821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IMG-20160219-WA0029"/>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362" r="9574" b="3766"/>
          <a:stretch/>
        </p:blipFill>
        <p:spPr bwMode="auto">
          <a:xfrm>
            <a:off x="5956300" y="1676400"/>
            <a:ext cx="2197100" cy="398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r="14691" b="16811"/>
          <a:stretch>
            <a:fillRect/>
          </a:stretch>
        </p:blipFill>
        <p:spPr bwMode="auto">
          <a:xfrm>
            <a:off x="7010400" y="111124"/>
            <a:ext cx="1868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530364"/>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104</TotalTime>
  <Words>394</Words>
  <Application>Microsoft Office PowerPoint</Application>
  <PresentationFormat>On-screen Show (4:3)</PresentationFormat>
  <Paragraphs>104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Company Profile 2016 </vt:lpstr>
      <vt:lpstr>About us:</vt:lpstr>
      <vt:lpstr>PowerPoint Presentation</vt:lpstr>
      <vt:lpstr>Business Activities</vt:lpstr>
      <vt:lpstr>Manufacturing Facility</vt:lpstr>
      <vt:lpstr>Manufacturing Facility</vt:lpstr>
      <vt:lpstr> Product Photographs</vt:lpstr>
      <vt:lpstr> Product Photographs (Cont..)</vt:lpstr>
      <vt:lpstr> Product Photographs (Cont..)</vt:lpstr>
      <vt:lpstr> Product Photographs (Cont..)</vt:lpstr>
      <vt:lpstr>  General Information: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goti</dc:creator>
  <cp:lastModifiedBy>ITOG</cp:lastModifiedBy>
  <cp:revision>28</cp:revision>
  <dcterms:created xsi:type="dcterms:W3CDTF">2006-08-16T00:00:00Z</dcterms:created>
  <dcterms:modified xsi:type="dcterms:W3CDTF">2016-05-07T10:15:50Z</dcterms:modified>
</cp:coreProperties>
</file>