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47"/>
    <p:restoredTop sz="94677"/>
  </p:normalViewPr>
  <p:slideViewPr>
    <p:cSldViewPr snapToGrid="0" snapToObjects="1">
      <p:cViewPr varScale="1">
        <p:scale>
          <a:sx n="92" d="100"/>
          <a:sy n="92" d="100"/>
        </p:scale>
        <p:origin x="5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8B653-B11C-1742-8849-41F9F670C24B}" type="datetimeFigureOut">
              <a:rPr lang="en-US" smtClean="0"/>
              <a:t>7/7/17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B78E95-AE6A-0F48-B41B-4793C6AA7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784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B78E95-AE6A-0F48-B41B-4793C6AA70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66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lah.github.io/posts/2015-09-Visual-Information/" TargetMode="External"/><Relationship Id="rId3" Type="http://schemas.openxmlformats.org/officeDocument/2006/relationships/hyperlink" Target="http://colah.github.io/posts/2014-07-Conv-Nets-Modular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TensorFlow</a:t>
            </a:r>
            <a:r>
              <a:rPr lang="en-US" dirty="0" smtClean="0"/>
              <a:t>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Taran Xulang Wan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33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CNN with </a:t>
            </a:r>
            <a:r>
              <a:rPr lang="en-US" dirty="0" err="1" smtClean="0"/>
              <a:t>Kaggle</a:t>
            </a:r>
            <a:r>
              <a:rPr lang="en-US" dirty="0" smtClean="0"/>
              <a:t> 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Datasource</a:t>
            </a:r>
            <a:r>
              <a:rPr lang="en-US" dirty="0"/>
              <a:t>: https://</a:t>
            </a:r>
            <a:r>
              <a:rPr lang="en-US" dirty="0" err="1"/>
              <a:t>www.kaggle.com</a:t>
            </a:r>
            <a:r>
              <a:rPr lang="en-US" dirty="0"/>
              <a:t>/c/the-nature-conservancy-fisheries-monitoring</a:t>
            </a:r>
          </a:p>
          <a:p>
            <a:endParaRPr lang="en-US" dirty="0"/>
          </a:p>
          <a:p>
            <a:r>
              <a:rPr lang="en-US" dirty="0" smtClean="0"/>
              <a:t>Learning </a:t>
            </a:r>
            <a:r>
              <a:rPr lang="en-US" dirty="0"/>
              <a:t>Target: </a:t>
            </a:r>
            <a:r>
              <a:rPr lang="en-US" dirty="0" smtClean="0"/>
              <a:t>7-hidden </a:t>
            </a:r>
            <a:r>
              <a:rPr lang="en-US" dirty="0"/>
              <a:t>layer neural network</a:t>
            </a:r>
          </a:p>
          <a:p>
            <a:endParaRPr lang="en-US" dirty="0"/>
          </a:p>
          <a:p>
            <a:r>
              <a:rPr lang="en-US" dirty="0"/>
              <a:t>Object Function: Cross Entropy</a:t>
            </a:r>
          </a:p>
          <a:p>
            <a:endParaRPr lang="en-US" dirty="0"/>
          </a:p>
          <a:p>
            <a:r>
              <a:rPr lang="en-US" dirty="0"/>
              <a:t>Optimizer: </a:t>
            </a:r>
            <a:r>
              <a:rPr lang="en-US" dirty="0" smtClean="0"/>
              <a:t>Adam </a:t>
            </a:r>
            <a:r>
              <a:rPr lang="en-US" dirty="0" smtClean="0"/>
              <a:t>Optimizer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270" y="2615685"/>
            <a:ext cx="5879329" cy="365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40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Cross Entropy: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colah.github.io/posts/2015-09-Visual-Information/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Convolutional </a:t>
            </a:r>
            <a:r>
              <a:rPr lang="en-US" dirty="0"/>
              <a:t>Neural Network: 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://colah.github.io/posts/2014-07-Conv-Nets-Modular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/>
              <a:t>http://cs231n.github.io/convolutional-networks/</a:t>
            </a:r>
          </a:p>
        </p:txBody>
      </p:sp>
    </p:spTree>
    <p:extLst>
      <p:ext uri="{BB962C8B-B14F-4D97-AF65-F5344CB8AC3E}">
        <p14:creationId xmlns:p14="http://schemas.microsoft.com/office/powerpoint/2010/main" val="136650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Introduction</a:t>
            </a:r>
          </a:p>
          <a:p>
            <a:endParaRPr lang="en-US" sz="2200" dirty="0" smtClean="0"/>
          </a:p>
          <a:p>
            <a:r>
              <a:rPr lang="en-US" sz="2200" dirty="0" smtClean="0"/>
              <a:t>Installation</a:t>
            </a:r>
          </a:p>
          <a:p>
            <a:endParaRPr lang="en-US" sz="2200" dirty="0" smtClean="0"/>
          </a:p>
          <a:p>
            <a:r>
              <a:rPr lang="en-US" sz="2200" dirty="0" smtClean="0"/>
              <a:t>Sample Models</a:t>
            </a:r>
          </a:p>
          <a:p>
            <a:endParaRPr lang="en-US" sz="2200" dirty="0"/>
          </a:p>
          <a:p>
            <a:r>
              <a:rPr lang="en-US" sz="2200" dirty="0" smtClean="0"/>
              <a:t>Appendix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5440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Deep Learning Toolkits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TensorFlow</a:t>
            </a:r>
            <a:r>
              <a:rPr lang="en-US" dirty="0" smtClean="0"/>
              <a:t>, </a:t>
            </a:r>
            <a:r>
              <a:rPr lang="en-US" dirty="0" err="1" smtClean="0"/>
              <a:t>Theano</a:t>
            </a:r>
            <a:r>
              <a:rPr lang="en-US" dirty="0" smtClean="0"/>
              <a:t>, Torch, </a:t>
            </a:r>
            <a:r>
              <a:rPr lang="en-US" dirty="0" err="1" smtClean="0"/>
              <a:t>Caffe</a:t>
            </a:r>
            <a:r>
              <a:rPr lang="en-US" dirty="0" smtClean="0"/>
              <a:t>, </a:t>
            </a:r>
            <a:r>
              <a:rPr lang="en-US" dirty="0" err="1" smtClean="0"/>
              <a:t>Kerras</a:t>
            </a:r>
            <a:r>
              <a:rPr lang="en-US" dirty="0" smtClean="0"/>
              <a:t> </a:t>
            </a:r>
            <a:r>
              <a:rPr lang="mr-IN" dirty="0" smtClean="0"/>
              <a:t>…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TensorFlow</a:t>
            </a:r>
            <a:r>
              <a:rPr lang="en-US" dirty="0" smtClean="0"/>
              <a:t> is the most popular one now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437" y="1426945"/>
            <a:ext cx="3823454" cy="4117951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4853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TensorFlow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popularity which means you can have a strong support from user communities</a:t>
            </a:r>
          </a:p>
          <a:p>
            <a:endParaRPr lang="en-US" dirty="0"/>
          </a:p>
          <a:p>
            <a:r>
              <a:rPr lang="en-US" dirty="0" smtClean="0"/>
              <a:t>Developed by Google which means frequently update and API stability guarantees</a:t>
            </a:r>
          </a:p>
          <a:p>
            <a:endParaRPr lang="en-US" dirty="0"/>
          </a:p>
          <a:p>
            <a:r>
              <a:rPr lang="en-US" dirty="0" smtClean="0"/>
              <a:t>Support Python and R which are the top two popular languages for data science</a:t>
            </a:r>
          </a:p>
          <a:p>
            <a:endParaRPr lang="en-US" dirty="0"/>
          </a:p>
          <a:p>
            <a:r>
              <a:rPr lang="en-US" dirty="0" smtClean="0"/>
              <a:t>Easy installing and 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01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TensorFlow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an open-source library for machine learning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Compare with </a:t>
            </a:r>
            <a:r>
              <a:rPr lang="en-US" dirty="0" err="1" smtClean="0"/>
              <a:t>Scikit</a:t>
            </a:r>
            <a:r>
              <a:rPr lang="en-US" dirty="0" smtClean="0"/>
              <a:t>-learn:</a:t>
            </a:r>
          </a:p>
          <a:p>
            <a:pPr lvl="1"/>
            <a:r>
              <a:rPr lang="en-US" dirty="0" err="1" smtClean="0"/>
              <a:t>Scikit</a:t>
            </a:r>
            <a:r>
              <a:rPr lang="en-US" dirty="0" smtClean="0"/>
              <a:t>-learn is like a car vendor where you can buy different finished cars (models). With </a:t>
            </a:r>
            <a:r>
              <a:rPr lang="en-US" dirty="0" err="1" smtClean="0"/>
              <a:t>Scikit</a:t>
            </a:r>
            <a:r>
              <a:rPr lang="en-US" dirty="0" smtClean="0"/>
              <a:t>-learn, very limited modifications of car parts are supported (especially for deep learning models).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TensorFlow</a:t>
            </a:r>
            <a:r>
              <a:rPr lang="en-US" dirty="0" smtClean="0"/>
              <a:t> is like a car part vendor where you can buy different car parts and make your own cars or even you can build your own car parts as TF has provided a convenient plant.</a:t>
            </a:r>
          </a:p>
        </p:txBody>
      </p:sp>
    </p:spTree>
    <p:extLst>
      <p:ext uri="{BB962C8B-B14F-4D97-AF65-F5344CB8AC3E}">
        <p14:creationId xmlns:p14="http://schemas.microsoft.com/office/powerpoint/2010/main" val="182523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Models with TF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77334" y="5621865"/>
            <a:ext cx="3014134" cy="9821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Machine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77334" y="4233332"/>
            <a:ext cx="3014134" cy="9821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C/C++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77334" y="2844799"/>
            <a:ext cx="3014134" cy="9821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TensorFlow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77334" y="1523998"/>
            <a:ext cx="3014134" cy="9821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Python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3691468" y="2387599"/>
            <a:ext cx="592667" cy="745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3691468" y="3826933"/>
            <a:ext cx="592667" cy="745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3691467" y="5046133"/>
            <a:ext cx="592667" cy="745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284134" y="2312537"/>
            <a:ext cx="13207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Building Computation Graph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4284131" y="3787057"/>
            <a:ext cx="1320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Compile to C/C++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4284132" y="5046133"/>
            <a:ext cx="1320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Running by Machine</a:t>
            </a:r>
            <a:endParaRPr lang="en-US" sz="1400" dirty="0"/>
          </a:p>
        </p:txBody>
      </p:sp>
      <p:sp>
        <p:nvSpPr>
          <p:cNvPr id="18" name="Rounded Rectangle 17"/>
          <p:cNvSpPr/>
          <p:nvPr/>
        </p:nvSpPr>
        <p:spPr>
          <a:xfrm>
            <a:off x="5757326" y="1480065"/>
            <a:ext cx="6146803" cy="485300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036735" y="3356603"/>
            <a:ext cx="3014134" cy="9821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Learning Target (Basically it is a set of rules to classify/calculate things)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036735" y="4816676"/>
            <a:ext cx="3014134" cy="9821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036735" y="1896531"/>
            <a:ext cx="3014134" cy="9821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Object Function (a criterion to define the goodness of learning)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9426399" y="1930399"/>
            <a:ext cx="2235200" cy="24672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Optimizer (a method to increase or decrease object function)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21" idx="2"/>
            <a:endCxn id="19" idx="0"/>
          </p:cNvCxnSpPr>
          <p:nvPr/>
        </p:nvCxnSpPr>
        <p:spPr>
          <a:xfrm>
            <a:off x="7543802" y="2878665"/>
            <a:ext cx="0" cy="477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0" idx="0"/>
            <a:endCxn id="19" idx="2"/>
          </p:cNvCxnSpPr>
          <p:nvPr/>
        </p:nvCxnSpPr>
        <p:spPr>
          <a:xfrm flipV="1">
            <a:off x="7543802" y="4338737"/>
            <a:ext cx="0" cy="477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1" idx="3"/>
          </p:cNvCxnSpPr>
          <p:nvPr/>
        </p:nvCxnSpPr>
        <p:spPr>
          <a:xfrm flipH="1">
            <a:off x="9050869" y="2387598"/>
            <a:ext cx="375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Down Arrow 41"/>
          <p:cNvSpPr/>
          <p:nvPr/>
        </p:nvSpPr>
        <p:spPr>
          <a:xfrm rot="16200000">
            <a:off x="5294402" y="2211705"/>
            <a:ext cx="406398" cy="4571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8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(Python Version)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Install Python and pip(a package controller for python) in the Machine</a:t>
            </a:r>
          </a:p>
          <a:p>
            <a:endParaRPr lang="en-US" dirty="0" smtClean="0"/>
          </a:p>
          <a:p>
            <a:r>
              <a:rPr lang="en-US" dirty="0" smtClean="0"/>
              <a:t>2. Install python packages:</a:t>
            </a:r>
          </a:p>
          <a:p>
            <a:pPr lvl="1"/>
            <a:r>
              <a:rPr lang="en-US" dirty="0" smtClean="0"/>
              <a:t>pip install </a:t>
            </a:r>
            <a:r>
              <a:rPr lang="en-US" dirty="0" err="1" smtClean="0"/>
              <a:t>numpy</a:t>
            </a:r>
            <a:endParaRPr lang="en-US" dirty="0" smtClean="0"/>
          </a:p>
          <a:p>
            <a:pPr lvl="1"/>
            <a:r>
              <a:rPr lang="en-US" dirty="0" smtClean="0"/>
              <a:t>pip install pandas</a:t>
            </a:r>
            <a:endParaRPr lang="en-US" dirty="0"/>
          </a:p>
          <a:p>
            <a:endParaRPr lang="en-US" dirty="0"/>
          </a:p>
          <a:p>
            <a:r>
              <a:rPr lang="en-US" dirty="0"/>
              <a:t>3</a:t>
            </a:r>
            <a:r>
              <a:rPr lang="en-US" dirty="0" smtClean="0"/>
              <a:t>. In your </a:t>
            </a:r>
            <a:r>
              <a:rPr lang="en-US" dirty="0" err="1" smtClean="0"/>
              <a:t>cmd</a:t>
            </a:r>
            <a:r>
              <a:rPr lang="en-US" dirty="0" smtClean="0"/>
              <a:t>/terminal, type in: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ip install </a:t>
            </a:r>
            <a:r>
              <a:rPr lang="en-US" dirty="0" err="1" smtClean="0"/>
              <a:t>tensorflow</a:t>
            </a:r>
            <a:r>
              <a:rPr lang="en-US" dirty="0" smtClean="0"/>
              <a:t> (normal version)</a:t>
            </a:r>
            <a:endParaRPr lang="en-US" dirty="0"/>
          </a:p>
          <a:p>
            <a:pPr lvl="1"/>
            <a:r>
              <a:rPr lang="en-US" dirty="0"/>
              <a:t>p</a:t>
            </a:r>
            <a:r>
              <a:rPr lang="en-US" dirty="0" smtClean="0"/>
              <a:t>ip install </a:t>
            </a:r>
            <a:r>
              <a:rPr lang="en-US" dirty="0" err="1" smtClean="0"/>
              <a:t>tensorflow-gpu</a:t>
            </a:r>
            <a:r>
              <a:rPr lang="en-US" dirty="0" smtClean="0"/>
              <a:t> (special version with GPU support which currently only support NVIDIA’s GPU)</a:t>
            </a:r>
          </a:p>
        </p:txBody>
      </p:sp>
    </p:spTree>
    <p:extLst>
      <p:ext uri="{BB962C8B-B14F-4D97-AF65-F5344CB8AC3E}">
        <p14:creationId xmlns:p14="http://schemas.microsoft.com/office/powerpoint/2010/main" val="19771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Learning Target: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𝑦</m:t>
                    </m:r>
                    <m:r>
                      <a:rPr lang="mr-IN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𝑊𝑥</m:t>
                    </m:r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r>
                      <a:rPr lang="en-US" b="0" i="1" smtClean="0">
                        <a:latin typeface="Cambria Math" charset="0"/>
                      </a:rPr>
                      <m:t>𝑏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Object Function: Sum of squares of differences between real data and model output</a:t>
                </a:r>
              </a:p>
              <a:p>
                <a:endParaRPr lang="en-US" dirty="0"/>
              </a:p>
              <a:p>
                <a:r>
                  <a:rPr lang="en-US" dirty="0" smtClean="0"/>
                  <a:t>Optimizer: Gradient Descent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881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Multinomial Logistic</a:t>
            </a:r>
            <a:r>
              <a:rPr lang="en-US" dirty="0" smtClean="0"/>
              <a:t> Regression with </a:t>
            </a:r>
            <a:r>
              <a:rPr lang="en-US" dirty="0" smtClean="0"/>
              <a:t>MNIST dataset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Learning Target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𝑦</m:t>
                    </m:r>
                    <m:r>
                      <a:rPr lang="mr-IN" i="1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𝑠𝑜𝑓𝑡𝑚𝑎𝑥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</a:rPr>
                      <m:t>𝑊𝑥</m:t>
                    </m:r>
                    <m:r>
                      <a:rPr lang="en-US" i="1">
                        <a:latin typeface="Cambria Math" charset="0"/>
                      </a:rPr>
                      <m:t>+</m:t>
                    </m:r>
                    <m:r>
                      <a:rPr lang="en-US" i="1">
                        <a:latin typeface="Cambria Math" charset="0"/>
                      </a:rPr>
                      <m:t>𝑏</m:t>
                    </m:r>
                  </m:oMath>
                </a14:m>
                <a:r>
                  <a:rPr lang="en-US" dirty="0" smtClean="0"/>
                  <a:t>)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𝑠𝑜𝑓𝑡𝑚𝑎𝑥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exp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mr-IN" b="0" i="1" smtClean="0">
                                <a:latin typeface="Cambria Math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charset="0"/>
                              </a:rPr>
                              <m:t>exp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⁡(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Object Function: Cross Entropy</a:t>
                </a:r>
              </a:p>
              <a:p>
                <a:endParaRPr lang="en-US" dirty="0"/>
              </a:p>
              <a:p>
                <a:r>
                  <a:rPr lang="en-US" dirty="0"/>
                  <a:t>Optimizer: </a:t>
                </a:r>
                <a:r>
                  <a:rPr lang="en-US" dirty="0" smtClean="0"/>
                  <a:t>Gradient Descent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6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764" y="2875425"/>
            <a:ext cx="55372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65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1211</TotalTime>
  <Words>408</Words>
  <Application>Microsoft Macintosh PowerPoint</Application>
  <PresentationFormat>Widescreen</PresentationFormat>
  <Paragraphs>80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Calibri</vt:lpstr>
      <vt:lpstr>Cambria Math</vt:lpstr>
      <vt:lpstr>Mangal</vt:lpstr>
      <vt:lpstr>Trebuchet MS</vt:lpstr>
      <vt:lpstr>Wingdings 3</vt:lpstr>
      <vt:lpstr>Arial</vt:lpstr>
      <vt:lpstr>Facet</vt:lpstr>
      <vt:lpstr>TensorFlow Workshop</vt:lpstr>
      <vt:lpstr>Content</vt:lpstr>
      <vt:lpstr>Popular Deep Learning Toolkits</vt:lpstr>
      <vt:lpstr>Why TensorFlow?</vt:lpstr>
      <vt:lpstr>What is TensorFlow?</vt:lpstr>
      <vt:lpstr>Building Models with TF</vt:lpstr>
      <vt:lpstr>Installing (Python Version)</vt:lpstr>
      <vt:lpstr>Linear Regression</vt:lpstr>
      <vt:lpstr>Multinomial Logistic Regression with MNIST dataset</vt:lpstr>
      <vt:lpstr>Deep CNN with Kaggle datasets</vt:lpstr>
      <vt:lpstr>Other Materials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 Workshop</dc:title>
  <dc:creator>Taran WAN Xulang</dc:creator>
  <cp:lastModifiedBy>Taran WAN Xulang</cp:lastModifiedBy>
  <cp:revision>19</cp:revision>
  <dcterms:created xsi:type="dcterms:W3CDTF">2017-07-06T09:16:30Z</dcterms:created>
  <dcterms:modified xsi:type="dcterms:W3CDTF">2017-07-07T05:33:57Z</dcterms:modified>
</cp:coreProperties>
</file>