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64" r:id="rId4"/>
    <p:sldId id="265" r:id="rId5"/>
    <p:sldId id="266" r:id="rId6"/>
    <p:sldId id="261" r:id="rId7"/>
    <p:sldId id="267" r:id="rId8"/>
    <p:sldId id="263" r:id="rId9"/>
    <p:sldId id="262" r:id="rId1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58752A-D908-404D-B1AF-606BE1C93A67}" v="5" dt="2023-10-30T16:45:38.82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8" d="100"/>
          <a:sy n="108" d="100"/>
        </p:scale>
        <p:origin x="7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nbeer singh" userId="553f1d9949ff775d" providerId="LiveId" clId="{1358752A-D908-404D-B1AF-606BE1C93A67}"/>
    <pc:docChg chg="undo custSel addSld delSld modSld sldOrd">
      <pc:chgData name="Taranbeer singh" userId="553f1d9949ff775d" providerId="LiveId" clId="{1358752A-D908-404D-B1AF-606BE1C93A67}" dt="2023-10-30T16:48:19.377" v="109" actId="207"/>
      <pc:docMkLst>
        <pc:docMk/>
      </pc:docMkLst>
      <pc:sldChg chg="delSp mod">
        <pc:chgData name="Taranbeer singh" userId="553f1d9949ff775d" providerId="LiveId" clId="{1358752A-D908-404D-B1AF-606BE1C93A67}" dt="2023-10-30T16:40:25.096" v="1" actId="21"/>
        <pc:sldMkLst>
          <pc:docMk/>
          <pc:sldMk cId="0" sldId="256"/>
        </pc:sldMkLst>
        <pc:spChg chg="del">
          <ac:chgData name="Taranbeer singh" userId="553f1d9949ff775d" providerId="LiveId" clId="{1358752A-D908-404D-B1AF-606BE1C93A67}" dt="2023-10-30T16:40:25.096" v="1" actId="21"/>
          <ac:spMkLst>
            <pc:docMk/>
            <pc:sldMk cId="0" sldId="256"/>
            <ac:spMk id="113" creationId="{00000000-0000-0000-0000-000000000000}"/>
          </ac:spMkLst>
        </pc:spChg>
        <pc:spChg chg="del">
          <ac:chgData name="Taranbeer singh" userId="553f1d9949ff775d" providerId="LiveId" clId="{1358752A-D908-404D-B1AF-606BE1C93A67}" dt="2023-10-30T16:40:08.624" v="0" actId="21"/>
          <ac:spMkLst>
            <pc:docMk/>
            <pc:sldMk cId="0" sldId="256"/>
            <ac:spMk id="114" creationId="{00000000-0000-0000-0000-000000000000}"/>
          </ac:spMkLst>
        </pc:spChg>
      </pc:sldChg>
      <pc:sldChg chg="delSp modSp mod">
        <pc:chgData name="Taranbeer singh" userId="553f1d9949ff775d" providerId="LiveId" clId="{1358752A-D908-404D-B1AF-606BE1C93A67}" dt="2023-10-30T16:43:05.473" v="65" actId="12"/>
        <pc:sldMkLst>
          <pc:docMk/>
          <pc:sldMk cId="0" sldId="257"/>
        </pc:sldMkLst>
        <pc:spChg chg="mod">
          <ac:chgData name="Taranbeer singh" userId="553f1d9949ff775d" providerId="LiveId" clId="{1358752A-D908-404D-B1AF-606BE1C93A67}" dt="2023-10-30T16:43:05.473" v="65" actId="12"/>
          <ac:spMkLst>
            <pc:docMk/>
            <pc:sldMk cId="0" sldId="257"/>
            <ac:spMk id="118" creationId="{00000000-0000-0000-0000-000000000000}"/>
          </ac:spMkLst>
        </pc:spChg>
        <pc:spChg chg="del">
          <ac:chgData name="Taranbeer singh" userId="553f1d9949ff775d" providerId="LiveId" clId="{1358752A-D908-404D-B1AF-606BE1C93A67}" dt="2023-10-30T16:41:35.440" v="58" actId="21"/>
          <ac:spMkLst>
            <pc:docMk/>
            <pc:sldMk cId="0" sldId="257"/>
            <ac:spMk id="119" creationId="{00000000-0000-0000-0000-000000000000}"/>
          </ac:spMkLst>
        </pc:spChg>
      </pc:sldChg>
      <pc:sldChg chg="delSp modSp del mod">
        <pc:chgData name="Taranbeer singh" userId="553f1d9949ff775d" providerId="LiveId" clId="{1358752A-D908-404D-B1AF-606BE1C93A67}" dt="2023-10-30T16:44:25.573" v="73" actId="2696"/>
        <pc:sldMkLst>
          <pc:docMk/>
          <pc:sldMk cId="0" sldId="258"/>
        </pc:sldMkLst>
        <pc:spChg chg="mod">
          <ac:chgData name="Taranbeer singh" userId="553f1d9949ff775d" providerId="LiveId" clId="{1358752A-D908-404D-B1AF-606BE1C93A67}" dt="2023-10-30T16:43:47.127" v="69"/>
          <ac:spMkLst>
            <pc:docMk/>
            <pc:sldMk cId="0" sldId="258"/>
            <ac:spMk id="122" creationId="{00000000-0000-0000-0000-000000000000}"/>
          </ac:spMkLst>
        </pc:spChg>
        <pc:spChg chg="mod">
          <ac:chgData name="Taranbeer singh" userId="553f1d9949ff775d" providerId="LiveId" clId="{1358752A-D908-404D-B1AF-606BE1C93A67}" dt="2023-10-30T16:43:56.746" v="70" actId="20577"/>
          <ac:spMkLst>
            <pc:docMk/>
            <pc:sldMk cId="0" sldId="258"/>
            <ac:spMk id="123" creationId="{00000000-0000-0000-0000-000000000000}"/>
          </ac:spMkLst>
        </pc:spChg>
        <pc:spChg chg="mod">
          <ac:chgData name="Taranbeer singh" userId="553f1d9949ff775d" providerId="LiveId" clId="{1358752A-D908-404D-B1AF-606BE1C93A67}" dt="2023-10-30T16:43:59.871" v="71" actId="20577"/>
          <ac:spMkLst>
            <pc:docMk/>
            <pc:sldMk cId="0" sldId="258"/>
            <ac:spMk id="124" creationId="{00000000-0000-0000-0000-000000000000}"/>
          </ac:spMkLst>
        </pc:spChg>
        <pc:spChg chg="del">
          <ac:chgData name="Taranbeer singh" userId="553f1d9949ff775d" providerId="LiveId" clId="{1358752A-D908-404D-B1AF-606BE1C93A67}" dt="2023-10-30T16:43:37.210" v="68" actId="21"/>
          <ac:spMkLst>
            <pc:docMk/>
            <pc:sldMk cId="0" sldId="258"/>
            <ac:spMk id="128" creationId="{00000000-0000-0000-0000-000000000000}"/>
          </ac:spMkLst>
        </pc:spChg>
      </pc:sldChg>
      <pc:sldChg chg="del">
        <pc:chgData name="Taranbeer singh" userId="553f1d9949ff775d" providerId="LiveId" clId="{1358752A-D908-404D-B1AF-606BE1C93A67}" dt="2023-10-30T16:44:46.907" v="75" actId="2696"/>
        <pc:sldMkLst>
          <pc:docMk/>
          <pc:sldMk cId="0" sldId="259"/>
        </pc:sldMkLst>
      </pc:sldChg>
      <pc:sldChg chg="del">
        <pc:chgData name="Taranbeer singh" userId="553f1d9949ff775d" providerId="LiveId" clId="{1358752A-D908-404D-B1AF-606BE1C93A67}" dt="2023-10-30T16:44:49.515" v="76" actId="2696"/>
        <pc:sldMkLst>
          <pc:docMk/>
          <pc:sldMk cId="0" sldId="260"/>
        </pc:sldMkLst>
      </pc:sldChg>
      <pc:sldChg chg="del">
        <pc:chgData name="Taranbeer singh" userId="553f1d9949ff775d" providerId="LiveId" clId="{1358752A-D908-404D-B1AF-606BE1C93A67}" dt="2023-10-30T16:44:52.029" v="77" actId="2696"/>
        <pc:sldMkLst>
          <pc:docMk/>
          <pc:sldMk cId="0" sldId="261"/>
        </pc:sldMkLst>
      </pc:sldChg>
      <pc:sldChg chg="delSp modSp mod ord">
        <pc:chgData name="Taranbeer singh" userId="553f1d9949ff775d" providerId="LiveId" clId="{1358752A-D908-404D-B1AF-606BE1C93A67}" dt="2023-10-30T16:45:56.496" v="102" actId="20577"/>
        <pc:sldMkLst>
          <pc:docMk/>
          <pc:sldMk cId="0" sldId="262"/>
        </pc:sldMkLst>
        <pc:spChg chg="mod">
          <ac:chgData name="Taranbeer singh" userId="553f1d9949ff775d" providerId="LiveId" clId="{1358752A-D908-404D-B1AF-606BE1C93A67}" dt="2023-10-30T16:45:56.496" v="102" actId="20577"/>
          <ac:spMkLst>
            <pc:docMk/>
            <pc:sldMk cId="0" sldId="262"/>
            <ac:spMk id="158" creationId="{00000000-0000-0000-0000-000000000000}"/>
          </ac:spMkLst>
        </pc:spChg>
        <pc:spChg chg="del">
          <ac:chgData name="Taranbeer singh" userId="553f1d9949ff775d" providerId="LiveId" clId="{1358752A-D908-404D-B1AF-606BE1C93A67}" dt="2023-10-30T16:44:59.119" v="78" actId="21"/>
          <ac:spMkLst>
            <pc:docMk/>
            <pc:sldMk cId="0" sldId="262"/>
            <ac:spMk id="159" creationId="{00000000-0000-0000-0000-000000000000}"/>
          </ac:spMkLst>
        </pc:spChg>
      </pc:sldChg>
      <pc:sldChg chg="modSp del mod">
        <pc:chgData name="Taranbeer singh" userId="553f1d9949ff775d" providerId="LiveId" clId="{1358752A-D908-404D-B1AF-606BE1C93A67}" dt="2023-10-30T16:48:19.377" v="109" actId="207"/>
        <pc:sldMkLst>
          <pc:docMk/>
          <pc:sldMk cId="0" sldId="263"/>
        </pc:sldMkLst>
        <pc:graphicFrameChg chg="modGraphic">
          <ac:chgData name="Taranbeer singh" userId="553f1d9949ff775d" providerId="LiveId" clId="{1358752A-D908-404D-B1AF-606BE1C93A67}" dt="2023-10-30T16:48:19.377" v="109" actId="207"/>
          <ac:graphicFrameMkLst>
            <pc:docMk/>
            <pc:sldMk cId="0" sldId="263"/>
            <ac:graphicFrameMk id="158" creationId="{00000000-0000-0000-0000-000000000000}"/>
          </ac:graphicFrameMkLst>
        </pc:graphicFrameChg>
      </pc:sldChg>
      <pc:sldChg chg="modSp add mod">
        <pc:chgData name="Taranbeer singh" userId="553f1d9949ff775d" providerId="LiveId" clId="{1358752A-D908-404D-B1AF-606BE1C93A67}" dt="2023-10-30T16:43:30.419" v="67"/>
        <pc:sldMkLst>
          <pc:docMk/>
          <pc:sldMk cId="2175017991" sldId="264"/>
        </pc:sldMkLst>
        <pc:spChg chg="mod">
          <ac:chgData name="Taranbeer singh" userId="553f1d9949ff775d" providerId="LiveId" clId="{1358752A-D908-404D-B1AF-606BE1C93A67}" dt="2023-10-30T16:43:30.419" v="67"/>
          <ac:spMkLst>
            <pc:docMk/>
            <pc:sldMk cId="2175017991" sldId="264"/>
            <ac:spMk id="117" creationId="{00000000-0000-0000-0000-000000000000}"/>
          </ac:spMkLst>
        </pc:spChg>
        <pc:spChg chg="mod">
          <ac:chgData name="Taranbeer singh" userId="553f1d9949ff775d" providerId="LiveId" clId="{1358752A-D908-404D-B1AF-606BE1C93A67}" dt="2023-10-30T16:43:00.177" v="64" actId="12"/>
          <ac:spMkLst>
            <pc:docMk/>
            <pc:sldMk cId="2175017991" sldId="264"/>
            <ac:spMk id="118" creationId="{00000000-0000-0000-0000-000000000000}"/>
          </ac:spMkLst>
        </pc:spChg>
      </pc:sldChg>
      <pc:sldChg chg="add modTransition">
        <pc:chgData name="Taranbeer singh" userId="553f1d9949ff775d" providerId="LiveId" clId="{1358752A-D908-404D-B1AF-606BE1C93A67}" dt="2023-10-30T16:44:19.642" v="72"/>
        <pc:sldMkLst>
          <pc:docMk/>
          <pc:sldMk cId="0" sldId="265"/>
        </pc:sldMkLst>
      </pc:sldChg>
      <pc:sldChg chg="add modTransition">
        <pc:chgData name="Taranbeer singh" userId="553f1d9949ff775d" providerId="LiveId" clId="{1358752A-D908-404D-B1AF-606BE1C93A67}" dt="2023-10-30T16:44:41.633" v="74"/>
        <pc:sldMkLst>
          <pc:docMk/>
          <pc:sldMk cId="0"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AND_TWO_COLUMNS" type="twoColTx">
  <p:cSld name="1_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67378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8263678" cy="281695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p>
            <a:pPr marL="0" marR="0" lvl="0" indent="0" algn="l" rtl="0">
              <a:lnSpc>
                <a:spcPct val="115000"/>
              </a:lnSpc>
              <a:spcBef>
                <a:spcPts val="0"/>
              </a:spcBef>
              <a:spcAft>
                <a:spcPts val="0"/>
              </a:spcAft>
              <a:buNone/>
            </a:pPr>
            <a:r>
              <a:rPr lang="en-US" sz="2000" dirty="0">
                <a:latin typeface="Lora"/>
                <a:ea typeface="Lora"/>
                <a:cs typeface="Lora"/>
                <a:sym typeface="Lora"/>
              </a:rPr>
              <a:t>The approach will be implemented in three stages : </a:t>
            </a:r>
            <a:endParaRPr lang="en-US" sz="2000" i="0" u="none" strike="noStrike" cap="none" dirty="0">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lang="en-US" sz="2000" dirty="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Wingdings" panose="05000000000000000000" pitchFamily="2" charset="2"/>
              <a:buChar char="§"/>
            </a:pPr>
            <a:r>
              <a:rPr lang="en-US" sz="1800" i="0" u="none" strike="noStrike" cap="none" dirty="0">
                <a:solidFill>
                  <a:srgbClr val="000000"/>
                </a:solidFill>
                <a:latin typeface="Open Sans"/>
                <a:ea typeface="Open Sans"/>
                <a:cs typeface="Open Sans"/>
                <a:sym typeface="Open Sans"/>
              </a:rPr>
              <a:t>Data Exploration</a:t>
            </a:r>
          </a:p>
          <a:p>
            <a:pPr marL="285750" marR="0" lvl="0" indent="-285750" algn="l" rtl="0">
              <a:lnSpc>
                <a:spcPct val="115000"/>
              </a:lnSpc>
              <a:spcBef>
                <a:spcPts val="0"/>
              </a:spcBef>
              <a:spcAft>
                <a:spcPts val="0"/>
              </a:spcAft>
              <a:buFont typeface="Wingdings" panose="05000000000000000000" pitchFamily="2" charset="2"/>
              <a:buChar char="§"/>
            </a:pPr>
            <a:endParaRPr lang="en-US" sz="1800" dirty="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Wingdings" panose="05000000000000000000" pitchFamily="2" charset="2"/>
              <a:buChar char="§"/>
            </a:pPr>
            <a:r>
              <a:rPr lang="en-US" sz="1800" i="0" u="none" strike="noStrike" cap="none" dirty="0">
                <a:solidFill>
                  <a:srgbClr val="000000"/>
                </a:solidFill>
                <a:latin typeface="Open Sans"/>
                <a:ea typeface="Open Sans"/>
                <a:cs typeface="Open Sans"/>
                <a:sym typeface="Open Sans"/>
              </a:rPr>
              <a:t>Model Development</a:t>
            </a:r>
          </a:p>
          <a:p>
            <a:pPr marL="285750" marR="0" lvl="0" indent="-285750" algn="l" rtl="0">
              <a:lnSpc>
                <a:spcPct val="115000"/>
              </a:lnSpc>
              <a:spcBef>
                <a:spcPts val="0"/>
              </a:spcBef>
              <a:spcAft>
                <a:spcPts val="0"/>
              </a:spcAft>
              <a:buFont typeface="Wingdings" panose="05000000000000000000" pitchFamily="2" charset="2"/>
              <a:buChar char="§"/>
            </a:pPr>
            <a:endParaRPr lang="en-US" sz="1800" dirty="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Wingdings" panose="05000000000000000000" pitchFamily="2" charset="2"/>
              <a:buChar char="§"/>
            </a:pPr>
            <a:r>
              <a:rPr lang="en-US" sz="1800" i="0" u="none" strike="noStrike" cap="none" dirty="0">
                <a:solidFill>
                  <a:srgbClr val="000000"/>
                </a:solidFill>
                <a:latin typeface="Open Sans"/>
                <a:ea typeface="Open Sans"/>
                <a:cs typeface="Open Sans"/>
                <a:sym typeface="Open Sans"/>
              </a:rPr>
              <a:t>Interpretation</a:t>
            </a:r>
            <a:endParaRPr lang="en-US" sz="900" dirty="0">
              <a:latin typeface="Open Sans"/>
              <a:ea typeface="Open Sans"/>
              <a:cs typeface="Open Sans"/>
              <a:sym typeface="Open Sans"/>
            </a:endParaRPr>
          </a:p>
          <a:p>
            <a:pPr marL="101600">
              <a:lnSpc>
                <a:spcPct val="115000"/>
              </a:lnSpc>
              <a:buClr>
                <a:srgbClr val="000000"/>
              </a:buClr>
              <a:buSzPts val="2000"/>
              <a:defRPr sz="2000">
                <a:latin typeface="Open Sans"/>
                <a:ea typeface="Open Sans"/>
                <a:cs typeface="Open Sans"/>
                <a:sym typeface="Open Sans"/>
              </a:defRPr>
            </a:pP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Agenda</a:t>
            </a:r>
          </a:p>
        </p:txBody>
      </p:sp>
      <p:sp>
        <p:nvSpPr>
          <p:cNvPr id="118" name="Shape 65"/>
          <p:cNvSpPr/>
          <p:nvPr/>
        </p:nvSpPr>
        <p:spPr>
          <a:xfrm>
            <a:off x="343874" y="1211200"/>
            <a:ext cx="8263678" cy="345405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p>
            <a:pPr marL="0" marR="0" lvl="0" indent="0" algn="l" rtl="0">
              <a:lnSpc>
                <a:spcPct val="115000"/>
              </a:lnSpc>
              <a:spcBef>
                <a:spcPts val="0"/>
              </a:spcBef>
              <a:spcAft>
                <a:spcPts val="0"/>
              </a:spcAft>
              <a:buNone/>
            </a:pPr>
            <a:r>
              <a:rPr lang="en-US" sz="2200" dirty="0">
                <a:latin typeface="Lora"/>
                <a:ea typeface="Lora"/>
                <a:cs typeface="Lora"/>
                <a:sym typeface="Lora"/>
              </a:rPr>
              <a:t>Approach for New Customer Data analysis :</a:t>
            </a:r>
          </a:p>
          <a:p>
            <a:pPr marL="457200" marR="0" lvl="0" indent="0" algn="l" rtl="0">
              <a:lnSpc>
                <a:spcPct val="115000"/>
              </a:lnSpc>
              <a:spcBef>
                <a:spcPts val="0"/>
              </a:spcBef>
              <a:spcAft>
                <a:spcPts val="0"/>
              </a:spcAft>
              <a:buNone/>
            </a:pPr>
            <a:r>
              <a:rPr lang="en-US" sz="2400" dirty="0">
                <a:latin typeface="Lora"/>
                <a:ea typeface="Lora"/>
                <a:cs typeface="Lora"/>
                <a:sym typeface="Lora"/>
              </a:rPr>
              <a:t> </a:t>
            </a:r>
          </a:p>
          <a:p>
            <a:pPr marL="457200" marR="0" lvl="0" indent="-355600" algn="l" rtl="0">
              <a:lnSpc>
                <a:spcPct val="115000"/>
              </a:lnSpc>
              <a:spcBef>
                <a:spcPts val="0"/>
              </a:spcBef>
              <a:spcAft>
                <a:spcPts val="0"/>
              </a:spcAft>
              <a:buSzPts val="2000"/>
              <a:buFont typeface="Wingdings" panose="05000000000000000000" pitchFamily="2" charset="2"/>
              <a:buChar char="§"/>
            </a:pPr>
            <a:r>
              <a:rPr lang="en-US" sz="2000" dirty="0">
                <a:latin typeface="Open Sans"/>
                <a:ea typeface="Open Sans"/>
                <a:cs typeface="Open Sans"/>
                <a:sym typeface="Open Sans"/>
              </a:rPr>
              <a:t>Age distribution </a:t>
            </a:r>
          </a:p>
          <a:p>
            <a:pPr marL="1714500" marR="0" lvl="0" indent="-342900" algn="l" rtl="0">
              <a:lnSpc>
                <a:spcPct val="115000"/>
              </a:lnSpc>
              <a:spcBef>
                <a:spcPts val="0"/>
              </a:spcBef>
              <a:spcAft>
                <a:spcPts val="0"/>
              </a:spcAft>
              <a:buFont typeface="Wingdings" panose="05000000000000000000" pitchFamily="2" charset="2"/>
              <a:buChar char="§"/>
            </a:pPr>
            <a:endParaRPr lang="en-US"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Wingdings" panose="05000000000000000000" pitchFamily="2" charset="2"/>
              <a:buChar char="§"/>
            </a:pPr>
            <a:r>
              <a:rPr lang="en-US" sz="2000" dirty="0">
                <a:latin typeface="Open Sans"/>
                <a:ea typeface="Open Sans"/>
                <a:cs typeface="Open Sans"/>
                <a:sym typeface="Open Sans"/>
              </a:rPr>
              <a:t>Bike purchase </a:t>
            </a:r>
          </a:p>
          <a:p>
            <a:pPr marL="1714500" marR="0" lvl="0" indent="-342900" algn="l" rtl="0">
              <a:lnSpc>
                <a:spcPct val="115000"/>
              </a:lnSpc>
              <a:spcBef>
                <a:spcPts val="0"/>
              </a:spcBef>
              <a:spcAft>
                <a:spcPts val="0"/>
              </a:spcAft>
              <a:buFont typeface="Wingdings" panose="05000000000000000000" pitchFamily="2" charset="2"/>
              <a:buChar char="§"/>
            </a:pPr>
            <a:endParaRPr lang="en-US"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Wingdings" panose="05000000000000000000" pitchFamily="2" charset="2"/>
              <a:buChar char="§"/>
            </a:pPr>
            <a:r>
              <a:rPr lang="en-US" sz="2000" dirty="0">
                <a:latin typeface="Open Sans"/>
                <a:ea typeface="Open Sans"/>
                <a:cs typeface="Open Sans"/>
                <a:sym typeface="Open Sans"/>
              </a:rPr>
              <a:t>Job industry</a:t>
            </a:r>
          </a:p>
          <a:p>
            <a:pPr marL="1714500" marR="0" lvl="0" indent="-342900" algn="l" rtl="0">
              <a:lnSpc>
                <a:spcPct val="115000"/>
              </a:lnSpc>
              <a:spcBef>
                <a:spcPts val="0"/>
              </a:spcBef>
              <a:spcAft>
                <a:spcPts val="0"/>
              </a:spcAft>
              <a:buFont typeface="Wingdings" panose="05000000000000000000" pitchFamily="2" charset="2"/>
              <a:buChar char="§"/>
            </a:pPr>
            <a:endParaRPr lang="en-US"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Wingdings" panose="05000000000000000000" pitchFamily="2" charset="2"/>
              <a:buChar char="§"/>
            </a:pPr>
            <a:r>
              <a:rPr lang="en-US" sz="2000" dirty="0">
                <a:latin typeface="Open Sans"/>
                <a:ea typeface="Open Sans"/>
                <a:cs typeface="Open Sans"/>
                <a:sym typeface="Open Sans"/>
              </a:rPr>
              <a:t>Number of cars owned</a:t>
            </a:r>
          </a:p>
        </p:txBody>
      </p:sp>
    </p:spTree>
    <p:extLst>
      <p:ext uri="{BB962C8B-B14F-4D97-AF65-F5344CB8AC3E}">
        <p14:creationId xmlns:p14="http://schemas.microsoft.com/office/powerpoint/2010/main" val="217501799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Data Exploration </a:t>
            </a:r>
            <a:r>
              <a:rPr lang="en" sz="2000" b="1" dirty="0">
                <a:solidFill>
                  <a:srgbClr val="FFFFFF"/>
                </a:solidFill>
              </a:rPr>
              <a:t>: Age Distribution &amp; Bike Purchases</a:t>
            </a:r>
            <a:endParaRPr sz="2000" b="1" i="0" u="none" strike="noStrike" cap="none" dirty="0">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New customers are more from the age group of 40-49 , followed by 50-59 &amp; 60-69.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Fewer customer are from 10-19 &amp; 90-99 for obvious reasons.</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a:solidFill>
                  <a:schemeClr val="dk1"/>
                </a:solidFill>
                <a:latin typeface="Open Sans"/>
                <a:ea typeface="Open Sans"/>
                <a:cs typeface="Open Sans"/>
                <a:sym typeface="Open Sans"/>
              </a:rPr>
              <a:t>Data shows age group </a:t>
            </a:r>
            <a:r>
              <a:rPr lang="en" sz="1500" b="1" i="0" u="none" strike="noStrike" cap="none">
                <a:solidFill>
                  <a:schemeClr val="dk1"/>
                </a:solidFill>
                <a:latin typeface="Open Sans"/>
                <a:ea typeface="Open Sans"/>
                <a:cs typeface="Open Sans"/>
                <a:sym typeface="Open Sans"/>
              </a:rPr>
              <a:t>40-50</a:t>
            </a:r>
            <a:r>
              <a:rPr lang="en" sz="1500" b="0" i="0" u="none" strike="noStrike" cap="none">
                <a:solidFill>
                  <a:schemeClr val="dk1"/>
                </a:solidFill>
                <a:latin typeface="Open Sans"/>
                <a:ea typeface="Open Sans"/>
                <a:cs typeface="Open Sans"/>
                <a:sym typeface="Open Sans"/>
              </a:rPr>
              <a:t> has high count in terms of bike purchased in last 3 years wit</a:t>
            </a:r>
            <a:r>
              <a:rPr lang="en" sz="1500">
                <a:solidFill>
                  <a:schemeClr val="dk1"/>
                </a:solidFill>
                <a:latin typeface="Open Sans"/>
                <a:ea typeface="Open Sans"/>
                <a:cs typeface="Open Sans"/>
                <a:sym typeface="Open Sans"/>
              </a:rPr>
              <a:t>h a slightly greater female ratio. </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The target audience for our marketing and advertising should be inclined to provide focus on females than males.</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4">
            <a:alphaModFix/>
          </a:blip>
          <a:src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a:latin typeface="Open Sans"/>
                <a:ea typeface="Open Sans"/>
                <a:cs typeface="Open Sans"/>
                <a:sym typeface="Open Sans"/>
              </a:rPr>
              <a:t>Financial Services, Manufacturing, and Health are the top three profit-generating industries, followed by retail and property.</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a:latin typeface="Open Sans"/>
                <a:ea typeface="Open Sans"/>
                <a:cs typeface="Open Sans"/>
                <a:sym typeface="Open Sans"/>
              </a:rPr>
              <a:t>The highest profits are also </a:t>
            </a:r>
            <a:r>
              <a:rPr lang="en" sz="1500">
                <a:solidFill>
                  <a:schemeClr val="dk1"/>
                </a:solidFill>
                <a:latin typeface="Open Sans"/>
                <a:ea typeface="Open Sans"/>
                <a:cs typeface="Open Sans"/>
                <a:sym typeface="Open Sans"/>
              </a:rPr>
              <a:t>Financial Services, Manufacturing, and Health as seen in the second chart.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Out of three states, New South Wales, could be potential market opportunities for the company.</a:t>
            </a:r>
            <a:endParaRPr sz="150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a:solidFill>
                  <a:srgbClr val="073763"/>
                </a:solidFill>
                <a:latin typeface="Open Sans"/>
                <a:ea typeface="Open Sans"/>
                <a:cs typeface="Open Sans"/>
                <a:sym typeface="Open Sans"/>
              </a:rPr>
              <a:t>The following are the high-value clients to target from the new list :</a:t>
            </a:r>
            <a:endParaRPr sz="200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Aged between 40 – 50.</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Most of the high value customers are female compared to male</a:t>
            </a:r>
            <a:endParaRPr sz="150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Working in Financial Service, Manufacturing and Health.</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Who are currently living in New South Wales and Victoria.</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latin typeface="Open Sans"/>
              <a:ea typeface="Open Sans"/>
              <a:cs typeface="Open Sans"/>
              <a:sym typeface="Open Sans"/>
            </a:endParaRPr>
          </a:p>
          <a:p>
            <a:pPr marL="965200" lvl="0" indent="0" algn="l" rtl="0">
              <a:lnSpc>
                <a:spcPct val="115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extLst>
              <p:ext uri="{D42A27DB-BD31-4B8C-83A1-F6EECF244321}">
                <p14:modId xmlns:p14="http://schemas.microsoft.com/office/powerpoint/2010/main" val="729287039"/>
              </p:ext>
            </p:extLst>
          </p:nvPr>
        </p:nvGraphicFramePr>
        <p:xfrm>
          <a:off x="113820" y="1592266"/>
          <a:ext cx="8896550" cy="3430875"/>
        </p:xfrm>
        <a:graphic>
          <a:graphicData uri="http://schemas.openxmlformats.org/drawingml/2006/table">
            <a:tbl>
              <a:tblPr firstRow="1" bandRow="1">
                <a:noFill/>
              </a:tblPr>
              <a:tblGrid>
                <a:gridCol w="1005775">
                  <a:extLst>
                    <a:ext uri="{9D8B030D-6E8A-4147-A177-3AD203B41FA5}">
                      <a16:colId xmlns:a16="http://schemas.microsoft.com/office/drawing/2014/main" val="20000"/>
                    </a:ext>
                  </a:extLst>
                </a:gridCol>
                <a:gridCol w="1536100">
                  <a:extLst>
                    <a:ext uri="{9D8B030D-6E8A-4147-A177-3AD203B41FA5}">
                      <a16:colId xmlns:a16="http://schemas.microsoft.com/office/drawing/2014/main" val="20001"/>
                    </a:ext>
                  </a:extLst>
                </a:gridCol>
                <a:gridCol w="587175">
                  <a:extLst>
                    <a:ext uri="{9D8B030D-6E8A-4147-A177-3AD203B41FA5}">
                      <a16:colId xmlns:a16="http://schemas.microsoft.com/office/drawing/2014/main" val="20002"/>
                    </a:ext>
                  </a:extLst>
                </a:gridCol>
                <a:gridCol w="1796100">
                  <a:extLst>
                    <a:ext uri="{9D8B030D-6E8A-4147-A177-3AD203B41FA5}">
                      <a16:colId xmlns:a16="http://schemas.microsoft.com/office/drawing/2014/main" val="20003"/>
                    </a:ext>
                  </a:extLst>
                </a:gridCol>
                <a:gridCol w="1429525">
                  <a:extLst>
                    <a:ext uri="{9D8B030D-6E8A-4147-A177-3AD203B41FA5}">
                      <a16:colId xmlns:a16="http://schemas.microsoft.com/office/drawing/2014/main" val="20004"/>
                    </a:ext>
                  </a:extLst>
                </a:gridCol>
                <a:gridCol w="980825">
                  <a:extLst>
                    <a:ext uri="{9D8B030D-6E8A-4147-A177-3AD203B41FA5}">
                      <a16:colId xmlns:a16="http://schemas.microsoft.com/office/drawing/2014/main" val="20005"/>
                    </a:ext>
                  </a:extLst>
                </a:gridCol>
                <a:gridCol w="1561050">
                  <a:extLst>
                    <a:ext uri="{9D8B030D-6E8A-4147-A177-3AD203B41FA5}">
                      <a16:colId xmlns:a16="http://schemas.microsoft.com/office/drawing/2014/main" val="20006"/>
                    </a:ext>
                  </a:extLst>
                </a:gridCol>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002060"/>
                          </a:solidFill>
                        </a:rPr>
                        <a:t>Customer ID</a:t>
                      </a:r>
                      <a:endParaRPr sz="1000" u="none" strike="noStrike" cap="none" dirty="0">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002060"/>
                          </a:solidFill>
                        </a:rPr>
                        <a:t>Bike Related Purchases for the last 3 years</a:t>
                      </a:r>
                      <a:endParaRPr sz="1000" u="none" strike="noStrike" cap="none" dirty="0">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002060"/>
                          </a:solidFill>
                        </a:rPr>
                        <a:t>Age</a:t>
                      </a:r>
                      <a:endParaRPr sz="1000" u="none" strike="noStrike" cap="none" dirty="0">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002060"/>
                          </a:solidFill>
                        </a:rPr>
                        <a:t>Job Industry</a:t>
                      </a:r>
                      <a:endParaRPr sz="1000" u="none" strike="noStrike" cap="none" dirty="0">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002060"/>
                          </a:solidFill>
                        </a:rPr>
                        <a:t>Wealth Segment</a:t>
                      </a:r>
                      <a:endParaRPr sz="1000" u="none" strike="noStrike" cap="none" dirty="0">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002060"/>
                          </a:solidFill>
                        </a:rPr>
                        <a:t>Owns Cars</a:t>
                      </a:r>
                      <a:endParaRPr sz="1000" u="none" strike="noStrike" cap="none" dirty="0">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002060"/>
                          </a:solidFill>
                        </a:rPr>
                        <a:t>State</a:t>
                      </a:r>
                      <a:endParaRPr sz="1000" u="none" strike="noStrike" cap="none" dirty="0">
                        <a:solidFill>
                          <a:srgbClr val="00206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1"/>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2"/>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3"/>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4"/>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New South Wales</a:t>
                      </a:r>
                      <a:endParaRPr sz="1000" u="none" strike="noStrike" cap="none" dirty="0"/>
                    </a:p>
                    <a:p>
                      <a:pPr marL="0" marR="0" lvl="0" indent="0" algn="ctr" rtl="0">
                        <a:lnSpc>
                          <a:spcPct val="100000"/>
                        </a:lnSpc>
                        <a:spcBef>
                          <a:spcPts val="0"/>
                        </a:spcBef>
                        <a:spcAft>
                          <a:spcPts val="0"/>
                        </a:spcAft>
                        <a:buClr>
                          <a:schemeClr val="dk1"/>
                        </a:buClr>
                        <a:buSzPts val="1000"/>
                        <a:buFont typeface="Arial"/>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THANK YOU</a:t>
            </a:r>
            <a:endParaRPr dirty="0"/>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389</Words>
  <Application>Microsoft Office PowerPoint</Application>
  <PresentationFormat>On-screen Show (16:9)</PresentationFormat>
  <Paragraphs>97</Paragraphs>
  <Slides>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Comic Sans MS</vt:lpstr>
      <vt:lpstr>Lora</vt:lpstr>
      <vt:lpstr>Noto Sans Symbols</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Taranbeer singh</cp:lastModifiedBy>
  <cp:revision>1</cp:revision>
  <dcterms:modified xsi:type="dcterms:W3CDTF">2023-10-30T16:48:24Z</dcterms:modified>
</cp:coreProperties>
</file>