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72" r:id="rId6"/>
    <p:sldId id="260" r:id="rId7"/>
    <p:sldId id="261" r:id="rId8"/>
    <p:sldId id="269" r:id="rId9"/>
    <p:sldId id="262" r:id="rId10"/>
    <p:sldId id="263" r:id="rId11"/>
    <p:sldId id="264" r:id="rId12"/>
    <p:sldId id="270" r:id="rId13"/>
    <p:sldId id="273" r:id="rId14"/>
    <p:sldId id="274" r:id="rId15"/>
    <p:sldId id="265" r:id="rId16"/>
    <p:sldId id="266" r:id="rId17"/>
    <p:sldId id="271"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8F57A8-4831-442C-8A3A-0FCC592B468B}">
          <p14:sldIdLst>
            <p14:sldId id="256"/>
            <p14:sldId id="257"/>
            <p14:sldId id="258"/>
            <p14:sldId id="259"/>
            <p14:sldId id="272"/>
            <p14:sldId id="260"/>
            <p14:sldId id="261"/>
            <p14:sldId id="269"/>
            <p14:sldId id="262"/>
            <p14:sldId id="263"/>
            <p14:sldId id="264"/>
            <p14:sldId id="270"/>
            <p14:sldId id="273"/>
            <p14:sldId id="274"/>
            <p14:sldId id="265"/>
            <p14:sldId id="266"/>
            <p14:sldId id="271"/>
            <p14:sldId id="267"/>
          </p14:sldIdLst>
        </p14:section>
        <p14:section name="Untitled Section" id="{FD4097DF-823D-4390-92F8-1E220EA264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41" autoAdjust="0"/>
  </p:normalViewPr>
  <p:slideViewPr>
    <p:cSldViewPr snapToGrid="0">
      <p:cViewPr varScale="1">
        <p:scale>
          <a:sx n="58" d="100"/>
          <a:sy n="58" d="100"/>
        </p:scale>
        <p:origin x="988" y="44"/>
      </p:cViewPr>
      <p:guideLst/>
    </p:cSldViewPr>
  </p:slideViewPr>
  <p:outlineViewPr>
    <p:cViewPr>
      <p:scale>
        <a:sx n="33" d="100"/>
        <a:sy n="33" d="100"/>
      </p:scale>
      <p:origin x="0" y="-300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04T13:51:55.9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5459 1,'-96'4,"-147"27,155-18,-303 28,196-20,119-10,-110 1,-1590-15,957 4,601-12,37 0,32 9,-218 25,-84-1,256-22,192 0,2 0,-1 0,1 0,-1 0,1 0,0 0,-1 1,1-1,0 0,-1 1,1-1,0 1,-1-1,0 1,-3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2:00:11.541"/>
    </inkml:context>
    <inkml:brush xml:id="br0">
      <inkml:brushProperty name="width" value="0.05" units="cm"/>
      <inkml:brushProperty name="height" value="0.05" units="cm"/>
      <inkml:brushProperty name="color" value="#008C3A"/>
    </inkml:brush>
  </inkml:definitions>
  <inkml:trace contextRef="#ctx0" brushRef="#br0">1 18 96 0 0,'0'0'0'0'0,"27"-14"0"0"0,-23 10 0 0 0,-2 4 0 0 0,1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0:42.088"/>
    </inkml:context>
    <inkml:brush xml:id="br0">
      <inkml:brushProperty name="width" value="0.1" units="cm"/>
      <inkml:brushProperty name="height" value="0.1" units="cm"/>
      <inkml:brushProperty name="color" value="#008C3A"/>
    </inkml:brush>
  </inkml:definitions>
  <inkml:trace contextRef="#ctx0" brushRef="#br0">364 473 96 0 0,'-4'-6'227'0'0,"0"0"-1"0"0,0 0 1 0 0,0 0-1 0 0,-1 0 1 0 0,0 1-1 0 0,0 0 1 0 0,0 0 0 0 0,-1 0-1 0 0,0 0 1 0 0,0 1-1 0 0,0 0 1 0 0,0 1-1 0 0,-1-1 1 0 0,1 1 0 0 0,-11-3-1 0 0,6 1 525 0 0,-1 2-1 0 0,1-1 1 0 0,-1 2-1 0 0,-12-2 1 0 0,20 3-558 0 0,1 1 0 0 0,-1 0 0 0 0,0 0 0 0 0,0 1 0 0 0,0-1 0 0 0,1 1 0 0 0,-1 0 0 0 0,0 0 0 0 0,1 0 0 0 0,-1 0 0 0 0,1 0 0 0 0,-1 1 0 0 0,1 0-1 0 0,-1 0 1 0 0,1 0 0 0 0,-5 4 0 0 0,-15 12 362 0 0,17-15-490 0 0,1 1 1 0 0,0 0 0 0 0,0 0-1 0 0,0 1 1 0 0,1-1 0 0 0,-1 1 0 0 0,-5 8-1 0 0,1 3-594 0 0,0 1 0 0 0,1 0-1 0 0,0 1 1 0 0,2-1 0 0 0,-7 28 0 0 0,9-29 489 0 0,2 0 0 0 0,-1 0 1 0 0,2 0-1 0 0,0 0 1 0 0,1 0-1 0 0,1 1 1 0 0,1-1-1 0 0,0 0 0 0 0,1 0 1 0 0,0 0-1 0 0,7 16 1 0 0,-8-27 42 0 0,0 0 0 0 0,0-1 0 0 0,1 1 1 0 0,0-1-1 0 0,0 1 0 0 0,0-1 0 0 0,1 0 0 0 0,-1 0 1 0 0,1-1-1 0 0,0 1 0 0 0,0-1 0 0 0,0 0 0 0 0,0 0 1 0 0,1 0-1 0 0,-1 0 0 0 0,8 2 0 0 0,-9-3 10 0 0,1-1 0 0 0,0 1 1 0 0,0-1-1 0 0,0 0 0 0 0,0 0 0 0 0,0-1 0 0 0,1 1 0 0 0,-1-1 0 0 0,0 0 0 0 0,0 0 0 0 0,0 0 0 0 0,0 0 0 0 0,0-1 0 0 0,1 0 1 0 0,-1 1-1 0 0,0-2 0 0 0,0 1 0 0 0,0 0 0 0 0,-1-1 0 0 0,8-4 0 0 0,12-9 299 0 0,-1-1 0 0 0,0-1 0 0 0,24-25 0 0 0,-38 34-292 0 0,-1-1 1 0 0,0 0-1 0 0,-1 0 1 0 0,1-1-1 0 0,-2 0 0 0 0,1 0 1 0 0,-1 0-1 0 0,-1 0 0 0 0,0-1 1 0 0,4-19-1 0 0,50-273 3703 0 0,-47 149-3482 0 0,2-7-685 0 0,-12 141 378 0 0,-1 18 66 0 0,-2 13 17 0 0,-5 71 72 0 0,4-1 0 0 0,3 1 1 0 0,19 143-1 0 0,-15-197-106 0 0,1 0 0 0 0,1-1 0 0 0,2 1 0 0 0,1-1 0 0 0,1-1 0 0 0,15 29 0 0 0,-17-40 10 0 0,2 5-34 0 0,0-1-1 0 0,2 0 0 0 0,24 31 0 0 0,-31-45 7 0 0,0 0 0 0 0,0 0 0 0 0,1 0 0 0 0,0 0 0 0 0,0-1 0 0 0,0 0 0 0 0,0 0 0 0 0,1-1 0 0 0,0 0 0 0 0,-1 0 0 0 0,1 0 0 0 0,0-1 0 0 0,1 0 0 0 0,-1 0 0 0 0,10 0 0 0 0,7 0-93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0:55.712"/>
    </inkml:context>
    <inkml:brush xml:id="br0">
      <inkml:brushProperty name="width" value="0.1" units="cm"/>
      <inkml:brushProperty name="height" value="0.1" units="cm"/>
      <inkml:brushProperty name="color" value="#008C3A"/>
    </inkml:brush>
  </inkml:definitions>
  <inkml:trace contextRef="#ctx0" brushRef="#br0">421 92 96 0 0,'-3'-3'0'0'0,"0"0"0"0"0,0 0 0 0 0,-1 0 0 0 0,1 1 0 0 0,-1-1 0 0 0,0 1 0 0 0,1 0 0 0 0,-1 0 0 0 0,0 0 0 0 0,-1 1 0 0 0,1 0 0 0 0,0-1 0 0 0,0 1 0 0 0,-1 1 0 0 0,1-1 0 0 0,0 1 0 0 0,-1-1 0 0 0,1 1 0 0 0,0 0 0 0 0,-1 1 0 0 0,1-1 0 0 0,0 1 0 0 0,-6 1 0 0 0,-9 2 111 0 0,0 0-1 0 0,1 1 1 0 0,0 1-1 0 0,0 1 1 0 0,0 0-1 0 0,1 1 1 0 0,0 1-1 0 0,-31 22 1 0 0,37-23 25 0 0,1 1 0 0 0,-1 1-1 0 0,1 0 1 0 0,1 0 0 0 0,0 1 0 0 0,1 0 0 0 0,0 0 0 0 0,0 1 0 0 0,1 0 0 0 0,1 0-1 0 0,0 1 1 0 0,-9 26 0 0 0,13-30-23 0 0,0 1 1 0 0,0 0-1 0 0,0 0 0 0 0,2 0 0 0 0,-1 0 0 0 0,1-1 0 0 0,0 1 1 0 0,1 0-1 0 0,0 0 0 0 0,1 0 0 0 0,0 0 0 0 0,1-1 0 0 0,0 1 1 0 0,0-1-1 0 0,1 1 0 0 0,0-1 0 0 0,0-1 0 0 0,1 1 0 0 0,1 0 1 0 0,-1-1-1 0 0,1 0 0 0 0,1-1 0 0 0,-1 1 0 0 0,11 8 0 0 0,-7-8-48 0 0,0 1-384 0 0,0 0 0 0 0,1-1 0 0 0,0 0 0 0 0,24 12 0 0 0,-32-18 232 0 0,1-1 1 0 0,0 0 0 0 0,0 0 0 0 0,0 0 0 0 0,0 0-1 0 0,0 0 1 0 0,0-1 0 0 0,0 0 0 0 0,0 0-1 0 0,0 0 1 0 0,0 0 0 0 0,0-1 0 0 0,0 1-1 0 0,0-1 1 0 0,0 0 0 0 0,0-1 0 0 0,0 1 0 0 0,0 0-1 0 0,-1-1 1 0 0,1 0 0 0 0,3-2 0 0 0,4-4 3 0 0,0-1 1 0 0,0 0 0 0 0,0 0 0 0 0,-1-1 0 0 0,-1-1 0 0 0,0 0 0 0 0,0 0-1 0 0,-1 0 1 0 0,-1-1 0 0 0,0 0 0 0 0,0-1 0 0 0,-2 0 0 0 0,8-21 0 0 0,1-10 1692 0 0,-2 0 0 0 0,10-83-1 0 0,-15 65 610 0 0,-1-72 0 0 0,-6 129-2133 0 0,-1-9 821 0 0,2 12-479 0 0,1 9-285 0 0,8 63 88 0 0,-1-8-505 0 0,27 104 0 0 0,-30-148 230 0 0,0-1 0 0 0,1 0-1 0 0,0 0 1 0 0,2 0 0 0 0,0-1-1 0 0,0 0 1 0 0,2-1 0 0 0,0 0-1 0 0,0-1 1 0 0,20 18 0 0 0,-27-28 43 0 0,0-1 0 0 0,0 0 0 0 0,0 0 1 0 0,0 0-1 0 0,1-1 0 0 0,-1 1 1 0 0,1-1-1 0 0,0 0 0 0 0,0 0 0 0 0,6 1 1 0 0,7 0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05.196"/>
    </inkml:context>
    <inkml:brush xml:id="br0">
      <inkml:brushProperty name="width" value="0.1" units="cm"/>
      <inkml:brushProperty name="height" value="0.1" units="cm"/>
      <inkml:brushProperty name="color" value="#008C3A"/>
    </inkml:brush>
  </inkml:definitions>
  <inkml:trace contextRef="#ctx0" brushRef="#br0">0 1 96 0 0,'10'31'476'0'0,"-8"-24"-139"0"0,1 0-1 0 0,-1 0 1 0 0,-1 0 0 0 0,1 1 0 0 0,-1-1-1 0 0,0 12 1 0 0,0 33 1081 0 0,8 54 0 0 0,2 46 191 0 0,-5 19 9 0 0,0-5-854 0 0,2-45-338 0 0,0-28 124 0 0,6-28 431 0 0,-14-51-333 0 0,-2-12-133 0 0,-1-10-337 0 0,0-3-129 0 0,1 0-1 0 0,0-1 0 0 0,1 1 1 0 0,1-21-1 0 0,0 4 46 0 0,-2-5 53 0 0,3 1 0 0 0,0-1 0 0 0,11-54 0 0 0,-7 66-65 0 0,0-1 0 0 0,2 1 0 0 0,0 0 0 0 0,1 1 0 0 0,2 0 0 0 0,15-27 0 0 0,-22 43-70 0 0,-1 0 1 0 0,1 1 0 0 0,0-1 0 0 0,0 1-1 0 0,0-1 1 0 0,0 1 0 0 0,1 0 0 0 0,-1 0-1 0 0,1 0 1 0 0,0 0 0 0 0,0 1 0 0 0,0 0-1 0 0,0 0 1 0 0,0 0 0 0 0,0 0 0 0 0,1 0-1 0 0,-1 1 1 0 0,1 0 0 0 0,-1 0 0 0 0,1 0 0 0 0,-1 1-1 0 0,1-1 1 0 0,0 1 0 0 0,-1 0 0 0 0,1 1-1 0 0,0-1 1 0 0,-1 1 0 0 0,1-1 0 0 0,-1 2-1 0 0,1-1 1 0 0,-1 0 0 0 0,0 1 0 0 0,1 0-1 0 0,3 2 1 0 0,8 5-504 0 0,0 1-1 0 0,0 0 1 0 0,-2 1-1 0 0,1 0 1 0 0,21 24-1 0 0,-29-28 471 0 0,-1 1 0 0 0,0 0 0 0 0,-1 1 0 0 0,1-1 0 0 0,-2 1 0 0 0,1 0 0 0 0,-1 0 0 0 0,-1 0 0 0 0,0 1 0 0 0,0-1 0 0 0,-1 1 0 0 0,2 12 0 0 0,-3-11-21 0 0,0 0-1 0 0,-1 0 1 0 0,0-1 0 0 0,-1 1 0 0 0,0 0 0 0 0,0 0 0 0 0,-1-1 0 0 0,-1 1 0 0 0,0-1 0 0 0,0 0-1 0 0,-1 0 1 0 0,0 0 0 0 0,-1 0 0 0 0,0-1 0 0 0,-1 1 0 0 0,0-1 0 0 0,0-1 0 0 0,-10 11 0 0 0,10-11 46 0 0,0-1 1 0 0,-1 0 0 0 0,0 0 0 0 0,0 0 0 0 0,-1-1-1 0 0,0 0 1 0 0,0-1 0 0 0,0 0 0 0 0,-1 0 0 0 0,1-1-1 0 0,-1 0 1 0 0,0 0 0 0 0,0-1 0 0 0,-18 4 0 0 0,13-4 31 0 0,0-2-1 0 0,0 0 1 0 0,0 0 0 0 0,0-1 0 0 0,1-1 0 0 0,-1 0 0 0 0,0-1 0 0 0,0 0-1 0 0,-22-8 1 0 0,12 2-10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10.218"/>
    </inkml:context>
    <inkml:brush xml:id="br0">
      <inkml:brushProperty name="width" value="0.1" units="cm"/>
      <inkml:brushProperty name="height" value="0.1" units="cm"/>
      <inkml:brushProperty name="color" value="#008C3A"/>
    </inkml:brush>
  </inkml:definitions>
  <inkml:trace contextRef="#ctx0" brushRef="#br0">578 106 96 0 0,'-8'-10'-86'0'0,"-1"1"1"0"0,0 0-1 0 0,0 0 0 0 0,0 1 1 0 0,-14-9-1 0 0,13 11 472 0 0,0 0 0 0 0,0 1 0 0 0,0 0 1 0 0,-1 1 0 0 0,1 0-1 0 0,-1 1 1 0 0,0 0 0 0 0,0 1-1 0 0,0 0 1 0 0,-1 0-1 0 0,1 1 1 0 0,0 1 0 0 0,-1 0-1 0 0,1 1 1 0 0,0 0 0 0 0,-16 3-1 0 0,11-1-292 0 0,-1 1 1 0 0,1 1-1 0 0,-31 13 0 0 0,32-11 16 0 0,1 1 0 0 0,0 0 0 0 0,1 1 0 0 0,0 0 0 0 0,0 1 0 0 0,1 1 0 0 0,1 0 0 0 0,0 0 0 0 0,0 1 0 0 0,1 1 0 0 0,0-1 0 0 0,1 2 0 0 0,1-1 0 0 0,0 1 0 0 0,1 1 0 0 0,0-1 0 0 0,1 1 0 0 0,1 0 0 0 0,1 1 0 0 0,0-1 0 0 0,0 1 0 0 0,2 0 0 0 0,0 0 0 0 0,0 19 0 0 0,2-18-96 0 0,1 0 0 0 0,0 0 0 0 0,1 0 0 0 0,1 0 0 0 0,0-1 0 0 0,1 1 0 0 0,1-1 0 0 0,10 23 0 0 0,-9-27-2 0 0,0-1 0 0 0,0 0 0 0 0,1-1 0 0 0,0 1 0 0 0,1-2 0 0 0,0 1 0 0 0,1-1 0 0 0,0 0 0 0 0,0 0 0 0 0,1-1 0 0 0,21 13 0 0 0,-12-10 35 0 0,0-1-1 0 0,1 0 0 0 0,0-2 0 0 0,1 0 0 0 0,0-2 1 0 0,0 0-1 0 0,1-1 0 0 0,23 2 0 0 0,104 4 35 0 0,-129-11 180 0 0,0-1 0 0 0,0 0 1 0 0,0-2-1 0 0,0 0 0 0 0,27-9 0 0 0,-33 7-251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11T05:21:15.186"/>
    </inkml:context>
    <inkml:brush xml:id="br0">
      <inkml:brushProperty name="width" value="0.1" units="cm"/>
      <inkml:brushProperty name="height" value="0.1" units="cm"/>
      <inkml:brushProperty name="color" value="#008C3A"/>
    </inkml:brush>
  </inkml:definitions>
  <inkml:trace contextRef="#ctx0" brushRef="#br0">119 318 96 0 0,'1'4'-22'0'0,"1"-1"-1"0"0,-1 0 1 0 0,1 1 0 0 0,0-1 0 0 0,1 0 0 0 0,-1 0 0 0 0,1 0-1 0 0,-1 0 1 0 0,1 0 0 0 0,0-1-1 0 0,0 1 1 0 0,0-1 0 0 0,0 0-1 0 0,5 3 1 0 0,-2-2 230 0 0,1-1 0 0 0,-1 1 0 0 0,1-1 1 0 0,-1 0-1 0 0,1-1 0 0 0,0 0 1 0 0,11 1-1 0 0,-3-2 596 0 0,0 0 0 0 0,-1-1 0 0 0,1 0 0 0 0,0-2 0 0 0,0 0 0 0 0,27-9 0 0 0,-23 4-416 0 0,0-1 0 0 0,0-1 1 0 0,-1 0-1 0 0,0-2 1 0 0,-1 0-1 0 0,0-1 0 0 0,-1 0 1 0 0,-1-1-1 0 0,0-1 0 0 0,0-1 1 0 0,-2 0-1 0 0,0-1 0 0 0,-1 0 1 0 0,14-28-1 0 0,-23 41-355 0 0,-2-1-1 0 0,1 1 1 0 0,0 0 0 0 0,-1-1 0 0 0,0 1 0 0 0,0-1-1 0 0,0 1 1 0 0,-1-1 0 0 0,0 0 0 0 0,1 1-1 0 0,-2-1 1 0 0,1 0 0 0 0,0 1 0 0 0,-1-1 0 0 0,0 1-1 0 0,-1-5 1 0 0,0 6-54 0 0,1 0 0 0 0,0 0 0 0 0,-1 0 0 0 0,0 0 0 0 0,0 0-1 0 0,1 1 1 0 0,-2-1 0 0 0,1 1 0 0 0,0 0 0 0 0,0-1 0 0 0,-1 1 0 0 0,1 0 0 0 0,-1 0 0 0 0,0 1 0 0 0,0-1-1 0 0,1 0 1 0 0,-1 1 0 0 0,0 0 0 0 0,0 0 0 0 0,0 0 0 0 0,-1 0 0 0 0,1 0 0 0 0,-5 0 0 0 0,-4-1-56 0 0,-1 1 0 0 0,0 1 0 0 0,1 0 1 0 0,-1 0-1 0 0,0 1 0 0 0,1 1 1 0 0,-1 0-1 0 0,1 1 0 0 0,-23 8 0 0 0,9 0-42 0 0,0 2 0 0 0,0 0 0 0 0,-28 21 0 0 0,53-34 115 0 0,-94 67-255 0 0,82-56 220 0 0,0 1 1 0 0,0 0 0 0 0,1 1-1 0 0,-15 22 1 0 0,14-17-75 0 0,0 2 0 0 0,2-1 0 0 0,0 2-1 0 0,1-1 1 0 0,2 1 0 0 0,0 1 0 0 0,1 0 0 0 0,-6 33 0 0 0,11-45 83 0 0,1-1 0 0 0,0 1 0 0 0,1 0 1 0 0,0 0-1 0 0,1-1 0 0 0,0 1 0 0 0,0 0 0 0 0,1-1 1 0 0,0 1-1 0 0,1-1 0 0 0,0 1 0 0 0,1-1 0 0 0,-1 0 0 0 0,2-1 1 0 0,-1 1-1 0 0,1-1 0 0 0,1 1 0 0 0,0-2 0 0 0,0 1 1 0 0,0 0-1 0 0,1-1 0 0 0,9 8 0 0 0,-1-4 53 0 0,0-1 0 0 0,1 0 0 0 0,0-1 0 0 0,0-1 0 0 0,1 0 0 0 0,0-1 0 0 0,0-1 0 0 0,1-1 0 0 0,0-1 0 0 0,36 5 0 0 0,0-4 201 0 0,1-2-1 0 0,77-7 1 0 0,-74 1-125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07T06:45:10.3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6116 126,'-2913'0,"2724"-15,32 0,97 13,-122-9,-50-7,-76-12,198 14,-144-2,-114 18,153 2,-913-2,1128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6-07T06:45:53.7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6350 19,'-197'-1,"-228"3,163 12,-95 1,36-16,-112 3,221 13,-56 1,-136-36,187 6,149 1,48 9,-33-4,-405 3,267 7,-2203-2,2388 0,2 1,0-1,0 0,0 0,0 0,1-1,-1 1,0-1,0 0,1 0,-1 0,0-1,1 1,-6-4,4-2</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6/7/2025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6/7/2025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6/7/2025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6/7/2025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6/7/2025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6/7/2025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6/7/2025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6/7/2025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6/7/2025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customXml" Target="../ink/ink7.xml"/><Relationship Id="rId18" Type="http://schemas.openxmlformats.org/officeDocument/2006/relationships/image" Target="../media/image9.png"/><Relationship Id="rId3" Type="http://schemas.openxmlformats.org/officeDocument/2006/relationships/customXml" Target="../ink/ink2.xml"/><Relationship Id="rId7" Type="http://schemas.openxmlformats.org/officeDocument/2006/relationships/customXml" Target="../ink/ink4.xml"/><Relationship Id="rId12" Type="http://schemas.openxmlformats.org/officeDocument/2006/relationships/image" Target="../media/image6.png"/><Relationship Id="rId17" Type="http://schemas.openxmlformats.org/officeDocument/2006/relationships/customXml" Target="../ink/ink9.xml"/><Relationship Id="rId2" Type="http://schemas.openxmlformats.org/officeDocument/2006/relationships/image" Target="../media/image2.png"/><Relationship Id="rId16"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6.xml"/><Relationship Id="rId5" Type="http://schemas.openxmlformats.org/officeDocument/2006/relationships/customXml" Target="../ink/ink3.xml"/><Relationship Id="rId15" Type="http://schemas.openxmlformats.org/officeDocument/2006/relationships/customXml" Target="../ink/ink8.xml"/><Relationship Id="rId10" Type="http://schemas.openxmlformats.org/officeDocument/2006/relationships/image" Target="../media/image5.png"/><Relationship Id="rId4" Type="http://schemas.openxmlformats.org/officeDocument/2006/relationships/image" Target="../media/image23.png"/><Relationship Id="rId9" Type="http://schemas.openxmlformats.org/officeDocument/2006/relationships/customXml" Target="../ink/ink5.xml"/><Relationship Id="rId1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5F9B-1744-7037-848D-4EC8FC7527B8}"/>
              </a:ext>
            </a:extLst>
          </p:cNvPr>
          <p:cNvSpPr>
            <a:spLocks noGrp="1"/>
          </p:cNvSpPr>
          <p:nvPr>
            <p:ph type="ctrTitle"/>
          </p:nvPr>
        </p:nvSpPr>
        <p:spPr>
          <a:xfrm>
            <a:off x="1915128" y="1788454"/>
            <a:ext cx="8379578" cy="1899968"/>
          </a:xfrm>
        </p:spPr>
        <p:txBody>
          <a:bodyPr/>
          <a:lstStyle/>
          <a:p>
            <a:r>
              <a:rPr lang="en-US" sz="9600" dirty="0"/>
              <a:t>3-54</a:t>
            </a:r>
          </a:p>
        </p:txBody>
      </p:sp>
      <p:sp>
        <p:nvSpPr>
          <p:cNvPr id="3" name="Subtitle 2">
            <a:extLst>
              <a:ext uri="{FF2B5EF4-FFF2-40B4-BE49-F238E27FC236}">
                <a16:creationId xmlns:a16="http://schemas.microsoft.com/office/drawing/2014/main" id="{6E3AF5D0-DB69-DE73-1906-0A69730CBA41}"/>
              </a:ext>
            </a:extLst>
          </p:cNvPr>
          <p:cNvSpPr>
            <a:spLocks noGrp="1"/>
          </p:cNvSpPr>
          <p:nvPr>
            <p:ph type="subTitle" idx="1"/>
          </p:nvPr>
        </p:nvSpPr>
        <p:spPr/>
        <p:txBody>
          <a:bodyPr>
            <a:normAutofit/>
          </a:bodyPr>
          <a:lstStyle/>
          <a:p>
            <a:r>
              <a:rPr lang="fa-IR" sz="2400" dirty="0">
                <a:latin typeface="Dubai" panose="020B0503030403030204" pitchFamily="34" charset="-78"/>
                <a:cs typeface="Dubai" panose="020B0503030403030204" pitchFamily="34" charset="-78"/>
              </a:rPr>
              <a:t>ترانه کردی</a:t>
            </a:r>
            <a:endParaRPr lang="en-US" sz="24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379076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27C4F-F803-063D-446B-F14DDCD03BF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230AE5-EBBE-6432-713A-7693B18899F9}"/>
              </a:ext>
            </a:extLst>
          </p:cNvPr>
          <p:cNvSpPr txBox="1"/>
          <p:nvPr/>
        </p:nvSpPr>
        <p:spPr>
          <a:xfrm>
            <a:off x="7432528" y="0"/>
            <a:ext cx="4759472"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2 – پیشامد اتمام خدمت دهی ایستگاه الف (</a:t>
            </a:r>
            <a:r>
              <a:rPr lang="en-US" dirty="0">
                <a:latin typeface="Dubai" panose="020B0503030403030204" pitchFamily="34" charset="-78"/>
                <a:cs typeface="Dubai" panose="020B0503030403030204" pitchFamily="34" charset="-78"/>
              </a:rPr>
              <a:t>a</a:t>
            </a:r>
            <a:r>
              <a:rPr lang="fa-IR" dirty="0">
                <a:latin typeface="Dubai" panose="020B0503030403030204" pitchFamily="34" charset="-78"/>
                <a:cs typeface="Dubai" panose="020B0503030403030204" pitchFamily="34" charset="-78"/>
              </a:rPr>
              <a:t>)</a:t>
            </a:r>
            <a:endParaRPr lang="en-US" dirty="0">
              <a:latin typeface="Dubai" panose="020B0503030403030204" pitchFamily="34" charset="-78"/>
              <a:cs typeface="Dubai" panose="020B0503030403030204" pitchFamily="34" charset="-78"/>
            </a:endParaRPr>
          </a:p>
        </p:txBody>
      </p:sp>
      <p:pic>
        <p:nvPicPr>
          <p:cNvPr id="6" name="Picture 5">
            <a:extLst>
              <a:ext uri="{FF2B5EF4-FFF2-40B4-BE49-F238E27FC236}">
                <a16:creationId xmlns:a16="http://schemas.microsoft.com/office/drawing/2014/main" id="{351F415E-0EA1-68E3-45B0-80DA0C1EA249}"/>
              </a:ext>
            </a:extLst>
          </p:cNvPr>
          <p:cNvPicPr>
            <a:picLocks noChangeAspect="1"/>
          </p:cNvPicPr>
          <p:nvPr/>
        </p:nvPicPr>
        <p:blipFill>
          <a:blip r:embed="rId2"/>
          <a:stretch>
            <a:fillRect/>
          </a:stretch>
        </p:blipFill>
        <p:spPr>
          <a:xfrm>
            <a:off x="2022565" y="144117"/>
            <a:ext cx="5709755" cy="65697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07703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C7E89-DDFC-0E99-502F-755CAF40370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1DDA162-09DD-AA41-9171-190583A12F3B}"/>
              </a:ext>
            </a:extLst>
          </p:cNvPr>
          <p:cNvSpPr txBox="1"/>
          <p:nvPr/>
        </p:nvSpPr>
        <p:spPr>
          <a:xfrm>
            <a:off x="8116863" y="0"/>
            <a:ext cx="4075137"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3 – پیشامد اتمام خدمتدهی ایستگاه ب (</a:t>
            </a:r>
            <a:r>
              <a:rPr lang="en-US" dirty="0">
                <a:latin typeface="Dubai" panose="020B0503030403030204" pitchFamily="34" charset="-78"/>
                <a:cs typeface="Dubai" panose="020B0503030403030204" pitchFamily="34" charset="-78"/>
              </a:rPr>
              <a:t>b</a:t>
            </a:r>
            <a:r>
              <a:rPr lang="fa-IR" dirty="0">
                <a:latin typeface="Dubai" panose="020B0503030403030204" pitchFamily="34" charset="-78"/>
                <a:cs typeface="Dubai" panose="020B0503030403030204" pitchFamily="34" charset="-78"/>
              </a:rPr>
              <a:t>)</a:t>
            </a:r>
            <a:endParaRPr lang="en-US" dirty="0">
              <a:latin typeface="Dubai" panose="020B0503030403030204" pitchFamily="34" charset="-78"/>
              <a:cs typeface="Dubai" panose="020B0503030403030204" pitchFamily="34" charset="-78"/>
            </a:endParaRPr>
          </a:p>
        </p:txBody>
      </p:sp>
      <p:pic>
        <p:nvPicPr>
          <p:cNvPr id="8" name="Picture 7">
            <a:extLst>
              <a:ext uri="{FF2B5EF4-FFF2-40B4-BE49-F238E27FC236}">
                <a16:creationId xmlns:a16="http://schemas.microsoft.com/office/drawing/2014/main" id="{06C3CE58-9C8A-1DF9-84F9-468834A4AD3D}"/>
              </a:ext>
            </a:extLst>
          </p:cNvPr>
          <p:cNvPicPr>
            <a:picLocks noChangeAspect="1"/>
          </p:cNvPicPr>
          <p:nvPr/>
        </p:nvPicPr>
        <p:blipFill>
          <a:blip r:embed="rId2"/>
          <a:stretch>
            <a:fillRect/>
          </a:stretch>
        </p:blipFill>
        <p:spPr>
          <a:xfrm>
            <a:off x="792480" y="184666"/>
            <a:ext cx="7557442" cy="6492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809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D941049-AC43-8018-8A6C-14D91C5DBE9C}"/>
              </a:ext>
            </a:extLst>
          </p:cNvPr>
          <p:cNvPicPr>
            <a:picLocks noChangeAspect="1"/>
          </p:cNvPicPr>
          <p:nvPr/>
        </p:nvPicPr>
        <p:blipFill>
          <a:blip r:embed="rId2"/>
          <a:stretch>
            <a:fillRect/>
          </a:stretch>
        </p:blipFill>
        <p:spPr>
          <a:xfrm>
            <a:off x="2932592" y="283632"/>
            <a:ext cx="6983034" cy="615535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03059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0BA9B4-B06C-EBF9-1843-F087B560372A}"/>
              </a:ext>
            </a:extLst>
          </p:cNvPr>
          <p:cNvSpPr txBox="1"/>
          <p:nvPr/>
        </p:nvSpPr>
        <p:spPr>
          <a:xfrm>
            <a:off x="6096000" y="0"/>
            <a:ext cx="6096000" cy="369332"/>
          </a:xfrm>
          <a:prstGeom prst="rect">
            <a:avLst/>
          </a:prstGeom>
          <a:noFill/>
        </p:spPr>
        <p:txBody>
          <a:bodyPr wrap="square">
            <a:spAutoFit/>
          </a:bodyPr>
          <a:lstStyle/>
          <a:p>
            <a:pPr algn="r" rtl="1"/>
            <a:r>
              <a:rPr lang="fa-IR" dirty="0">
                <a:latin typeface="Dubai" panose="020B0503030403030204" pitchFamily="34" charset="-78"/>
                <a:cs typeface="Dubai" panose="020B0503030403030204" pitchFamily="34" charset="-78"/>
              </a:rPr>
              <a:t>4 – پیشامد </a:t>
            </a:r>
            <a:r>
              <a:rPr lang="fa-IR" sz="1800" dirty="0">
                <a:latin typeface="Dubai" panose="020B0503030403030204" pitchFamily="34" charset="-78"/>
                <a:cs typeface="Dubai" panose="020B0503030403030204" pitchFamily="34" charset="-78"/>
              </a:rPr>
              <a:t>اتمام بسته بودن ایستگاه ج</a:t>
            </a:r>
          </a:p>
        </p:txBody>
      </p:sp>
      <p:pic>
        <p:nvPicPr>
          <p:cNvPr id="5" name="Picture 4">
            <a:extLst>
              <a:ext uri="{FF2B5EF4-FFF2-40B4-BE49-F238E27FC236}">
                <a16:creationId xmlns:a16="http://schemas.microsoft.com/office/drawing/2014/main" id="{2D86584E-389B-9B25-8206-6B9BF8F579CC}"/>
              </a:ext>
            </a:extLst>
          </p:cNvPr>
          <p:cNvPicPr>
            <a:picLocks noChangeAspect="1"/>
          </p:cNvPicPr>
          <p:nvPr/>
        </p:nvPicPr>
        <p:blipFill>
          <a:blip r:embed="rId2"/>
          <a:stretch>
            <a:fillRect/>
          </a:stretch>
        </p:blipFill>
        <p:spPr>
          <a:xfrm>
            <a:off x="1217220" y="145939"/>
            <a:ext cx="6230060" cy="656612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58397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E9522A-CD20-1DFA-F90B-6558FB1CD853}"/>
              </a:ext>
            </a:extLst>
          </p:cNvPr>
          <p:cNvSpPr txBox="1"/>
          <p:nvPr/>
        </p:nvSpPr>
        <p:spPr>
          <a:xfrm>
            <a:off x="6096000" y="0"/>
            <a:ext cx="6096000" cy="369332"/>
          </a:xfrm>
          <a:prstGeom prst="rect">
            <a:avLst/>
          </a:prstGeom>
          <a:noFill/>
        </p:spPr>
        <p:txBody>
          <a:bodyPr wrap="square">
            <a:spAutoFit/>
          </a:bodyPr>
          <a:lstStyle/>
          <a:p>
            <a:pPr algn="r" rtl="1"/>
            <a:r>
              <a:rPr lang="fa-IR" dirty="0">
                <a:latin typeface="Dubai" panose="020B0503030403030204" pitchFamily="34" charset="-78"/>
                <a:cs typeface="Dubai" panose="020B0503030403030204" pitchFamily="34" charset="-78"/>
              </a:rPr>
              <a:t>5 – پیشامد </a:t>
            </a:r>
            <a:r>
              <a:rPr lang="fa-IR" sz="1800" dirty="0">
                <a:latin typeface="Dubai" panose="020B0503030403030204" pitchFamily="34" charset="-78"/>
                <a:cs typeface="Dubai" panose="020B0503030403030204" pitchFamily="34" charset="-78"/>
              </a:rPr>
              <a:t>اتمام باز بودن ایستگاه</a:t>
            </a:r>
            <a:r>
              <a:rPr lang="fa-IR" dirty="0">
                <a:latin typeface="Dubai" panose="020B0503030403030204" pitchFamily="34" charset="-78"/>
                <a:cs typeface="Dubai" panose="020B0503030403030204" pitchFamily="34" charset="-78"/>
              </a:rPr>
              <a:t> </a:t>
            </a:r>
            <a:r>
              <a:rPr lang="fa-IR" sz="1800" dirty="0">
                <a:latin typeface="Dubai" panose="020B0503030403030204" pitchFamily="34" charset="-78"/>
                <a:cs typeface="Dubai" panose="020B0503030403030204" pitchFamily="34" charset="-78"/>
              </a:rPr>
              <a:t>ج</a:t>
            </a:r>
          </a:p>
        </p:txBody>
      </p:sp>
      <p:pic>
        <p:nvPicPr>
          <p:cNvPr id="5" name="Picture 4">
            <a:extLst>
              <a:ext uri="{FF2B5EF4-FFF2-40B4-BE49-F238E27FC236}">
                <a16:creationId xmlns:a16="http://schemas.microsoft.com/office/drawing/2014/main" id="{3F645870-3EED-7E68-58CB-E3D87ED8DE9F}"/>
              </a:ext>
            </a:extLst>
          </p:cNvPr>
          <p:cNvPicPr>
            <a:picLocks noChangeAspect="1"/>
          </p:cNvPicPr>
          <p:nvPr/>
        </p:nvPicPr>
        <p:blipFill>
          <a:blip r:embed="rId2"/>
          <a:stretch>
            <a:fillRect/>
          </a:stretch>
        </p:blipFill>
        <p:spPr>
          <a:xfrm>
            <a:off x="2387600" y="111760"/>
            <a:ext cx="5689368" cy="66217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7997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446899-2AF7-F7B8-A8A9-B219D32734E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4F27F59-A428-2182-DD49-577E4E2551C1}"/>
              </a:ext>
            </a:extLst>
          </p:cNvPr>
          <p:cNvSpPr txBox="1"/>
          <p:nvPr/>
        </p:nvSpPr>
        <p:spPr>
          <a:xfrm>
            <a:off x="8078362" y="0"/>
            <a:ext cx="4113638"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6 – پیشامد اتمام خدمتدهی ایستگاه ج (</a:t>
            </a:r>
            <a:r>
              <a:rPr lang="en-US" dirty="0">
                <a:latin typeface="Dubai" panose="020B0503030403030204" pitchFamily="34" charset="-78"/>
                <a:cs typeface="Dubai" panose="020B0503030403030204" pitchFamily="34" charset="-78"/>
              </a:rPr>
              <a:t>c</a:t>
            </a:r>
            <a:r>
              <a:rPr lang="fa-IR" dirty="0">
                <a:latin typeface="Dubai" panose="020B0503030403030204" pitchFamily="34" charset="-78"/>
                <a:cs typeface="Dubai" panose="020B0503030403030204" pitchFamily="34" charset="-78"/>
              </a:rPr>
              <a:t>)</a:t>
            </a:r>
            <a:endParaRPr lang="en-US" dirty="0">
              <a:latin typeface="Dubai" panose="020B0503030403030204" pitchFamily="34" charset="-78"/>
              <a:cs typeface="Dubai" panose="020B0503030403030204" pitchFamily="34" charset="-78"/>
            </a:endParaRPr>
          </a:p>
        </p:txBody>
      </p:sp>
      <p:pic>
        <p:nvPicPr>
          <p:cNvPr id="6" name="Picture 5">
            <a:extLst>
              <a:ext uri="{FF2B5EF4-FFF2-40B4-BE49-F238E27FC236}">
                <a16:creationId xmlns:a16="http://schemas.microsoft.com/office/drawing/2014/main" id="{2DC6B645-A82F-7DEE-3225-A165C25B46C6}"/>
              </a:ext>
            </a:extLst>
          </p:cNvPr>
          <p:cNvPicPr>
            <a:picLocks noChangeAspect="1"/>
          </p:cNvPicPr>
          <p:nvPr/>
        </p:nvPicPr>
        <p:blipFill>
          <a:blip r:embed="rId2"/>
          <a:stretch>
            <a:fillRect/>
          </a:stretch>
        </p:blipFill>
        <p:spPr>
          <a:xfrm>
            <a:off x="189095" y="115752"/>
            <a:ext cx="8253865" cy="66406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4013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903FD-859B-F347-17F0-94DF1DA8C81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101128D-0896-8CC3-0533-90DC39F7FC72}"/>
              </a:ext>
            </a:extLst>
          </p:cNvPr>
          <p:cNvSpPr txBox="1"/>
          <p:nvPr/>
        </p:nvSpPr>
        <p:spPr>
          <a:xfrm>
            <a:off x="8143065" y="0"/>
            <a:ext cx="4048935"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7 – پیشامد اتمام خدمتدهی ایستگاه د (</a:t>
            </a:r>
            <a:r>
              <a:rPr lang="en-US" dirty="0">
                <a:latin typeface="Dubai" panose="020B0503030403030204" pitchFamily="34" charset="-78"/>
                <a:cs typeface="Dubai" panose="020B0503030403030204" pitchFamily="34" charset="-78"/>
              </a:rPr>
              <a:t>d</a:t>
            </a:r>
            <a:r>
              <a:rPr lang="fa-IR" dirty="0">
                <a:latin typeface="Dubai" panose="020B0503030403030204" pitchFamily="34" charset="-78"/>
                <a:cs typeface="Dubai" panose="020B0503030403030204" pitchFamily="34" charset="-78"/>
              </a:rPr>
              <a:t>)</a:t>
            </a:r>
            <a:endParaRPr lang="en-US" dirty="0">
              <a:latin typeface="Dubai" panose="020B0503030403030204" pitchFamily="34" charset="-78"/>
              <a:cs typeface="Dubai" panose="020B0503030403030204" pitchFamily="34" charset="-78"/>
            </a:endParaRPr>
          </a:p>
        </p:txBody>
      </p:sp>
      <p:pic>
        <p:nvPicPr>
          <p:cNvPr id="4" name="Picture 3">
            <a:extLst>
              <a:ext uri="{FF2B5EF4-FFF2-40B4-BE49-F238E27FC236}">
                <a16:creationId xmlns:a16="http://schemas.microsoft.com/office/drawing/2014/main" id="{27BC9C6D-5CFF-158A-241A-49458E50DECA}"/>
              </a:ext>
            </a:extLst>
          </p:cNvPr>
          <p:cNvPicPr>
            <a:picLocks noChangeAspect="1"/>
          </p:cNvPicPr>
          <p:nvPr/>
        </p:nvPicPr>
        <p:blipFill>
          <a:blip r:embed="rId2"/>
          <a:stretch>
            <a:fillRect/>
          </a:stretch>
        </p:blipFill>
        <p:spPr>
          <a:xfrm>
            <a:off x="313291" y="294640"/>
            <a:ext cx="8414032" cy="6451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67093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383324-CC36-8390-91DB-D43579C6B03B}"/>
              </a:ext>
            </a:extLst>
          </p:cNvPr>
          <p:cNvPicPr>
            <a:picLocks noChangeAspect="1"/>
          </p:cNvPicPr>
          <p:nvPr/>
        </p:nvPicPr>
        <p:blipFill>
          <a:blip r:embed="rId2"/>
          <a:stretch>
            <a:fillRect/>
          </a:stretch>
        </p:blipFill>
        <p:spPr>
          <a:xfrm>
            <a:off x="2570480" y="128193"/>
            <a:ext cx="7610777" cy="660161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35386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8483B-B326-1437-140E-97EDCE8B00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2F86E18-84D6-41F1-C5B8-8E2D57B43545}"/>
              </a:ext>
            </a:extLst>
          </p:cNvPr>
          <p:cNvSpPr txBox="1"/>
          <p:nvPr/>
        </p:nvSpPr>
        <p:spPr>
          <a:xfrm>
            <a:off x="8153225" y="0"/>
            <a:ext cx="4038775"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8 -  پیشامد اتمام خدمتدهی ایستگاه ه (</a:t>
            </a:r>
            <a:r>
              <a:rPr lang="en-US" dirty="0">
                <a:latin typeface="Dubai" panose="020B0503030403030204" pitchFamily="34" charset="-78"/>
                <a:cs typeface="Dubai" panose="020B0503030403030204" pitchFamily="34" charset="-78"/>
              </a:rPr>
              <a:t>e</a:t>
            </a:r>
            <a:r>
              <a:rPr lang="fa-IR" dirty="0">
                <a:latin typeface="Dubai" panose="020B0503030403030204" pitchFamily="34" charset="-78"/>
                <a:cs typeface="Dubai" panose="020B0503030403030204" pitchFamily="34" charset="-78"/>
              </a:rPr>
              <a:t>)</a:t>
            </a:r>
            <a:endParaRPr lang="en-US" dirty="0">
              <a:latin typeface="Dubai" panose="020B0503030403030204" pitchFamily="34" charset="-78"/>
              <a:cs typeface="Dubai" panose="020B0503030403030204" pitchFamily="34" charset="-78"/>
            </a:endParaRPr>
          </a:p>
        </p:txBody>
      </p:sp>
      <p:pic>
        <p:nvPicPr>
          <p:cNvPr id="4" name="Picture 3">
            <a:extLst>
              <a:ext uri="{FF2B5EF4-FFF2-40B4-BE49-F238E27FC236}">
                <a16:creationId xmlns:a16="http://schemas.microsoft.com/office/drawing/2014/main" id="{678CD11F-ECB9-CD98-E64F-41AE5AFB3953}"/>
              </a:ext>
            </a:extLst>
          </p:cNvPr>
          <p:cNvPicPr>
            <a:picLocks noChangeAspect="1"/>
          </p:cNvPicPr>
          <p:nvPr/>
        </p:nvPicPr>
        <p:blipFill>
          <a:blip r:embed="rId2"/>
          <a:stretch>
            <a:fillRect/>
          </a:stretch>
        </p:blipFill>
        <p:spPr>
          <a:xfrm>
            <a:off x="914400" y="127777"/>
            <a:ext cx="7377223" cy="66024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60353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2654-1429-95BB-0A1E-DAF66D308637}"/>
              </a:ext>
            </a:extLst>
          </p:cNvPr>
          <p:cNvSpPr>
            <a:spLocks noGrp="1"/>
          </p:cNvSpPr>
          <p:nvPr>
            <p:ph type="title"/>
          </p:nvPr>
        </p:nvSpPr>
        <p:spPr>
          <a:xfrm>
            <a:off x="1295400" y="26504"/>
            <a:ext cx="9601200" cy="742950"/>
          </a:xfrm>
        </p:spPr>
        <p:txBody>
          <a:bodyPr/>
          <a:lstStyle/>
          <a:p>
            <a:pPr algn="ctr" rtl="1"/>
            <a:r>
              <a:rPr lang="fa-IR" dirty="0">
                <a:latin typeface="Dubai" panose="020B0503030403030204" pitchFamily="34" charset="-78"/>
                <a:cs typeface="Dubai" panose="020B0503030403030204" pitchFamily="34" charset="-78"/>
              </a:rPr>
              <a:t>صورت سوال</a:t>
            </a:r>
            <a:endParaRPr lang="en-US" dirty="0">
              <a:latin typeface="Dubai" panose="020B0503030403030204" pitchFamily="34" charset="-78"/>
              <a:cs typeface="Dubai" panose="020B0503030403030204" pitchFamily="34" charset="-78"/>
            </a:endParaRPr>
          </a:p>
        </p:txBody>
      </p:sp>
      <p:sp>
        <p:nvSpPr>
          <p:cNvPr id="5" name="Rectangle 1">
            <a:extLst>
              <a:ext uri="{FF2B5EF4-FFF2-40B4-BE49-F238E27FC236}">
                <a16:creationId xmlns:a16="http://schemas.microsoft.com/office/drawing/2014/main" id="{626B3E5C-112F-305D-FE43-6A359259CCC4}"/>
              </a:ext>
            </a:extLst>
          </p:cNvPr>
          <p:cNvSpPr>
            <a:spLocks noChangeArrowheads="1"/>
          </p:cNvSpPr>
          <p:nvPr/>
        </p:nvSpPr>
        <p:spPr bwMode="auto">
          <a:xfrm>
            <a:off x="1154276" y="717775"/>
            <a:ext cx="10533401" cy="5847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یک کارگاه، انواع و اقسام ماشین‌آلات کوچک را تعمیر می‌کند. کارگاه از پنج ایستگاه کاری تشکیل می‌شود و جریان سفارش‌ها در داخل کارگاه مطابق شکل صفحه بعد است</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سفارش‌های معمولی با آهنگ هر سفارش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۱۳</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۱۵</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به ایستگاه (الف) می‌رسد. سفارش‌های </a:t>
            </a:r>
            <a:r>
              <a:rPr lang="fa-IR" altLang="en-US" sz="2200" dirty="0">
                <a:latin typeface="Dubai" panose="020B0503030403030204" pitchFamily="34" charset="-78"/>
                <a:cs typeface="Dubai" panose="020B0503030403030204" pitchFamily="34" charset="-78"/>
              </a:rPr>
              <a:t>ت</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عجیلی</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هر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۴</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ساعت وارد شده و بجز در ایستگاه (ج) که همراه همه سفارش‌های دیگر روی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تسمه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نقاله قرار گرفته و عملیات تمیزکاری و چربی‌گیری روی آنها انجام می‌شود، در بقیه ایستگاه‌ها از اولویت بالایی برخوردار است. مدت رسیدگی به سفارش‌ها و انجام تعمیرات در اولین بار ورود هر سفارش به هر ایستگاه به شرح صفحه بعد است</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مدت‌های فوق در مورد تمام سفارش‌هایی که یکی از دو توالی (الف) ← (ب) ← (ج)</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یا (الف) ← (ب) ←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را طی می‌کند درست است. اما حدود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درصد از سفارش‌های خروجی از ایستگاه (د) به منظور انجام کارهای بیشتر (که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طول می‌کشد) به ایستگاه (ب</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پس فرستاده می شوند</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که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از آنجا به (د) و سرانجام به (ه) می‌روند</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مسیر این سفارش‌ها به شرح زیر است</a:t>
            </a:r>
            <a:r>
              <a:rPr kumimoji="0" lang="en-US"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fa-IR" altLang="en-US" sz="2200" b="1"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lang="fa-IR" altLang="en-US" sz="2200" dirty="0">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(ج)</a:t>
            </a:r>
            <a:endPar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الف) ← (ب) ← (د)</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(ب)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د</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ه</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ایستگاه (چربی‌گیری) (ج) هر دو ساعت یک بار از یک ساعت پس از گشودن ایستگاه به منظور انجام کارهای روزمره،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نگه داری و تعمیر بسته می شود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که این کار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۱۰</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دقیقه طول می‌کشد.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اما </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این کارهای عادی نگهداری و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تعمیرتا</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کامل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شدن</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رسیدگی به ماشین احتمالی موجود در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ایستگاه ج</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 آغاز </a:t>
            </a:r>
            <a:r>
              <a:rPr kumimoji="0" lang="fa-IR"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ن</a:t>
            </a:r>
            <a:r>
              <a:rPr kumimoji="0" lang="ar-SA"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می‌شود</a:t>
            </a:r>
            <a:r>
              <a:rPr kumimoji="0" lang="en-US" altLang="en-US" sz="22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p>
        </p:txBody>
      </p:sp>
      <p:cxnSp>
        <p:nvCxnSpPr>
          <p:cNvPr id="7" name="Straight Arrow Connector 6">
            <a:extLst>
              <a:ext uri="{FF2B5EF4-FFF2-40B4-BE49-F238E27FC236}">
                <a16:creationId xmlns:a16="http://schemas.microsoft.com/office/drawing/2014/main" id="{B39002C7-6D49-5692-52BF-9BC5CF51A46F}"/>
              </a:ext>
            </a:extLst>
          </p:cNvPr>
          <p:cNvCxnSpPr/>
          <p:nvPr/>
        </p:nvCxnSpPr>
        <p:spPr>
          <a:xfrm flipH="1" flipV="1">
            <a:off x="10215197" y="4966278"/>
            <a:ext cx="208547" cy="133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5DBAB9C-CFDC-60D1-6749-07EEED2EF6B0}"/>
              </a:ext>
            </a:extLst>
          </p:cNvPr>
          <p:cNvCxnSpPr/>
          <p:nvPr/>
        </p:nvCxnSpPr>
        <p:spPr>
          <a:xfrm flipH="1">
            <a:off x="9609875" y="5015650"/>
            <a:ext cx="219242" cy="104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601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37C833-88C8-E8A6-F649-198A93B95E2D}"/>
              </a:ext>
            </a:extLst>
          </p:cNvPr>
          <p:cNvSpPr>
            <a:spLocks noGrp="1"/>
          </p:cNvSpPr>
          <p:nvPr>
            <p:ph idx="1"/>
          </p:nvPr>
        </p:nvSpPr>
        <p:spPr>
          <a:xfrm>
            <a:off x="873457" y="3044588"/>
            <a:ext cx="11095630" cy="3813412"/>
          </a:xfrm>
        </p:spPr>
        <p:txBody>
          <a:bodyPr>
            <a:normAutofit/>
          </a:bodyPr>
          <a:lstStyle/>
          <a:p>
            <a:pPr marL="0" indent="0" algn="r" rtl="1">
              <a:lnSpc>
                <a:spcPct val="110000"/>
              </a:lnSpc>
              <a:buNone/>
            </a:pPr>
            <a:r>
              <a:rPr lang="ar-SA" sz="2200" b="1" dirty="0">
                <a:latin typeface="Dubai" panose="020B0503030403030204" pitchFamily="34" charset="-78"/>
                <a:cs typeface="Dubai" panose="020B0503030403030204" pitchFamily="34" charset="-78"/>
              </a:rPr>
              <a:t>الف</a:t>
            </a:r>
            <a:r>
              <a:rPr lang="fa-IR" sz="2200" b="1" dirty="0">
                <a:latin typeface="Dubai" panose="020B0503030403030204" pitchFamily="34" charset="-78"/>
                <a:cs typeface="Dubai" panose="020B0503030403030204" pitchFamily="34" charset="-78"/>
              </a:rPr>
              <a:t>)</a:t>
            </a:r>
            <a:r>
              <a:rPr lang="ar-SA" sz="2200" dirty="0">
                <a:latin typeface="Dubai" panose="020B0503030403030204" pitchFamily="34" charset="-78"/>
                <a:cs typeface="Dubai" panose="020B0503030403030204" pitchFamily="34" charset="-78"/>
              </a:rPr>
              <a:t> مدل شبیه‌سازی را مستقلاً ده دفعه دوباره‌سازی کنید به طوری که هر دوباره‌سازی معادل یک اجرای شبیه‌سازی ۸ ساعته از </a:t>
            </a:r>
            <a:r>
              <a:rPr lang="fa-IR" sz="2200" dirty="0">
                <a:latin typeface="Dubai" panose="020B0503030403030204" pitchFamily="34" charset="-78"/>
                <a:cs typeface="Dubai" panose="020B0503030403030204" pitchFamily="34" charset="-78"/>
              </a:rPr>
              <a:t>پی یک</a:t>
            </a:r>
            <a:r>
              <a:rPr lang="ar-SA" sz="2200" dirty="0">
                <a:latin typeface="Dubai" panose="020B0503030403030204" pitchFamily="34" charset="-78"/>
                <a:cs typeface="Dubai" panose="020B0503030403030204" pitchFamily="34" charset="-78"/>
              </a:rPr>
              <a:t> اجرای ۲ ساعته راه‌اندازی باشد. ده مجموعه خروجی معرف ماندن یک سفارش در کارگاه است. معیار اصلی عملکرد موردنظر میانگین مدت پاسخ یعنی جمع مدت زمان ماندن یک سفارش در کارگاه است. هیچ‌گاه کارگاه در صبح خالی نیست ولی مدل در ابتدای دوره راه‌اندازی خالی خواهد بود. بنابراین مدل را برای ۲ ساعت دوره راه‌اندازی اجرا و از ساعت ۲ تا ساعت ۱۰ اطلاعات گردآوری کنید. این دوره گ</a:t>
            </a:r>
            <a:r>
              <a:rPr lang="fa-IR" sz="2200" dirty="0">
                <a:latin typeface="Dubai" panose="020B0503030403030204" pitchFamily="34" charset="-78"/>
                <a:cs typeface="Dubai" panose="020B0503030403030204" pitchFamily="34" charset="-78"/>
              </a:rPr>
              <a:t>ر</a:t>
            </a:r>
            <a:r>
              <a:rPr lang="ar-SA" sz="2200" dirty="0">
                <a:latin typeface="Dubai" panose="020B0503030403030204" pitchFamily="34" charset="-78"/>
                <a:cs typeface="Dubai" panose="020B0503030403030204" pitchFamily="34" charset="-78"/>
              </a:rPr>
              <a:t>م شدن از </a:t>
            </a:r>
            <a:r>
              <a:rPr lang="fa-IR" sz="2200" dirty="0">
                <a:latin typeface="Dubai" panose="020B0503030403030204" pitchFamily="34" charset="-78"/>
                <a:cs typeface="Dubai" panose="020B0503030403030204" pitchFamily="34" charset="-78"/>
              </a:rPr>
              <a:t>اریبی</a:t>
            </a:r>
            <a:r>
              <a:rPr lang="ar-SA" sz="2200" dirty="0">
                <a:latin typeface="Dubai" panose="020B0503030403030204" pitchFamily="34" charset="-78"/>
                <a:cs typeface="Dubai" panose="020B0503030403030204" pitchFamily="34" charset="-78"/>
              </a:rPr>
              <a:t> برآورد میانگین مدت پاسخ به سمت پایین </a:t>
            </a:r>
            <a:r>
              <a:rPr lang="fa-IR" sz="2200" dirty="0">
                <a:latin typeface="Dubai" panose="020B0503030403030204" pitchFamily="34" charset="-78"/>
                <a:cs typeface="Dubai" panose="020B0503030403030204" pitchFamily="34" charset="-78"/>
              </a:rPr>
              <a:t>می کاهد</a:t>
            </a:r>
            <a:r>
              <a:rPr lang="ar-SA" sz="2200" dirty="0">
                <a:latin typeface="Dubai" panose="020B0503030403030204" pitchFamily="34" charset="-78"/>
                <a:cs typeface="Dubai" panose="020B0503030403030204" pitchFamily="34" charset="-78"/>
              </a:rPr>
              <a:t>. توجه کنید که دوره ۲ ساعته گ</a:t>
            </a:r>
            <a:r>
              <a:rPr lang="fa-IR" sz="2200" dirty="0">
                <a:latin typeface="Dubai" panose="020B0503030403030204" pitchFamily="34" charset="-78"/>
                <a:cs typeface="Dubai" panose="020B0503030403030204" pitchFamily="34" charset="-78"/>
              </a:rPr>
              <a:t>ر</a:t>
            </a:r>
            <a:r>
              <a:rPr lang="ar-SA" sz="2200" dirty="0">
                <a:latin typeface="Dubai" panose="020B0503030403030204" pitchFamily="34" charset="-78"/>
                <a:cs typeface="Dubai" panose="020B0503030403030204" pitchFamily="34" charset="-78"/>
              </a:rPr>
              <a:t>م شدن،</a:t>
            </a:r>
            <a:r>
              <a:rPr lang="fa-IR" sz="2200" dirty="0">
                <a:latin typeface="Dubai" panose="020B0503030403030204" pitchFamily="34" charset="-78"/>
                <a:cs typeface="Dubai" panose="020B0503030403030204" pitchFamily="34" charset="-78"/>
              </a:rPr>
              <a:t> </a:t>
            </a:r>
            <a:r>
              <a:rPr lang="ar-SA" sz="2200" dirty="0">
                <a:latin typeface="Dubai" panose="020B0503030403030204" pitchFamily="34" charset="-78"/>
                <a:cs typeface="Dubai" panose="020B0503030403030204" pitchFamily="34" charset="-78"/>
              </a:rPr>
              <a:t>ابزاری برای دادن بار به مدل شبیه‌سازی در سطحی واقعی‌تر از سطح خالی است</a:t>
            </a:r>
            <a:r>
              <a:rPr lang="ar-SA" sz="2200" b="1" dirty="0">
                <a:latin typeface="Dubai" panose="020B0503030403030204" pitchFamily="34" charset="-78"/>
                <a:cs typeface="Dubai" panose="020B0503030403030204" pitchFamily="34" charset="-78"/>
              </a:rPr>
              <a:t>.</a:t>
            </a:r>
            <a:r>
              <a:rPr lang="ar-SA" sz="2200" dirty="0">
                <a:latin typeface="Dubai" panose="020B0503030403030204" pitchFamily="34" charset="-78"/>
                <a:cs typeface="Dubai" panose="020B0503030403030204" pitchFamily="34" charset="-78"/>
              </a:rPr>
              <a:t> برای هر یک از ده دوباره‌سازی مستقل، برآوردی از میانگین مدت پاسخ بدست آورید. همچنین، با یافتن میانگین نمونه‌ای</a:t>
            </a:r>
            <a:r>
              <a:rPr lang="fa-IR" sz="2200" dirty="0">
                <a:latin typeface="Dubai" panose="020B0503030403030204" pitchFamily="34" charset="-78"/>
                <a:cs typeface="Dubai" panose="020B0503030403030204" pitchFamily="34" charset="-78"/>
              </a:rPr>
              <a:t> ده تایی</a:t>
            </a:r>
            <a:r>
              <a:rPr lang="ar-SA" sz="2200" dirty="0">
                <a:latin typeface="Dubai" panose="020B0503030403030204" pitchFamily="34" charset="-78"/>
                <a:cs typeface="Dubai" panose="020B0503030403030204" pitchFamily="34" charset="-78"/>
              </a:rPr>
              <a:t>، برآورد کلی بدست آورید و همراه با برآوردهای فاصله‌ای آن را ارائه کنید.</a:t>
            </a:r>
            <a:endParaRPr lang="en-US" sz="2200" dirty="0">
              <a:latin typeface="Dubai" panose="020B0503030403030204" pitchFamily="34" charset="-78"/>
              <a:cs typeface="Dubai" panose="020B0503030403030204" pitchFamily="34" charset="-78"/>
            </a:endParaRPr>
          </a:p>
        </p:txBody>
      </p:sp>
      <p:graphicFrame>
        <p:nvGraphicFramePr>
          <p:cNvPr id="4" name="Content Placeholder 3">
            <a:extLst>
              <a:ext uri="{FF2B5EF4-FFF2-40B4-BE49-F238E27FC236}">
                <a16:creationId xmlns:a16="http://schemas.microsoft.com/office/drawing/2014/main" id="{D8EBAACC-953E-2A38-B48C-74543FA7ED75}"/>
              </a:ext>
            </a:extLst>
          </p:cNvPr>
          <p:cNvGraphicFramePr>
            <a:graphicFrameLocks/>
          </p:cNvGraphicFramePr>
          <p:nvPr>
            <p:extLst>
              <p:ext uri="{D42A27DB-BD31-4B8C-83A1-F6EECF244321}">
                <p14:modId xmlns:p14="http://schemas.microsoft.com/office/powerpoint/2010/main" val="2428119116"/>
              </p:ext>
            </p:extLst>
          </p:nvPr>
        </p:nvGraphicFramePr>
        <p:xfrm>
          <a:off x="1568355" y="470848"/>
          <a:ext cx="9601200" cy="2468880"/>
        </p:xfrm>
        <a:graphic>
          <a:graphicData uri="http://schemas.openxmlformats.org/drawingml/2006/table">
            <a:tbl>
              <a:tblPr/>
              <a:tblGrid>
                <a:gridCol w="2400300">
                  <a:extLst>
                    <a:ext uri="{9D8B030D-6E8A-4147-A177-3AD203B41FA5}">
                      <a16:colId xmlns:a16="http://schemas.microsoft.com/office/drawing/2014/main" val="423098857"/>
                    </a:ext>
                  </a:extLst>
                </a:gridCol>
                <a:gridCol w="2400300">
                  <a:extLst>
                    <a:ext uri="{9D8B030D-6E8A-4147-A177-3AD203B41FA5}">
                      <a16:colId xmlns:a16="http://schemas.microsoft.com/office/drawing/2014/main" val="3956919679"/>
                    </a:ext>
                  </a:extLst>
                </a:gridCol>
                <a:gridCol w="2400300">
                  <a:extLst>
                    <a:ext uri="{9D8B030D-6E8A-4147-A177-3AD203B41FA5}">
                      <a16:colId xmlns:a16="http://schemas.microsoft.com/office/drawing/2014/main" val="3552723569"/>
                    </a:ext>
                  </a:extLst>
                </a:gridCol>
                <a:gridCol w="2400300">
                  <a:extLst>
                    <a:ext uri="{9D8B030D-6E8A-4147-A177-3AD203B41FA5}">
                      <a16:colId xmlns:a16="http://schemas.microsoft.com/office/drawing/2014/main" val="1842047975"/>
                    </a:ext>
                  </a:extLst>
                </a:gridCol>
              </a:tblGrid>
              <a:tr h="0">
                <a:tc>
                  <a:txBody>
                    <a:bodyPr/>
                    <a:lstStyle/>
                    <a:p>
                      <a:pPr algn="ctr" rtl="0"/>
                      <a:r>
                        <a:rPr lang="ar-SA" dirty="0">
                          <a:latin typeface="Dubai" panose="020B0503030403030204" pitchFamily="34" charset="-78"/>
                          <a:cs typeface="Dubai" panose="020B0503030403030204" pitchFamily="34" charset="-78"/>
                        </a:rPr>
                        <a:t>ایستگاه</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تعداد ماشین ها یا کارکنان</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شرح</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مدت‌</a:t>
                      </a:r>
                      <a:r>
                        <a:rPr lang="fa-IR" dirty="0">
                          <a:latin typeface="Dubai" panose="020B0503030403030204" pitchFamily="34" charset="-78"/>
                          <a:cs typeface="Dubai" panose="020B0503030403030204" pitchFamily="34" charset="-78"/>
                        </a:rPr>
                        <a:t>های رسیدگی یا تعمیر</a:t>
                      </a:r>
                      <a:r>
                        <a:rPr lang="ar-SA" dirty="0">
                          <a:latin typeface="Dubai" panose="020B0503030403030204" pitchFamily="34" charset="-78"/>
                          <a:cs typeface="Dubai" panose="020B0503030403030204" pitchFamily="34" charset="-78"/>
                        </a:rPr>
                        <a:t> (دقیقه)</a:t>
                      </a:r>
                    </a:p>
                  </a:txBody>
                  <a:tcPr anchor="ctr">
                    <a:lnL>
                      <a:noFill/>
                    </a:lnL>
                    <a:lnR>
                      <a:noFill/>
                    </a:lnR>
                    <a:lnT>
                      <a:noFill/>
                    </a:lnT>
                    <a:lnB>
                      <a:noFill/>
                    </a:lnB>
                    <a:noFill/>
                  </a:tcPr>
                </a:tc>
                <a:extLst>
                  <a:ext uri="{0D108BD9-81ED-4DB2-BD59-A6C34878D82A}">
                    <a16:rowId xmlns:a16="http://schemas.microsoft.com/office/drawing/2014/main" val="529719623"/>
                  </a:ext>
                </a:extLst>
              </a:tr>
              <a:tr h="0">
                <a:tc>
                  <a:txBody>
                    <a:bodyPr/>
                    <a:lstStyle/>
                    <a:p>
                      <a:pPr algn="ctr" rtl="0"/>
                      <a:r>
                        <a:rPr lang="ar-SA" dirty="0">
                          <a:latin typeface="Dubai" panose="020B0503030403030204" pitchFamily="34" charset="-78"/>
                          <a:cs typeface="Dubai" panose="020B0503030403030204" pitchFamily="34" charset="-78"/>
                        </a:rPr>
                        <a:t>(الف)</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دریافت کردن سفارش</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12</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2</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475391599"/>
                  </a:ext>
                </a:extLst>
              </a:tr>
              <a:tr h="0">
                <a:tc>
                  <a:txBody>
                    <a:bodyPr/>
                    <a:lstStyle/>
                    <a:p>
                      <a:pPr algn="ctr" rtl="0"/>
                      <a:r>
                        <a:rPr lang="ar-SA" dirty="0">
                          <a:latin typeface="Dubai" panose="020B0503030403030204" pitchFamily="34" charset="-78"/>
                          <a:cs typeface="Dubai" panose="020B0503030403030204" pitchFamily="34" charset="-78"/>
                        </a:rPr>
                        <a:t>(ب)</a:t>
                      </a:r>
                    </a:p>
                  </a:txBody>
                  <a:tcPr anchor="ctr">
                    <a:lnL>
                      <a:noFill/>
                    </a:lnL>
                    <a:lnR>
                      <a:noFill/>
                    </a:lnR>
                    <a:lnT>
                      <a:noFill/>
                    </a:lnT>
                    <a:lnB>
                      <a:noFill/>
                    </a:lnB>
                    <a:noFill/>
                  </a:tcPr>
                </a:tc>
                <a:tc>
                  <a:txBody>
                    <a:bodyPr/>
                    <a:lstStyle/>
                    <a:p>
                      <a:pPr algn="ctr" rtl="0"/>
                      <a:r>
                        <a:rPr kumimoji="0" lang="fa-IR"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باز کردن و </a:t>
                      </a:r>
                      <a:r>
                        <a:rPr lang="fa-IR" dirty="0">
                          <a:latin typeface="Dubai" panose="020B0503030403030204" pitchFamily="34" charset="-78"/>
                          <a:cs typeface="Dubai" panose="020B0503030403030204" pitchFamily="34" charset="-78"/>
                        </a:rPr>
                        <a:t>تعویض</a:t>
                      </a:r>
                      <a:r>
                        <a:rPr lang="ar-SA" dirty="0">
                          <a:latin typeface="Dubai" panose="020B0503030403030204" pitchFamily="34" charset="-78"/>
                          <a:cs typeface="Dubai" panose="020B0503030403030204" pitchFamily="34" charset="-78"/>
                        </a:rPr>
                        <a:t> قطعه</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20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755377383"/>
                  </a:ext>
                </a:extLst>
              </a:tr>
              <a:tr h="0">
                <a:tc>
                  <a:txBody>
                    <a:bodyPr/>
                    <a:lstStyle/>
                    <a:p>
                      <a:pPr algn="ctr" rtl="0"/>
                      <a:r>
                        <a:rPr lang="ar-SA" dirty="0">
                          <a:latin typeface="Dubai" panose="020B0503030403030204" pitchFamily="34" charset="-78"/>
                          <a:cs typeface="Dubai" panose="020B0503030403030204" pitchFamily="34" charset="-78"/>
                        </a:rPr>
                        <a:t>(ج)</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1</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پاک کردن چربی</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20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2106179833"/>
                  </a:ext>
                </a:extLst>
              </a:tr>
              <a:tr h="183692">
                <a:tc>
                  <a:txBody>
                    <a:bodyPr/>
                    <a:lstStyle/>
                    <a:p>
                      <a:pPr algn="ctr" rtl="0"/>
                      <a:r>
                        <a:rPr lang="ar-SA" dirty="0">
                          <a:latin typeface="Dubai" panose="020B0503030403030204" pitchFamily="34" charset="-78"/>
                          <a:cs typeface="Dubai" panose="020B0503030403030204" pitchFamily="34" charset="-78"/>
                        </a:rPr>
                        <a:t>(د)</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بستن قطعه ها و تنظیم</a:t>
                      </a:r>
                      <a:endParaRPr lang="ar-SA"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50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40</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3572616235"/>
                  </a:ext>
                </a:extLst>
              </a:tr>
              <a:tr h="0">
                <a:tc>
                  <a:txBody>
                    <a:bodyPr/>
                    <a:lstStyle/>
                    <a:p>
                      <a:pPr algn="ctr" rtl="0"/>
                      <a:r>
                        <a:rPr lang="ar-SA" dirty="0">
                          <a:latin typeface="Dubai" panose="020B0503030403030204" pitchFamily="34" charset="-78"/>
                          <a:cs typeface="Dubai" panose="020B0503030403030204" pitchFamily="34" charset="-78"/>
                        </a:rPr>
                        <a:t>(ه)</a:t>
                      </a:r>
                    </a:p>
                  </a:txBody>
                  <a:tcPr anchor="ctr">
                    <a:lnL>
                      <a:noFill/>
                    </a:lnL>
                    <a:lnR>
                      <a:noFill/>
                    </a:lnR>
                    <a:lnT>
                      <a:noFill/>
                    </a:lnT>
                    <a:lnB>
                      <a:noFill/>
                    </a:lnB>
                    <a:noFill/>
                  </a:tcPr>
                </a:tc>
                <a:tc>
                  <a:txBody>
                    <a:bodyPr/>
                    <a:lstStyle/>
                    <a:p>
                      <a:pPr algn="ctr" rtl="0"/>
                      <a:r>
                        <a:rPr kumimoji="0" lang="fa-IR"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rPr>
                        <a:t>۳</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tc>
                  <a:txBody>
                    <a:bodyPr/>
                    <a:lstStyle/>
                    <a:p>
                      <a:pPr algn="ctr" rtl="0"/>
                      <a:r>
                        <a:rPr lang="ar-SA" dirty="0">
                          <a:latin typeface="Dubai" panose="020B0503030403030204" pitchFamily="34" charset="-78"/>
                          <a:cs typeface="Dubai" panose="020B0503030403030204" pitchFamily="34" charset="-78"/>
                        </a:rPr>
                        <a:t>بسته‌بندی و ارسال</a:t>
                      </a:r>
                    </a:p>
                  </a:txBody>
                  <a:tcPr anchor="ctr">
                    <a:lnL>
                      <a:noFill/>
                    </a:lnL>
                    <a:lnR>
                      <a:noFill/>
                    </a:lnR>
                    <a:lnT>
                      <a:noFill/>
                    </a:lnT>
                    <a:lnB>
                      <a:noFill/>
                    </a:lnB>
                    <a:noFill/>
                  </a:tcPr>
                </a:tc>
                <a:tc>
                  <a:txBody>
                    <a:bodyPr/>
                    <a:lstStyle/>
                    <a:p>
                      <a:pPr algn="ctr" rtl="0"/>
                      <a:r>
                        <a:rPr lang="fa-IR" dirty="0">
                          <a:latin typeface="Dubai" panose="020B0503030403030204" pitchFamily="34" charset="-78"/>
                          <a:cs typeface="Dubai" panose="020B0503030403030204" pitchFamily="34" charset="-78"/>
                        </a:rPr>
                        <a:t>40</a:t>
                      </a:r>
                      <a:r>
                        <a:rPr lang="en-US" dirty="0">
                          <a:latin typeface="Dubai" panose="020B0503030403030204" pitchFamily="34" charset="-78"/>
                          <a:cs typeface="Dubai" panose="020B0503030403030204" pitchFamily="34" charset="-78"/>
                        </a:rPr>
                        <a:t> ± </a:t>
                      </a:r>
                      <a:r>
                        <a:rPr lang="fa-IR" dirty="0">
                          <a:latin typeface="Dubai" panose="020B0503030403030204" pitchFamily="34" charset="-78"/>
                          <a:cs typeface="Dubai" panose="020B0503030403030204" pitchFamily="34" charset="-78"/>
                        </a:rPr>
                        <a:t>5</a:t>
                      </a:r>
                      <a:endParaRPr lang="en-US" dirty="0">
                        <a:latin typeface="Dubai" panose="020B0503030403030204" pitchFamily="34" charset="-78"/>
                        <a:cs typeface="Dubai" panose="020B0503030403030204" pitchFamily="34" charset="-78"/>
                      </a:endParaRPr>
                    </a:p>
                  </a:txBody>
                  <a:tcPr anchor="ctr">
                    <a:lnL>
                      <a:noFill/>
                    </a:lnL>
                    <a:lnR>
                      <a:noFill/>
                    </a:lnR>
                    <a:lnT>
                      <a:noFill/>
                    </a:lnT>
                    <a:lnB>
                      <a:noFill/>
                    </a:lnB>
                    <a:noFill/>
                  </a:tcPr>
                </a:tc>
                <a:extLst>
                  <a:ext uri="{0D108BD9-81ED-4DB2-BD59-A6C34878D82A}">
                    <a16:rowId xmlns:a16="http://schemas.microsoft.com/office/drawing/2014/main" val="4113018293"/>
                  </a:ext>
                </a:extLst>
              </a:tr>
            </a:tbl>
          </a:graphicData>
        </a:graphic>
      </p:graphicFrame>
      <p:sp>
        <p:nvSpPr>
          <p:cNvPr id="6" name="TextBox 5">
            <a:extLst>
              <a:ext uri="{FF2B5EF4-FFF2-40B4-BE49-F238E27FC236}">
                <a16:creationId xmlns:a16="http://schemas.microsoft.com/office/drawing/2014/main" id="{B5296EA8-D53D-FF77-7A85-7A59571C59B2}"/>
              </a:ext>
            </a:extLst>
          </p:cNvPr>
          <p:cNvSpPr txBox="1"/>
          <p:nvPr/>
        </p:nvSpPr>
        <p:spPr>
          <a:xfrm>
            <a:off x="4816524" y="101516"/>
            <a:ext cx="6093724" cy="369332"/>
          </a:xfrm>
          <a:prstGeom prst="rect">
            <a:avLst/>
          </a:prstGeom>
          <a:noFill/>
        </p:spPr>
        <p:txBody>
          <a:bodyPr wrap="square">
            <a:spAutoFit/>
          </a:bodyPr>
          <a:lstStyle/>
          <a:p>
            <a:pPr marL="0" marR="0" lvl="0" indent="0" algn="r" defTabSz="914400" rtl="1" eaLnBrk="0" fontAlgn="base" latinLnBrk="0" hangingPunct="0">
              <a:lnSpc>
                <a:spcPct val="100000"/>
              </a:lnSpc>
              <a:spcBef>
                <a:spcPct val="0"/>
              </a:spcBef>
              <a:spcAft>
                <a:spcPct val="0"/>
              </a:spcAft>
              <a:buClrTx/>
              <a:buSzTx/>
              <a:buFontTx/>
              <a:buNone/>
              <a:tabLst/>
            </a:pPr>
            <a:r>
              <a:rPr kumimoji="0" lang="ar-SA" altLang="en-US" sz="18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جدول مدت زمان پردازش در ایستگاه‌ها</a:t>
            </a:r>
            <a:r>
              <a:rPr kumimoji="0" lang="en-US" altLang="en-US" sz="1800" b="1" i="0" u="none" strike="noStrike" cap="none" normalizeH="0" baseline="0" dirty="0">
                <a:ln>
                  <a:noFill/>
                </a:ln>
                <a:solidFill>
                  <a:schemeClr val="tx1"/>
                </a:solidFill>
                <a:effectLst/>
                <a:latin typeface="Dubai" panose="020B0503030403030204" pitchFamily="34" charset="-78"/>
                <a:cs typeface="Dubai" panose="020B0503030403030204" pitchFamily="34" charset="-78"/>
              </a:rPr>
              <a:t>:</a:t>
            </a:r>
            <a:endParaRPr kumimoji="0" lang="en-US" altLang="en-US" sz="1800" b="0" i="0" u="none" strike="noStrike" cap="none" normalizeH="0" baseline="0" dirty="0">
              <a:ln>
                <a:noFill/>
              </a:ln>
              <a:solidFill>
                <a:schemeClr val="tx1"/>
              </a:solidFill>
              <a:effectLst/>
              <a:latin typeface="Dubai" panose="020B0503030403030204" pitchFamily="34" charset="-78"/>
              <a:cs typeface="Dubai" panose="020B0503030403030204" pitchFamily="34" charset="-78"/>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B3465AF-6AF6-E048-3D47-25DC83C1C8EB}"/>
                  </a:ext>
                </a:extLst>
              </p14:cNvPr>
              <p14:cNvContentPartPr/>
              <p14:nvPr/>
            </p14:nvContentPartPr>
            <p14:xfrm>
              <a:off x="5358166" y="3980644"/>
              <a:ext cx="1965240" cy="58680"/>
            </p14:xfrm>
          </p:contentPart>
        </mc:Choice>
        <mc:Fallback xmlns="">
          <p:pic>
            <p:nvPicPr>
              <p:cNvPr id="2" name="Ink 1">
                <a:extLst>
                  <a:ext uri="{FF2B5EF4-FFF2-40B4-BE49-F238E27FC236}">
                    <a16:creationId xmlns:a16="http://schemas.microsoft.com/office/drawing/2014/main" id="{CB3465AF-6AF6-E048-3D47-25DC83C1C8EB}"/>
                  </a:ext>
                </a:extLst>
              </p:cNvPr>
              <p:cNvPicPr/>
              <p:nvPr/>
            </p:nvPicPr>
            <p:blipFill>
              <a:blip r:embed="rId3"/>
              <a:stretch>
                <a:fillRect/>
              </a:stretch>
            </p:blipFill>
            <p:spPr>
              <a:xfrm>
                <a:off x="5304166" y="3873004"/>
                <a:ext cx="2072880" cy="274320"/>
              </a:xfrm>
              <a:prstGeom prst="rect">
                <a:avLst/>
              </a:prstGeom>
            </p:spPr>
          </p:pic>
        </mc:Fallback>
      </mc:AlternateContent>
    </p:spTree>
    <p:extLst>
      <p:ext uri="{BB962C8B-B14F-4D97-AF65-F5344CB8AC3E}">
        <p14:creationId xmlns:p14="http://schemas.microsoft.com/office/powerpoint/2010/main" val="62949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4F46C5-966F-1A5C-D6AD-53E8A1E88BB4}"/>
              </a:ext>
            </a:extLst>
          </p:cNvPr>
          <p:cNvSpPr>
            <a:spLocks noGrp="1"/>
          </p:cNvSpPr>
          <p:nvPr>
            <p:ph idx="1"/>
          </p:nvPr>
        </p:nvSpPr>
        <p:spPr>
          <a:xfrm>
            <a:off x="1836888" y="132547"/>
            <a:ext cx="9601200" cy="3581400"/>
          </a:xfrm>
        </p:spPr>
        <p:txBody>
          <a:bodyPr>
            <a:normAutofit/>
          </a:bodyPr>
          <a:lstStyle/>
          <a:p>
            <a:pPr algn="r" rtl="1">
              <a:buNone/>
            </a:pPr>
            <a:r>
              <a:rPr lang="ar-SA" sz="2400" b="1" dirty="0">
                <a:latin typeface="Dubai" panose="020B0503030403030204" pitchFamily="34" charset="-78"/>
                <a:cs typeface="Dubai" panose="020B0503030403030204" pitchFamily="34" charset="-78"/>
              </a:rPr>
              <a:t>ب)</a:t>
            </a:r>
            <a:r>
              <a:rPr lang="ar-SA" sz="2400" dirty="0">
                <a:latin typeface="Dubai" panose="020B0503030403030204" pitchFamily="34" charset="-78"/>
                <a:cs typeface="Dubai" panose="020B0503030403030204" pitchFamily="34" charset="-78"/>
              </a:rPr>
              <a:t> مدیریت در صدد است که در ایستگاه،</a:t>
            </a:r>
            <a:r>
              <a:rPr lang="fa-IR" sz="2400" dirty="0">
                <a:latin typeface="Dubai" panose="020B0503030403030204" pitchFamily="34" charset="-78"/>
                <a:cs typeface="Dubai" panose="020B0503030403030204" pitchFamily="34" charset="-78"/>
              </a:rPr>
              <a:t>(</a:t>
            </a:r>
            <a:r>
              <a:rPr lang="ar-SA" sz="2400" dirty="0">
                <a:latin typeface="Dubai" panose="020B0503030403030204" pitchFamily="34" charset="-78"/>
                <a:cs typeface="Dubai" panose="020B0503030403030204" pitchFamily="34" charset="-78"/>
              </a:rPr>
              <a:t> (الف)، (ب)، (</a:t>
            </a:r>
            <a:r>
              <a:rPr lang="fa-IR" sz="2400" dirty="0">
                <a:latin typeface="Dubai" panose="020B0503030403030204" pitchFamily="34" charset="-78"/>
                <a:cs typeface="Dubai" panose="020B0503030403030204" pitchFamily="34" charset="-78"/>
              </a:rPr>
              <a:t>د</a:t>
            </a:r>
            <a:r>
              <a:rPr lang="ar-SA" sz="2400" dirty="0">
                <a:latin typeface="Dubai" panose="020B0503030403030204" pitchFamily="34" charset="-78"/>
                <a:cs typeface="Dubai" panose="020B0503030403030204" pitchFamily="34" charset="-78"/>
              </a:rPr>
              <a:t>)، (</a:t>
            </a:r>
            <a:r>
              <a:rPr lang="fa-IR" sz="2400" dirty="0">
                <a:latin typeface="Dubai" panose="020B0503030403030204" pitchFamily="34" charset="-78"/>
                <a:cs typeface="Dubai" panose="020B0503030403030204" pitchFamily="34" charset="-78"/>
              </a:rPr>
              <a:t>ه</a:t>
            </a:r>
            <a:r>
              <a:rPr lang="ar-SA" sz="2400" dirty="0">
                <a:latin typeface="Dubai" panose="020B0503030403030204" pitchFamily="34" charset="-78"/>
                <a:cs typeface="Dubai" panose="020B0503030403030204" pitchFamily="34" charset="-78"/>
              </a:rPr>
              <a:t>)</a:t>
            </a:r>
            <a:r>
              <a:rPr lang="fa-IR" sz="2400" dirty="0">
                <a:latin typeface="Dubai" panose="020B0503030403030204" pitchFamily="34" charset="-78"/>
                <a:cs typeface="Dubai" panose="020B0503030403030204" pitchFamily="34" charset="-78"/>
              </a:rPr>
              <a:t> )</a:t>
            </a:r>
            <a:r>
              <a:rPr lang="ar-SA" sz="2400" dirty="0">
                <a:latin typeface="Dubai" panose="020B0503030403030204" pitchFamily="34" charset="-78"/>
                <a:cs typeface="Dubai" panose="020B0503030403030204" pitchFamily="34" charset="-78"/>
              </a:rPr>
              <a:t>یک کارگر دیگر اضافه کند. آیا انجام این کار بطور قابل‌توجهی میانگین مدت پاسخ را بهبود می‌بخشد؟</a:t>
            </a:r>
          </a:p>
          <a:p>
            <a:pPr marL="0" indent="0" algn="r" rtl="1">
              <a:buNone/>
            </a:pPr>
            <a:r>
              <a:rPr lang="ar-SA" sz="2400" b="1" dirty="0">
                <a:latin typeface="Dubai" panose="020B0503030403030204" pitchFamily="34" charset="-78"/>
                <a:cs typeface="Dubai" panose="020B0503030403030204" pitchFamily="34" charset="-78"/>
              </a:rPr>
              <a:t>ج)</a:t>
            </a:r>
            <a:r>
              <a:rPr lang="ar-SA" sz="2400" dirty="0">
                <a:latin typeface="Dubai" panose="020B0503030403030204" pitchFamily="34" charset="-78"/>
                <a:cs typeface="Dubai" panose="020B0503030403030204" pitchFamily="34" charset="-78"/>
              </a:rPr>
              <a:t> به‌عنوان گزینه‌ای دیگر در مقابل گزینه </a:t>
            </a:r>
            <a:r>
              <a:rPr lang="ar-SA" sz="2400" b="1" dirty="0">
                <a:latin typeface="Dubai" panose="020B0503030403030204" pitchFamily="34" charset="-78"/>
                <a:cs typeface="Dubai" panose="020B0503030403030204" pitchFamily="34" charset="-78"/>
              </a:rPr>
              <a:t>ب</a:t>
            </a:r>
            <a:r>
              <a:rPr lang="ar-SA" sz="2400" dirty="0">
                <a:latin typeface="Dubai" panose="020B0503030403030204" pitchFamily="34" charset="-78"/>
                <a:cs typeface="Dubai" panose="020B0503030403030204" pitchFamily="34" charset="-78"/>
              </a:rPr>
              <a:t>، مدیریت درصد جایگزین کردن ماشین </a:t>
            </a:r>
            <a:r>
              <a:rPr lang="fa-IR" sz="2400" dirty="0">
                <a:latin typeface="Dubai" panose="020B0503030403030204" pitchFamily="34" charset="-78"/>
                <a:cs typeface="Dubai" panose="020B0503030403030204" pitchFamily="34" charset="-78"/>
              </a:rPr>
              <a:t>ج </a:t>
            </a:r>
            <a:r>
              <a:rPr lang="ar-SA" sz="2400" dirty="0">
                <a:latin typeface="Dubai" panose="020B0503030403030204" pitchFamily="34" charset="-78"/>
                <a:cs typeface="Dubai" panose="020B0503030403030204" pitchFamily="34" charset="-78"/>
              </a:rPr>
              <a:t>با ماشین سریع‌تری است که </a:t>
            </a:r>
            <a:r>
              <a:rPr lang="fa-IR" sz="2400" dirty="0">
                <a:latin typeface="Dubai" panose="020B0503030403030204" pitchFamily="34" charset="-78"/>
                <a:cs typeface="Dubai" panose="020B0503030403030204" pitchFamily="34" charset="-78"/>
              </a:rPr>
              <a:t>هر</a:t>
            </a:r>
            <a:r>
              <a:rPr lang="ar-SA" sz="2400" dirty="0">
                <a:latin typeface="Dubai" panose="020B0503030403030204" pitchFamily="34" charset="-78"/>
                <a:cs typeface="Dubai" panose="020B0503030403030204" pitchFamily="34" charset="-78"/>
              </a:rPr>
              <a:t> ماشین خدمت‌گیرنده را در ظرف ۱۶ دقیقه راه می‌اندازد. آیا این اقدام، بطور قابل‌توجهی میانگین مدت پاسخ را بهبود می‌بخشد؟</a:t>
            </a:r>
          </a:p>
          <a:p>
            <a:pPr marL="0" indent="0" algn="r" rtl="1">
              <a:buNone/>
            </a:pPr>
            <a:endParaRPr lang="en-US" sz="2400" dirty="0">
              <a:latin typeface="Dubai" panose="020B0503030403030204" pitchFamily="34" charset="-78"/>
              <a:cs typeface="Dubai" panose="020B0503030403030204" pitchFamily="34" charset="-78"/>
            </a:endParaRPr>
          </a:p>
        </p:txBody>
      </p:sp>
      <p:pic>
        <p:nvPicPr>
          <p:cNvPr id="5" name="Picture 4">
            <a:extLst>
              <a:ext uri="{FF2B5EF4-FFF2-40B4-BE49-F238E27FC236}">
                <a16:creationId xmlns:a16="http://schemas.microsoft.com/office/drawing/2014/main" id="{A6FEF237-6F63-6091-8BC3-78CA079E99CE}"/>
              </a:ext>
            </a:extLst>
          </p:cNvPr>
          <p:cNvPicPr>
            <a:picLocks noChangeAspect="1"/>
          </p:cNvPicPr>
          <p:nvPr/>
        </p:nvPicPr>
        <p:blipFill>
          <a:blip r:embed="rId2"/>
          <a:stretch>
            <a:fillRect/>
          </a:stretch>
        </p:blipFill>
        <p:spPr>
          <a:xfrm>
            <a:off x="3146373" y="2536262"/>
            <a:ext cx="6763709" cy="3794797"/>
          </a:xfrm>
          <a:prstGeom prst="rect">
            <a:avLst/>
          </a:prstGeom>
          <a:ln>
            <a:noFill/>
          </a:ln>
          <a:effectLst>
            <a:softEdge rad="112500"/>
          </a:effec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75F8A57-C661-A471-8E7A-A342F962E976}"/>
                  </a:ext>
                </a:extLst>
              </p14:cNvPr>
              <p14:cNvContentPartPr/>
              <p14:nvPr/>
            </p14:nvContentPartPr>
            <p14:xfrm>
              <a:off x="12685755" y="4195875"/>
              <a:ext cx="13320" cy="6480"/>
            </p14:xfrm>
          </p:contentPart>
        </mc:Choice>
        <mc:Fallback xmlns="">
          <p:pic>
            <p:nvPicPr>
              <p:cNvPr id="2" name="Ink 1">
                <a:extLst>
                  <a:ext uri="{FF2B5EF4-FFF2-40B4-BE49-F238E27FC236}">
                    <a16:creationId xmlns:a16="http://schemas.microsoft.com/office/drawing/2014/main" id="{C75F8A57-C661-A471-8E7A-A342F962E976}"/>
                  </a:ext>
                </a:extLst>
              </p:cNvPr>
              <p:cNvPicPr/>
              <p:nvPr/>
            </p:nvPicPr>
            <p:blipFill>
              <a:blip r:embed="rId4"/>
              <a:stretch>
                <a:fillRect/>
              </a:stretch>
            </p:blipFill>
            <p:spPr>
              <a:xfrm>
                <a:off x="12677115" y="4186875"/>
                <a:ext cx="3096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9" name="Ink 18">
                <a:extLst>
                  <a:ext uri="{FF2B5EF4-FFF2-40B4-BE49-F238E27FC236}">
                    <a16:creationId xmlns:a16="http://schemas.microsoft.com/office/drawing/2014/main" id="{B6882C7D-64EC-A08D-0388-1F9AFE1D3A66}"/>
                  </a:ext>
                </a:extLst>
              </p14:cNvPr>
              <p14:cNvContentPartPr/>
              <p14:nvPr/>
            </p14:nvContentPartPr>
            <p14:xfrm>
              <a:off x="6601102" y="5359641"/>
              <a:ext cx="261720" cy="317880"/>
            </p14:xfrm>
          </p:contentPart>
        </mc:Choice>
        <mc:Fallback xmlns="">
          <p:pic>
            <p:nvPicPr>
              <p:cNvPr id="19" name="Ink 18">
                <a:extLst>
                  <a:ext uri="{FF2B5EF4-FFF2-40B4-BE49-F238E27FC236}">
                    <a16:creationId xmlns:a16="http://schemas.microsoft.com/office/drawing/2014/main" id="{B6882C7D-64EC-A08D-0388-1F9AFE1D3A66}"/>
                  </a:ext>
                </a:extLst>
              </p:cNvPr>
              <p:cNvPicPr/>
              <p:nvPr/>
            </p:nvPicPr>
            <p:blipFill>
              <a:blip r:embed="rId6"/>
              <a:stretch>
                <a:fillRect/>
              </a:stretch>
            </p:blipFill>
            <p:spPr>
              <a:xfrm>
                <a:off x="6583102" y="5342001"/>
                <a:ext cx="297360" cy="3535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0" name="Ink 19">
                <a:extLst>
                  <a:ext uri="{FF2B5EF4-FFF2-40B4-BE49-F238E27FC236}">
                    <a16:creationId xmlns:a16="http://schemas.microsoft.com/office/drawing/2014/main" id="{56883104-E2E9-0C85-BA4C-7A57130E3F84}"/>
                  </a:ext>
                </a:extLst>
              </p14:cNvPr>
              <p14:cNvContentPartPr/>
              <p14:nvPr/>
            </p14:nvContentPartPr>
            <p14:xfrm>
              <a:off x="3947935" y="4593201"/>
              <a:ext cx="249120" cy="223560"/>
            </p14:xfrm>
          </p:contentPart>
        </mc:Choice>
        <mc:Fallback xmlns="">
          <p:pic>
            <p:nvPicPr>
              <p:cNvPr id="20" name="Ink 19">
                <a:extLst>
                  <a:ext uri="{FF2B5EF4-FFF2-40B4-BE49-F238E27FC236}">
                    <a16:creationId xmlns:a16="http://schemas.microsoft.com/office/drawing/2014/main" id="{56883104-E2E9-0C85-BA4C-7A57130E3F84}"/>
                  </a:ext>
                </a:extLst>
              </p:cNvPr>
              <p:cNvPicPr/>
              <p:nvPr/>
            </p:nvPicPr>
            <p:blipFill>
              <a:blip r:embed="rId8"/>
              <a:stretch>
                <a:fillRect/>
              </a:stretch>
            </p:blipFill>
            <p:spPr>
              <a:xfrm>
                <a:off x="3930295" y="4575561"/>
                <a:ext cx="284760" cy="259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1" name="Ink 20">
                <a:extLst>
                  <a:ext uri="{FF2B5EF4-FFF2-40B4-BE49-F238E27FC236}">
                    <a16:creationId xmlns:a16="http://schemas.microsoft.com/office/drawing/2014/main" id="{68B35032-D03B-D8BA-7BF5-EA4A7CB496F9}"/>
                  </a:ext>
                </a:extLst>
              </p14:cNvPr>
              <p14:cNvContentPartPr/>
              <p14:nvPr/>
            </p14:nvContentPartPr>
            <p14:xfrm>
              <a:off x="5576018" y="3977568"/>
              <a:ext cx="169200" cy="372960"/>
            </p14:xfrm>
          </p:contentPart>
        </mc:Choice>
        <mc:Fallback xmlns="">
          <p:pic>
            <p:nvPicPr>
              <p:cNvPr id="21" name="Ink 20">
                <a:extLst>
                  <a:ext uri="{FF2B5EF4-FFF2-40B4-BE49-F238E27FC236}">
                    <a16:creationId xmlns:a16="http://schemas.microsoft.com/office/drawing/2014/main" id="{68B35032-D03B-D8BA-7BF5-EA4A7CB496F9}"/>
                  </a:ext>
                </a:extLst>
              </p:cNvPr>
              <p:cNvPicPr/>
              <p:nvPr/>
            </p:nvPicPr>
            <p:blipFill>
              <a:blip r:embed="rId10"/>
              <a:stretch>
                <a:fillRect/>
              </a:stretch>
            </p:blipFill>
            <p:spPr>
              <a:xfrm>
                <a:off x="5558018" y="3959928"/>
                <a:ext cx="20484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2" name="Ink 21">
                <a:extLst>
                  <a:ext uri="{FF2B5EF4-FFF2-40B4-BE49-F238E27FC236}">
                    <a16:creationId xmlns:a16="http://schemas.microsoft.com/office/drawing/2014/main" id="{FDE3544E-9FE9-03BA-23D1-1FC2AD1C13E1}"/>
                  </a:ext>
                </a:extLst>
              </p14:cNvPr>
              <p14:cNvContentPartPr/>
              <p14:nvPr/>
            </p14:nvContentPartPr>
            <p14:xfrm>
              <a:off x="7598419" y="3245999"/>
              <a:ext cx="240840" cy="272520"/>
            </p14:xfrm>
          </p:contentPart>
        </mc:Choice>
        <mc:Fallback xmlns="">
          <p:pic>
            <p:nvPicPr>
              <p:cNvPr id="22" name="Ink 21">
                <a:extLst>
                  <a:ext uri="{FF2B5EF4-FFF2-40B4-BE49-F238E27FC236}">
                    <a16:creationId xmlns:a16="http://schemas.microsoft.com/office/drawing/2014/main" id="{FDE3544E-9FE9-03BA-23D1-1FC2AD1C13E1}"/>
                  </a:ext>
                </a:extLst>
              </p:cNvPr>
              <p:cNvPicPr/>
              <p:nvPr/>
            </p:nvPicPr>
            <p:blipFill>
              <a:blip r:embed="rId12"/>
              <a:stretch>
                <a:fillRect/>
              </a:stretch>
            </p:blipFill>
            <p:spPr>
              <a:xfrm>
                <a:off x="7580419" y="3228359"/>
                <a:ext cx="276480" cy="3081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3" name="Ink 22">
                <a:extLst>
                  <a:ext uri="{FF2B5EF4-FFF2-40B4-BE49-F238E27FC236}">
                    <a16:creationId xmlns:a16="http://schemas.microsoft.com/office/drawing/2014/main" id="{56A47BB1-42A6-15D6-6CCA-8612900F8FF7}"/>
                  </a:ext>
                </a:extLst>
              </p14:cNvPr>
              <p14:cNvContentPartPr/>
              <p14:nvPr/>
            </p14:nvContentPartPr>
            <p14:xfrm>
              <a:off x="9025585" y="5478076"/>
              <a:ext cx="223200" cy="276120"/>
            </p14:xfrm>
          </p:contentPart>
        </mc:Choice>
        <mc:Fallback xmlns="">
          <p:pic>
            <p:nvPicPr>
              <p:cNvPr id="23" name="Ink 22">
                <a:extLst>
                  <a:ext uri="{FF2B5EF4-FFF2-40B4-BE49-F238E27FC236}">
                    <a16:creationId xmlns:a16="http://schemas.microsoft.com/office/drawing/2014/main" id="{56A47BB1-42A6-15D6-6CCA-8612900F8FF7}"/>
                  </a:ext>
                </a:extLst>
              </p:cNvPr>
              <p:cNvPicPr/>
              <p:nvPr/>
            </p:nvPicPr>
            <p:blipFill>
              <a:blip r:embed="rId14"/>
              <a:stretch>
                <a:fillRect/>
              </a:stretch>
            </p:blipFill>
            <p:spPr>
              <a:xfrm>
                <a:off x="9007585" y="5460436"/>
                <a:ext cx="258840" cy="311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4" name="Ink 3">
                <a:extLst>
                  <a:ext uri="{FF2B5EF4-FFF2-40B4-BE49-F238E27FC236}">
                    <a16:creationId xmlns:a16="http://schemas.microsoft.com/office/drawing/2014/main" id="{97A01031-7B5F-34A2-F936-9165495CCA13}"/>
                  </a:ext>
                </a:extLst>
              </p14:cNvPr>
              <p14:cNvContentPartPr/>
              <p14:nvPr/>
            </p14:nvContentPartPr>
            <p14:xfrm>
              <a:off x="4559558" y="668496"/>
              <a:ext cx="2202120" cy="45720"/>
            </p14:xfrm>
          </p:contentPart>
        </mc:Choice>
        <mc:Fallback>
          <p:pic>
            <p:nvPicPr>
              <p:cNvPr id="4" name="Ink 3">
                <a:extLst>
                  <a:ext uri="{FF2B5EF4-FFF2-40B4-BE49-F238E27FC236}">
                    <a16:creationId xmlns:a16="http://schemas.microsoft.com/office/drawing/2014/main" id="{97A01031-7B5F-34A2-F936-9165495CCA13}"/>
                  </a:ext>
                </a:extLst>
              </p:cNvPr>
              <p:cNvPicPr/>
              <p:nvPr/>
            </p:nvPicPr>
            <p:blipFill>
              <a:blip r:embed="rId16"/>
              <a:stretch>
                <a:fillRect/>
              </a:stretch>
            </p:blipFill>
            <p:spPr>
              <a:xfrm>
                <a:off x="4505558" y="560856"/>
                <a:ext cx="230976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6" name="Ink 5">
                <a:extLst>
                  <a:ext uri="{FF2B5EF4-FFF2-40B4-BE49-F238E27FC236}">
                    <a16:creationId xmlns:a16="http://schemas.microsoft.com/office/drawing/2014/main" id="{09DDBE59-2994-A37B-44D2-B4D1C5F25D1D}"/>
                  </a:ext>
                </a:extLst>
              </p14:cNvPr>
              <p14:cNvContentPartPr/>
              <p14:nvPr/>
            </p14:nvContentPartPr>
            <p14:xfrm>
              <a:off x="5745218" y="1882724"/>
              <a:ext cx="2286360" cy="29520"/>
            </p14:xfrm>
          </p:contentPart>
        </mc:Choice>
        <mc:Fallback>
          <p:pic>
            <p:nvPicPr>
              <p:cNvPr id="6" name="Ink 5">
                <a:extLst>
                  <a:ext uri="{FF2B5EF4-FFF2-40B4-BE49-F238E27FC236}">
                    <a16:creationId xmlns:a16="http://schemas.microsoft.com/office/drawing/2014/main" id="{09DDBE59-2994-A37B-44D2-B4D1C5F25D1D}"/>
                  </a:ext>
                </a:extLst>
              </p:cNvPr>
              <p:cNvPicPr/>
              <p:nvPr/>
            </p:nvPicPr>
            <p:blipFill>
              <a:blip r:embed="rId18"/>
              <a:stretch>
                <a:fillRect/>
              </a:stretch>
            </p:blipFill>
            <p:spPr>
              <a:xfrm>
                <a:off x="5691578" y="1774724"/>
                <a:ext cx="2394000" cy="245160"/>
              </a:xfrm>
              <a:prstGeom prst="rect">
                <a:avLst/>
              </a:prstGeom>
            </p:spPr>
          </p:pic>
        </mc:Fallback>
      </mc:AlternateContent>
    </p:spTree>
    <p:extLst>
      <p:ext uri="{BB962C8B-B14F-4D97-AF65-F5344CB8AC3E}">
        <p14:creationId xmlns:p14="http://schemas.microsoft.com/office/powerpoint/2010/main" val="1102513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19E4F69-C2F6-9E3F-E00C-B66340ED26F5}"/>
              </a:ext>
            </a:extLst>
          </p:cNvPr>
          <p:cNvPicPr>
            <a:picLocks noChangeAspect="1"/>
          </p:cNvPicPr>
          <p:nvPr/>
        </p:nvPicPr>
        <p:blipFill>
          <a:blip r:embed="rId2"/>
          <a:stretch>
            <a:fillRect/>
          </a:stretch>
        </p:blipFill>
        <p:spPr>
          <a:xfrm>
            <a:off x="336446" y="1341073"/>
            <a:ext cx="11519107" cy="417585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5085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6ADD-AADA-F012-51FF-6BCAE4A483DA}"/>
              </a:ext>
            </a:extLst>
          </p:cNvPr>
          <p:cNvSpPr>
            <a:spLocks noGrp="1"/>
          </p:cNvSpPr>
          <p:nvPr>
            <p:ph type="title"/>
          </p:nvPr>
        </p:nvSpPr>
        <p:spPr>
          <a:xfrm>
            <a:off x="3520965" y="149772"/>
            <a:ext cx="5150069" cy="670034"/>
          </a:xfrm>
        </p:spPr>
        <p:txBody>
          <a:bodyPr>
            <a:normAutofit fontScale="90000"/>
          </a:bodyPr>
          <a:lstStyle/>
          <a:p>
            <a:pPr algn="ctr" rtl="1"/>
            <a:r>
              <a:rPr lang="fa-IR" dirty="0">
                <a:latin typeface="Dubai" panose="020B0503030403030204" pitchFamily="34" charset="-78"/>
                <a:cs typeface="Dubai" panose="020B0503030403030204" pitchFamily="34" charset="-78"/>
              </a:rPr>
              <a:t>تعریف پیشامد ها</a:t>
            </a:r>
            <a:endParaRPr lang="en-US" dirty="0">
              <a:latin typeface="Dubai" panose="020B0503030403030204" pitchFamily="34" charset="-78"/>
              <a:cs typeface="Dubai" panose="020B0503030403030204" pitchFamily="34" charset="-78"/>
            </a:endParaRPr>
          </a:p>
        </p:txBody>
      </p:sp>
      <p:sp>
        <p:nvSpPr>
          <p:cNvPr id="3" name="Content Placeholder 2">
            <a:extLst>
              <a:ext uri="{FF2B5EF4-FFF2-40B4-BE49-F238E27FC236}">
                <a16:creationId xmlns:a16="http://schemas.microsoft.com/office/drawing/2014/main" id="{910389D7-9B56-67C5-6D8C-E618DFFD1F5D}"/>
              </a:ext>
            </a:extLst>
          </p:cNvPr>
          <p:cNvSpPr>
            <a:spLocks noGrp="1"/>
          </p:cNvSpPr>
          <p:nvPr>
            <p:ph idx="1"/>
          </p:nvPr>
        </p:nvSpPr>
        <p:spPr>
          <a:xfrm>
            <a:off x="1518745" y="1213945"/>
            <a:ext cx="9601200" cy="3581400"/>
          </a:xfrm>
        </p:spPr>
        <p:txBody>
          <a:bodyPr>
            <a:normAutofit fontScale="85000" lnSpcReduction="20000"/>
          </a:bodyPr>
          <a:lstStyle/>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ورود</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خدمت گیری در ایستگاه الف</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خدمت گیری در ایستگاه ب</a:t>
            </a:r>
            <a:endParaRPr lang="en-US" sz="2800" dirty="0">
              <a:latin typeface="Dubai" panose="020B0503030403030204" pitchFamily="34" charset="-78"/>
              <a:cs typeface="Dubai" panose="020B0503030403030204" pitchFamily="34" charset="-78"/>
            </a:endParaRP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بسته بودن ایستگاه ج</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باز بودن ایستگاه ج</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خدمت گیری در ایستگاه ج</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خدمت گیری در ایستگاه د</a:t>
            </a:r>
          </a:p>
          <a:p>
            <a:pPr marL="457200" indent="-457200" algn="r" rtl="1">
              <a:buFont typeface="+mj-lt"/>
              <a:buAutoNum type="arabicPeriod"/>
            </a:pPr>
            <a:r>
              <a:rPr lang="fa-IR" sz="2800" dirty="0">
                <a:latin typeface="Dubai" panose="020B0503030403030204" pitchFamily="34" charset="-78"/>
                <a:cs typeface="Dubai" panose="020B0503030403030204" pitchFamily="34" charset="-78"/>
              </a:rPr>
              <a:t>پیشامد اتمام خدمت گیری در ایستگاه ه</a:t>
            </a:r>
          </a:p>
          <a:p>
            <a:pPr marL="457200" indent="-457200" algn="r" rtl="1">
              <a:buFont typeface="+mj-lt"/>
              <a:buAutoNum type="arabicPeriod"/>
            </a:pPr>
            <a:endParaRPr lang="fa-IR" sz="2800" dirty="0">
              <a:latin typeface="Dubai" panose="020B0503030403030204" pitchFamily="34" charset="-78"/>
              <a:cs typeface="Dubai" panose="020B0503030403030204" pitchFamily="34" charset="-78"/>
            </a:endParaRPr>
          </a:p>
          <a:p>
            <a:pPr marL="457200" indent="-457200" algn="r" rtl="1">
              <a:buFont typeface="+mj-lt"/>
              <a:buAutoNum type="arabicPeriod"/>
            </a:pPr>
            <a:endParaRPr lang="fa-IR" sz="2800" dirty="0">
              <a:latin typeface="Dubai" panose="020B0503030403030204" pitchFamily="34" charset="-78"/>
              <a:cs typeface="Dubai" panose="020B0503030403030204" pitchFamily="34" charset="-78"/>
            </a:endParaRPr>
          </a:p>
          <a:p>
            <a:pPr marL="457200" indent="-457200" algn="r" rtl="1">
              <a:buFont typeface="+mj-lt"/>
              <a:buAutoNum type="arabicPeriod"/>
            </a:pPr>
            <a:endParaRPr lang="fa-IR" sz="2800" dirty="0">
              <a:latin typeface="Dubai" panose="020B0503030403030204" pitchFamily="34" charset="-78"/>
              <a:cs typeface="Dubai" panose="020B0503030403030204" pitchFamily="34" charset="-78"/>
            </a:endParaRPr>
          </a:p>
          <a:p>
            <a:pPr marL="457200" indent="-457200" algn="r" rtl="1">
              <a:buFont typeface="+mj-lt"/>
              <a:buAutoNum type="arabicPeriod"/>
            </a:pPr>
            <a:endParaRPr lang="fa-IR" sz="2800" dirty="0">
              <a:latin typeface="Dubai" panose="020B0503030403030204" pitchFamily="34" charset="-78"/>
              <a:cs typeface="Dubai" panose="020B0503030403030204" pitchFamily="34" charset="-78"/>
            </a:endParaRPr>
          </a:p>
          <a:p>
            <a:pPr algn="r" rtl="1"/>
            <a:endParaRPr lang="fa-IR" sz="2800" dirty="0">
              <a:latin typeface="Dubai" panose="020B0503030403030204" pitchFamily="34" charset="-78"/>
              <a:cs typeface="Dubai" panose="020B0503030403030204" pitchFamily="34" charset="-78"/>
            </a:endParaRPr>
          </a:p>
          <a:p>
            <a:pPr algn="r" rtl="1"/>
            <a:endParaRPr lang="en-US" sz="28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413136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463FA08-27B0-E5C5-4D80-C2131E9C6E98}"/>
              </a:ext>
            </a:extLst>
          </p:cNvPr>
          <p:cNvSpPr>
            <a:spLocks noGrp="1"/>
          </p:cNvSpPr>
          <p:nvPr>
            <p:ph type="title"/>
          </p:nvPr>
        </p:nvSpPr>
        <p:spPr>
          <a:xfrm>
            <a:off x="3520965" y="149772"/>
            <a:ext cx="5150069" cy="670034"/>
          </a:xfrm>
        </p:spPr>
        <p:txBody>
          <a:bodyPr>
            <a:normAutofit fontScale="90000"/>
          </a:bodyPr>
          <a:lstStyle/>
          <a:p>
            <a:pPr algn="ctr" rtl="1"/>
            <a:r>
              <a:rPr lang="fa-IR" dirty="0">
                <a:latin typeface="Dubai" panose="020B0503030403030204" pitchFamily="34" charset="-78"/>
                <a:cs typeface="Dubai" panose="020B0503030403030204" pitchFamily="34" charset="-78"/>
              </a:rPr>
              <a:t>تعریف حالت ها</a:t>
            </a:r>
            <a:endParaRPr lang="en-US" dirty="0">
              <a:latin typeface="Dubai" panose="020B0503030403030204" pitchFamily="34" charset="-78"/>
              <a:cs typeface="Dubai" panose="020B0503030403030204" pitchFamily="34" charset="-78"/>
            </a:endParaRPr>
          </a:p>
        </p:txBody>
      </p:sp>
      <p:sp>
        <p:nvSpPr>
          <p:cNvPr id="6" name="Content Placeholder 2">
            <a:extLst>
              <a:ext uri="{FF2B5EF4-FFF2-40B4-BE49-F238E27FC236}">
                <a16:creationId xmlns:a16="http://schemas.microsoft.com/office/drawing/2014/main" id="{D414CC58-1850-45DD-4C13-1B7FC75DABE7}"/>
              </a:ext>
            </a:extLst>
          </p:cNvPr>
          <p:cNvSpPr>
            <a:spLocks noGrp="1"/>
          </p:cNvSpPr>
          <p:nvPr>
            <p:ph idx="1"/>
          </p:nvPr>
        </p:nvSpPr>
        <p:spPr>
          <a:xfrm>
            <a:off x="552144" y="819806"/>
            <a:ext cx="11561379" cy="5799084"/>
          </a:xfrm>
        </p:spPr>
        <p:txBody>
          <a:bodyPr>
            <a:normAutofit fontScale="92500" lnSpcReduction="20000"/>
          </a:bodyPr>
          <a:lstStyle/>
          <a:p>
            <a:pPr algn="r" rtl="1"/>
            <a:r>
              <a:rPr lang="en-US" sz="2400" dirty="0" err="1">
                <a:latin typeface="Dubai" panose="020B0503030403030204" pitchFamily="34" charset="-78"/>
                <a:cs typeface="Dubai" panose="020B0503030403030204" pitchFamily="34" charset="-78"/>
              </a:rPr>
              <a:t>aqln</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a queue length for normal cars</a:t>
            </a:r>
          </a:p>
          <a:p>
            <a:pPr algn="r" rtl="1"/>
            <a:r>
              <a:rPr lang="en-US" sz="2400" dirty="0" err="1">
                <a:latin typeface="Dubai" panose="020B0503030403030204" pitchFamily="34" charset="-78"/>
                <a:cs typeface="Dubai" panose="020B0503030403030204" pitchFamily="34" charset="-78"/>
              </a:rPr>
              <a:t>aqle</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a queue length for emergency cars</a:t>
            </a:r>
          </a:p>
          <a:p>
            <a:pPr algn="r" rtl="1"/>
            <a:r>
              <a:rPr lang="en-US" sz="2400" dirty="0">
                <a:latin typeface="Dubai" panose="020B0503030403030204" pitchFamily="34" charset="-78"/>
                <a:cs typeface="Dubai" panose="020B0503030403030204" pitchFamily="34" charset="-78"/>
              </a:rPr>
              <a:t>as</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a status</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a:t>
            </a:r>
            <a:r>
              <a:rPr lang="fa-IR" sz="2400" dirty="0">
                <a:latin typeface="Dubai" panose="020B0503030403030204" pitchFamily="34" charset="-78"/>
                <a:cs typeface="Dubai" panose="020B0503030403030204" pitchFamily="34" charset="-78"/>
              </a:rPr>
              <a:t> بیکار / </a:t>
            </a:r>
            <a:r>
              <a:rPr lang="en-US" sz="2400" dirty="0">
                <a:latin typeface="Dubai" panose="020B0503030403030204" pitchFamily="34" charset="-78"/>
                <a:cs typeface="Dubai" panose="020B0503030403030204" pitchFamily="34" charset="-78"/>
              </a:rPr>
              <a:t>1 </a:t>
            </a:r>
            <a:r>
              <a:rPr lang="fa-IR" sz="2400" dirty="0">
                <a:latin typeface="Dubai" panose="020B0503030403030204" pitchFamily="34" charset="-78"/>
                <a:cs typeface="Dubai" panose="020B0503030403030204" pitchFamily="34" charset="-78"/>
              </a:rPr>
              <a:t>مشغول</a:t>
            </a:r>
            <a:endParaRPr lang="en-US" sz="2400" dirty="0">
              <a:latin typeface="Dubai" panose="020B0503030403030204" pitchFamily="34" charset="-78"/>
              <a:cs typeface="Dubai" panose="020B0503030403030204" pitchFamily="34" charset="-78"/>
            </a:endParaRPr>
          </a:p>
          <a:p>
            <a:pPr algn="r" rtl="1"/>
            <a:r>
              <a:rPr lang="en-US" sz="2400" dirty="0" err="1">
                <a:latin typeface="Dubai" panose="020B0503030403030204" pitchFamily="34" charset="-78"/>
                <a:cs typeface="Dubai" panose="020B0503030403030204" pitchFamily="34" charset="-78"/>
              </a:rPr>
              <a:t>bqln</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b queue length for normal cars</a:t>
            </a:r>
          </a:p>
          <a:p>
            <a:pPr algn="r" rtl="1"/>
            <a:r>
              <a:rPr lang="en-US" sz="2400" dirty="0" err="1">
                <a:latin typeface="Dubai" panose="020B0503030403030204" pitchFamily="34" charset="-78"/>
                <a:cs typeface="Dubai" panose="020B0503030403030204" pitchFamily="34" charset="-78"/>
              </a:rPr>
              <a:t>bqle</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b queue length for emergency cars</a:t>
            </a:r>
          </a:p>
          <a:p>
            <a:pPr algn="r" rtl="1"/>
            <a:r>
              <a:rPr lang="en-US" sz="2400" dirty="0">
                <a:latin typeface="Dubai" panose="020B0503030403030204" pitchFamily="34" charset="-78"/>
                <a:cs typeface="Dubai" panose="020B0503030403030204" pitchFamily="34" charset="-78"/>
              </a:rPr>
              <a:t>bs</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b status</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a:t>
            </a:r>
            <a:r>
              <a:rPr lang="fa-IR" sz="2400" dirty="0">
                <a:latin typeface="Dubai" panose="020B0503030403030204" pitchFamily="34" charset="-78"/>
                <a:cs typeface="Dubai" panose="020B0503030403030204" pitchFamily="34" charset="-78"/>
              </a:rPr>
              <a:t> هر سه بیکار / </a:t>
            </a:r>
            <a:r>
              <a:rPr lang="en-US" sz="2400" dirty="0">
                <a:latin typeface="Dubai" panose="020B0503030403030204" pitchFamily="34" charset="-78"/>
                <a:cs typeface="Dubai" panose="020B0503030403030204" pitchFamily="34" charset="-78"/>
              </a:rPr>
              <a:t>1 </a:t>
            </a:r>
            <a:r>
              <a:rPr lang="fa-IR" sz="2400" dirty="0">
                <a:latin typeface="Dubai" panose="020B0503030403030204" pitchFamily="34" charset="-78"/>
                <a:cs typeface="Dubai" panose="020B0503030403030204" pitchFamily="34" charset="-78"/>
              </a:rPr>
              <a:t>یکی مشغول / </a:t>
            </a:r>
            <a:r>
              <a:rPr lang="en-US" sz="2400" dirty="0">
                <a:latin typeface="Dubai" panose="020B0503030403030204" pitchFamily="34" charset="-78"/>
                <a:cs typeface="Dubai" panose="020B0503030403030204" pitchFamily="34" charset="-78"/>
              </a:rPr>
              <a:t>2</a:t>
            </a:r>
            <a:r>
              <a:rPr lang="fa-IR" sz="2400" dirty="0">
                <a:latin typeface="Dubai" panose="020B0503030403030204" pitchFamily="34" charset="-78"/>
                <a:cs typeface="Dubai" panose="020B0503030403030204" pitchFamily="34" charset="-78"/>
              </a:rPr>
              <a:t> دو تا مشغول / </a:t>
            </a:r>
            <a:r>
              <a:rPr lang="en-US" sz="2400" dirty="0">
                <a:latin typeface="Dubai" panose="020B0503030403030204" pitchFamily="34" charset="-78"/>
                <a:cs typeface="Dubai" panose="020B0503030403030204" pitchFamily="34" charset="-78"/>
              </a:rPr>
              <a:t>3</a:t>
            </a:r>
            <a:r>
              <a:rPr lang="fa-IR" sz="2400" dirty="0">
                <a:latin typeface="Dubai" panose="020B0503030403030204" pitchFamily="34" charset="-78"/>
                <a:cs typeface="Dubai" panose="020B0503030403030204" pitchFamily="34" charset="-78"/>
              </a:rPr>
              <a:t> همه مشغول</a:t>
            </a:r>
            <a:endParaRPr lang="en-US" sz="2400" dirty="0">
              <a:latin typeface="Dubai" panose="020B0503030403030204" pitchFamily="34" charset="-78"/>
              <a:cs typeface="Dubai" panose="020B0503030403030204" pitchFamily="34" charset="-78"/>
            </a:endParaRPr>
          </a:p>
          <a:p>
            <a:pPr algn="r" rtl="1"/>
            <a:r>
              <a:rPr lang="en-US" sz="2400" dirty="0" err="1">
                <a:latin typeface="Dubai" panose="020B0503030403030204" pitchFamily="34" charset="-78"/>
                <a:cs typeface="Dubai" panose="020B0503030403030204" pitchFamily="34" charset="-78"/>
              </a:rPr>
              <a:t>cqln</a:t>
            </a:r>
            <a:r>
              <a:rPr lang="fa-IR" sz="2400" dirty="0">
                <a:latin typeface="Dubai" panose="020B0503030403030204" pitchFamily="34" charset="-78"/>
                <a:cs typeface="Dubai" panose="020B0503030403030204" pitchFamily="34" charset="-78"/>
              </a:rPr>
              <a:t> :</a:t>
            </a:r>
            <a:r>
              <a:rPr lang="en-US" sz="2400" dirty="0">
                <a:latin typeface="Dubai" panose="020B0503030403030204" pitchFamily="34" charset="-78"/>
                <a:cs typeface="Dubai" panose="020B0503030403030204" pitchFamily="34" charset="-78"/>
              </a:rPr>
              <a:t>for normal cars</a:t>
            </a:r>
            <a:r>
              <a:rPr lang="fa-IR" sz="2400" dirty="0">
                <a:latin typeface="Dubai" panose="020B0503030403030204" pitchFamily="34" charset="-78"/>
                <a:cs typeface="Dubai" panose="020B0503030403030204" pitchFamily="34" charset="-78"/>
              </a:rPr>
              <a:t> </a:t>
            </a:r>
            <a:r>
              <a:rPr lang="en-US" sz="2400" dirty="0">
                <a:latin typeface="Dubai" panose="020B0503030403030204" pitchFamily="34" charset="-78"/>
                <a:cs typeface="Dubai" panose="020B0503030403030204" pitchFamily="34" charset="-78"/>
              </a:rPr>
              <a:t>station c queue length</a:t>
            </a:r>
          </a:p>
          <a:p>
            <a:pPr algn="r" rtl="1"/>
            <a:r>
              <a:rPr lang="en-US" sz="2400" dirty="0">
                <a:latin typeface="Dubai" panose="020B0503030403030204" pitchFamily="34" charset="-78"/>
                <a:cs typeface="Dubai" panose="020B0503030403030204" pitchFamily="34" charset="-78"/>
              </a:rPr>
              <a:t>cs</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c status</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a:t>
            </a:r>
            <a:r>
              <a:rPr lang="fa-IR" sz="2400" dirty="0">
                <a:latin typeface="Dubai" panose="020B0503030403030204" pitchFamily="34" charset="-78"/>
                <a:cs typeface="Dubai" panose="020B0503030403030204" pitchFamily="34" charset="-78"/>
              </a:rPr>
              <a:t>  بیکار / </a:t>
            </a:r>
            <a:r>
              <a:rPr lang="en-US" sz="2400" dirty="0">
                <a:latin typeface="Dubai" panose="020B0503030403030204" pitchFamily="34" charset="-78"/>
                <a:cs typeface="Dubai" panose="020B0503030403030204" pitchFamily="34" charset="-78"/>
              </a:rPr>
              <a:t>1 </a:t>
            </a:r>
            <a:r>
              <a:rPr lang="fa-IR" sz="2400" dirty="0">
                <a:latin typeface="Dubai" panose="020B0503030403030204" pitchFamily="34" charset="-78"/>
                <a:cs typeface="Dubai" panose="020B0503030403030204" pitchFamily="34" charset="-78"/>
              </a:rPr>
              <a:t> مشغول / </a:t>
            </a:r>
            <a:r>
              <a:rPr lang="en-US" sz="2400" dirty="0">
                <a:latin typeface="Dubai" panose="020B0503030403030204" pitchFamily="34" charset="-78"/>
                <a:cs typeface="Dubai" panose="020B0503030403030204" pitchFamily="34" charset="-78"/>
              </a:rPr>
              <a:t>-1</a:t>
            </a:r>
            <a:r>
              <a:rPr lang="fa-IR" sz="2400" dirty="0">
                <a:latin typeface="Dubai" panose="020B0503030403030204" pitchFamily="34" charset="-78"/>
                <a:cs typeface="Dubai" panose="020B0503030403030204" pitchFamily="34" charset="-78"/>
              </a:rPr>
              <a:t>  بسته / </a:t>
            </a:r>
            <a:r>
              <a:rPr lang="en-US" sz="2400" dirty="0">
                <a:latin typeface="Dubai" panose="020B0503030403030204" pitchFamily="34" charset="-78"/>
                <a:cs typeface="Dubai" panose="020B0503030403030204" pitchFamily="34" charset="-78"/>
              </a:rPr>
              <a:t>2</a:t>
            </a:r>
            <a:r>
              <a:rPr lang="fa-IR" sz="2400" dirty="0">
                <a:latin typeface="Dubai" panose="020B0503030403030204" pitchFamily="34" charset="-78"/>
                <a:cs typeface="Dubai" panose="020B0503030403030204" pitchFamily="34" charset="-78"/>
              </a:rPr>
              <a:t> مشغول ولی بعد از اتمام کارش بسته میشود</a:t>
            </a:r>
            <a:endParaRPr lang="en-US" sz="2400" dirty="0">
              <a:latin typeface="Dubai" panose="020B0503030403030204" pitchFamily="34" charset="-78"/>
              <a:cs typeface="Dubai" panose="020B0503030403030204" pitchFamily="34" charset="-78"/>
            </a:endParaRPr>
          </a:p>
          <a:p>
            <a:pPr algn="r" rtl="1"/>
            <a:r>
              <a:rPr lang="en-US" sz="2400" dirty="0" err="1">
                <a:latin typeface="Dubai" panose="020B0503030403030204" pitchFamily="34" charset="-78"/>
                <a:cs typeface="Dubai" panose="020B0503030403030204" pitchFamily="34" charset="-78"/>
              </a:rPr>
              <a:t>dqln</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d queue length for normal cars</a:t>
            </a:r>
          </a:p>
          <a:p>
            <a:pPr algn="r" rtl="1"/>
            <a:r>
              <a:rPr lang="en-US" sz="2400" dirty="0" err="1">
                <a:latin typeface="Dubai" panose="020B0503030403030204" pitchFamily="34" charset="-78"/>
                <a:cs typeface="Dubai" panose="020B0503030403030204" pitchFamily="34" charset="-78"/>
              </a:rPr>
              <a:t>dqle</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d queue length for emergency cars</a:t>
            </a:r>
          </a:p>
          <a:p>
            <a:pPr algn="r" rtl="1"/>
            <a:r>
              <a:rPr lang="en-US" sz="2400" dirty="0">
                <a:latin typeface="Dubai" panose="020B0503030403030204" pitchFamily="34" charset="-78"/>
                <a:cs typeface="Dubai" panose="020B0503030403030204" pitchFamily="34" charset="-78"/>
              </a:rPr>
              <a:t>ds</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d status</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a:t>
            </a:r>
            <a:r>
              <a:rPr lang="fa-IR" sz="2400" dirty="0">
                <a:latin typeface="Dubai" panose="020B0503030403030204" pitchFamily="34" charset="-78"/>
                <a:cs typeface="Dubai" panose="020B0503030403030204" pitchFamily="34" charset="-78"/>
              </a:rPr>
              <a:t> همه بیکار / .... /</a:t>
            </a:r>
            <a:r>
              <a:rPr lang="en-US" sz="2400" dirty="0">
                <a:latin typeface="Dubai" panose="020B0503030403030204" pitchFamily="34" charset="-78"/>
                <a:cs typeface="Dubai" panose="020B0503030403030204" pitchFamily="34" charset="-78"/>
              </a:rPr>
              <a:t>4 </a:t>
            </a:r>
            <a:r>
              <a:rPr lang="fa-IR" sz="2400" dirty="0">
                <a:latin typeface="Dubai" panose="020B0503030403030204" pitchFamily="34" charset="-78"/>
                <a:cs typeface="Dubai" panose="020B0503030403030204" pitchFamily="34" charset="-78"/>
              </a:rPr>
              <a:t> همه مشغول</a:t>
            </a:r>
            <a:endParaRPr lang="en-US" sz="2400" dirty="0">
              <a:latin typeface="Dubai" panose="020B0503030403030204" pitchFamily="34" charset="-78"/>
              <a:cs typeface="Dubai" panose="020B0503030403030204" pitchFamily="34" charset="-78"/>
            </a:endParaRPr>
          </a:p>
          <a:p>
            <a:pPr algn="r" rtl="1"/>
            <a:r>
              <a:rPr lang="en-US" sz="2400" dirty="0" err="1">
                <a:latin typeface="Dubai" panose="020B0503030403030204" pitchFamily="34" charset="-78"/>
                <a:cs typeface="Dubai" panose="020B0503030403030204" pitchFamily="34" charset="-78"/>
              </a:rPr>
              <a:t>eqln</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e queue length for normal cars</a:t>
            </a:r>
          </a:p>
          <a:p>
            <a:pPr algn="r" rtl="1"/>
            <a:r>
              <a:rPr lang="en-US" sz="2400" dirty="0" err="1">
                <a:latin typeface="Dubai" panose="020B0503030403030204" pitchFamily="34" charset="-78"/>
                <a:cs typeface="Dubai" panose="020B0503030403030204" pitchFamily="34" charset="-78"/>
              </a:rPr>
              <a:t>eqle</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e queue length for emergency cars</a:t>
            </a:r>
          </a:p>
          <a:p>
            <a:pPr algn="r" rtl="1"/>
            <a:r>
              <a:rPr lang="en-US" sz="2400" dirty="0">
                <a:latin typeface="Dubai" panose="020B0503030403030204" pitchFamily="34" charset="-78"/>
                <a:cs typeface="Dubai" panose="020B0503030403030204" pitchFamily="34" charset="-78"/>
              </a:rPr>
              <a:t>es</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station e status</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a:t>
            </a:r>
            <a:r>
              <a:rPr lang="fa-IR" sz="2400" dirty="0">
                <a:latin typeface="Dubai" panose="020B0503030403030204" pitchFamily="34" charset="-78"/>
                <a:cs typeface="Dubai" panose="020B0503030403030204" pitchFamily="34" charset="-78"/>
              </a:rPr>
              <a:t> همه بیکار / .... /</a:t>
            </a:r>
            <a:r>
              <a:rPr lang="en-US" sz="2400" dirty="0">
                <a:latin typeface="Dubai" panose="020B0503030403030204" pitchFamily="34" charset="-78"/>
                <a:cs typeface="Dubai" panose="020B0503030403030204" pitchFamily="34" charset="-78"/>
              </a:rPr>
              <a:t>3 </a:t>
            </a:r>
            <a:r>
              <a:rPr lang="fa-IR" sz="2400" dirty="0">
                <a:latin typeface="Dubai" panose="020B0503030403030204" pitchFamily="34" charset="-78"/>
                <a:cs typeface="Dubai" panose="020B0503030403030204" pitchFamily="34" charset="-78"/>
              </a:rPr>
              <a:t> همه مشغول</a:t>
            </a:r>
            <a:endParaRPr lang="en-US" sz="2400" dirty="0">
              <a:latin typeface="Dubai" panose="020B0503030403030204" pitchFamily="34" charset="-78"/>
              <a:cs typeface="Dubai" panose="020B0503030403030204" pitchFamily="34" charset="-78"/>
            </a:endParaRPr>
          </a:p>
          <a:p>
            <a:pPr algn="r" rtl="1"/>
            <a:endParaRPr lang="en-US" sz="2400" dirty="0">
              <a:latin typeface="Dubai" panose="020B0503030403030204" pitchFamily="34" charset="-78"/>
              <a:cs typeface="Dubai" panose="020B0503030403030204" pitchFamily="34" charset="-78"/>
            </a:endParaRPr>
          </a:p>
          <a:p>
            <a:pPr algn="r" rtl="1"/>
            <a:endParaRPr lang="en-US" sz="2400" dirty="0">
              <a:latin typeface="Dubai" panose="020B0503030403030204" pitchFamily="34" charset="-78"/>
              <a:cs typeface="Dubai" panose="020B0503030403030204" pitchFamily="34" charset="-78"/>
            </a:endParaRPr>
          </a:p>
        </p:txBody>
      </p:sp>
    </p:spTree>
    <p:extLst>
      <p:ext uri="{BB962C8B-B14F-4D97-AF65-F5344CB8AC3E}">
        <p14:creationId xmlns:p14="http://schemas.microsoft.com/office/powerpoint/2010/main" val="1807017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DE7224-D938-9297-2449-F29038C1ED90}"/>
              </a:ext>
            </a:extLst>
          </p:cNvPr>
          <p:cNvSpPr txBox="1"/>
          <p:nvPr/>
        </p:nvSpPr>
        <p:spPr>
          <a:xfrm>
            <a:off x="935421" y="241738"/>
            <a:ext cx="10888717" cy="1569660"/>
          </a:xfrm>
          <a:prstGeom prst="rect">
            <a:avLst/>
          </a:prstGeom>
          <a:noFill/>
        </p:spPr>
        <p:txBody>
          <a:bodyPr wrap="square">
            <a:spAutoFit/>
          </a:bodyPr>
          <a:lstStyle/>
          <a:p>
            <a:pPr marL="285750" indent="-285750" algn="r" rtl="1">
              <a:buFont typeface="Wingdings" panose="05000000000000000000" pitchFamily="2" charset="2"/>
              <a:buChar char="§"/>
            </a:pPr>
            <a:r>
              <a:rPr lang="fa-IR" sz="2400" dirty="0">
                <a:latin typeface="Dubai" panose="020B0503030403030204" pitchFamily="34" charset="-78"/>
                <a:cs typeface="Dubai" panose="020B0503030403030204" pitchFamily="34" charset="-78"/>
              </a:rPr>
              <a:t>ساختار اطلاعات هر ماشین ورودی:</a:t>
            </a:r>
          </a:p>
          <a:p>
            <a:pPr marL="800100" lvl="1" indent="-342900" algn="r" rtl="1">
              <a:buFont typeface="Arial" panose="020B0604020202020204" pitchFamily="34" charset="0"/>
              <a:buChar char="•"/>
            </a:pPr>
            <a:r>
              <a:rPr lang="fa-IR" sz="2400" dirty="0">
                <a:latin typeface="Dubai" panose="020B0503030403030204" pitchFamily="34" charset="-78"/>
                <a:cs typeface="Dubai" panose="020B0503030403030204" pitchFamily="34" charset="-78"/>
              </a:rPr>
              <a:t>	</a:t>
            </a:r>
            <a:r>
              <a:rPr lang="en-US" sz="2400" dirty="0">
                <a:latin typeface="Dubai" panose="020B0503030403030204" pitchFamily="34" charset="-78"/>
                <a:cs typeface="Dubai" panose="020B0503030403030204" pitchFamily="34" charset="-78"/>
              </a:rPr>
              <a:t>t</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type</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 </a:t>
            </a:r>
            <a:r>
              <a:rPr lang="fa-IR" sz="2400" dirty="0">
                <a:latin typeface="Dubai" panose="020B0503030403030204" pitchFamily="34" charset="-78"/>
                <a:cs typeface="Dubai" panose="020B0503030403030204" pitchFamily="34" charset="-78"/>
              </a:rPr>
              <a:t>معمولی/</a:t>
            </a:r>
            <a:r>
              <a:rPr lang="en-US" sz="2400" dirty="0">
                <a:latin typeface="Dubai" panose="020B0503030403030204" pitchFamily="34" charset="-78"/>
                <a:cs typeface="Dubai" panose="020B0503030403030204" pitchFamily="34" charset="-78"/>
              </a:rPr>
              <a:t> 1</a:t>
            </a:r>
            <a:r>
              <a:rPr lang="fa-IR" sz="2400" dirty="0">
                <a:latin typeface="Dubai" panose="020B0503030403030204" pitchFamily="34" charset="-78"/>
                <a:cs typeface="Dubai" panose="020B0503030403030204" pitchFamily="34" charset="-78"/>
              </a:rPr>
              <a:t>تعجیلی</a:t>
            </a:r>
          </a:p>
          <a:p>
            <a:pPr marL="800100" lvl="1" indent="-342900" algn="r" rtl="1">
              <a:buFont typeface="Arial" panose="020B0604020202020204" pitchFamily="34" charset="0"/>
              <a:buChar char="•"/>
            </a:pPr>
            <a:r>
              <a:rPr lang="en-US" sz="2400" dirty="0" err="1">
                <a:latin typeface="Dubai" panose="020B0503030403030204" pitchFamily="34" charset="-78"/>
                <a:cs typeface="Dubai" panose="020B0503030403030204" pitchFamily="34" charset="-78"/>
              </a:rPr>
              <a:t>rfdb</a:t>
            </a:r>
            <a:r>
              <a:rPr lang="fa-IR" sz="2400" dirty="0">
                <a:latin typeface="Dubai" panose="020B0503030403030204" pitchFamily="34" charset="-78"/>
                <a:cs typeface="Dubai" panose="020B0503030403030204" pitchFamily="34" charset="-78"/>
              </a:rPr>
              <a:t> : </a:t>
            </a:r>
            <a:r>
              <a:rPr lang="en-US" sz="2400" dirty="0">
                <a:latin typeface="Dubai" panose="020B0503030403030204" pitchFamily="34" charset="-78"/>
                <a:cs typeface="Dubai" panose="020B0503030403030204" pitchFamily="34" charset="-78"/>
              </a:rPr>
              <a:t>return flag from station d to station b</a:t>
            </a:r>
            <a:r>
              <a:rPr lang="fa-IR" sz="2400" dirty="0">
                <a:latin typeface="Dubai" panose="020B0503030403030204" pitchFamily="34" charset="-78"/>
                <a:cs typeface="Dubai" panose="020B0503030403030204" pitchFamily="34" charset="-78"/>
              </a:rPr>
              <a:t> -&gt; </a:t>
            </a:r>
            <a:r>
              <a:rPr lang="en-US" sz="2400" dirty="0">
                <a:latin typeface="Dubai" panose="020B0503030403030204" pitchFamily="34" charset="-78"/>
                <a:cs typeface="Dubai" panose="020B0503030403030204" pitchFamily="34" charset="-78"/>
              </a:rPr>
              <a:t>0  </a:t>
            </a:r>
            <a:r>
              <a:rPr lang="fa-IR" sz="2400" dirty="0">
                <a:latin typeface="Dubai" panose="020B0503030403030204" pitchFamily="34" charset="-78"/>
                <a:cs typeface="Dubai" panose="020B0503030403030204" pitchFamily="34" charset="-78"/>
              </a:rPr>
              <a:t> از ایستگاه </a:t>
            </a:r>
            <a:r>
              <a:rPr lang="en-US" sz="2400" dirty="0">
                <a:latin typeface="Dubai" panose="020B0503030403030204" pitchFamily="34" charset="-78"/>
                <a:cs typeface="Dubai" panose="020B0503030403030204" pitchFamily="34" charset="-78"/>
              </a:rPr>
              <a:t>d</a:t>
            </a:r>
            <a:r>
              <a:rPr lang="fa-IR" sz="2400" dirty="0">
                <a:latin typeface="Dubai" panose="020B0503030403030204" pitchFamily="34" charset="-78"/>
                <a:cs typeface="Dubai" panose="020B0503030403030204" pitchFamily="34" charset="-78"/>
              </a:rPr>
              <a:t> به ایستگاه </a:t>
            </a:r>
            <a:r>
              <a:rPr lang="en-US" sz="2400" dirty="0">
                <a:latin typeface="Dubai" panose="020B0503030403030204" pitchFamily="34" charset="-78"/>
                <a:cs typeface="Dubai" panose="020B0503030403030204" pitchFamily="34" charset="-78"/>
              </a:rPr>
              <a:t>b</a:t>
            </a:r>
            <a:r>
              <a:rPr lang="fa-IR" sz="2400" dirty="0">
                <a:latin typeface="Dubai" panose="020B0503030403030204" pitchFamily="34" charset="-78"/>
                <a:cs typeface="Dubai" panose="020B0503030403030204" pitchFamily="34" charset="-78"/>
              </a:rPr>
              <a:t> نیامده / </a:t>
            </a:r>
            <a:r>
              <a:rPr lang="en-US" sz="2400" dirty="0">
                <a:latin typeface="Dubai" panose="020B0503030403030204" pitchFamily="34" charset="-78"/>
                <a:cs typeface="Dubai" panose="020B0503030403030204" pitchFamily="34" charset="-78"/>
              </a:rPr>
              <a:t> 1</a:t>
            </a:r>
            <a:r>
              <a:rPr lang="fa-IR" sz="2400" dirty="0">
                <a:latin typeface="Dubai" panose="020B0503030403030204" pitchFamily="34" charset="-78"/>
                <a:cs typeface="Dubai" panose="020B0503030403030204" pitchFamily="34" charset="-78"/>
              </a:rPr>
              <a:t> از ایستگاه </a:t>
            </a:r>
            <a:r>
              <a:rPr lang="en-US" sz="2400" dirty="0">
                <a:latin typeface="Dubai" panose="020B0503030403030204" pitchFamily="34" charset="-78"/>
                <a:cs typeface="Dubai" panose="020B0503030403030204" pitchFamily="34" charset="-78"/>
              </a:rPr>
              <a:t>d</a:t>
            </a:r>
            <a:r>
              <a:rPr lang="fa-IR" sz="2400" dirty="0">
                <a:latin typeface="Dubai" panose="020B0503030403030204" pitchFamily="34" charset="-78"/>
                <a:cs typeface="Dubai" panose="020B0503030403030204" pitchFamily="34" charset="-78"/>
              </a:rPr>
              <a:t> به ایستگاه </a:t>
            </a:r>
            <a:r>
              <a:rPr lang="en-US" sz="2400" dirty="0">
                <a:latin typeface="Dubai" panose="020B0503030403030204" pitchFamily="34" charset="-78"/>
                <a:cs typeface="Dubai" panose="020B0503030403030204" pitchFamily="34" charset="-78"/>
              </a:rPr>
              <a:t>b</a:t>
            </a:r>
            <a:r>
              <a:rPr lang="fa-IR" sz="2400" dirty="0">
                <a:latin typeface="Dubai" panose="020B0503030403030204" pitchFamily="34" charset="-78"/>
                <a:cs typeface="Dubai" panose="020B0503030403030204" pitchFamily="34" charset="-78"/>
              </a:rPr>
              <a:t> امده</a:t>
            </a:r>
          </a:p>
        </p:txBody>
      </p:sp>
    </p:spTree>
    <p:extLst>
      <p:ext uri="{BB962C8B-B14F-4D97-AF65-F5344CB8AC3E}">
        <p14:creationId xmlns:p14="http://schemas.microsoft.com/office/powerpoint/2010/main" val="213786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C83D2-5866-F1BC-C3E1-C3709A83DC6B}"/>
              </a:ext>
            </a:extLst>
          </p:cNvPr>
          <p:cNvSpPr txBox="1"/>
          <p:nvPr/>
        </p:nvSpPr>
        <p:spPr>
          <a:xfrm>
            <a:off x="8597462" y="273269"/>
            <a:ext cx="3447393" cy="369332"/>
          </a:xfrm>
          <a:prstGeom prst="rect">
            <a:avLst/>
          </a:prstGeom>
          <a:noFill/>
        </p:spPr>
        <p:txBody>
          <a:bodyPr wrap="square" rtlCol="0">
            <a:spAutoFit/>
          </a:bodyPr>
          <a:lstStyle/>
          <a:p>
            <a:pPr algn="r" rtl="1"/>
            <a:r>
              <a:rPr lang="fa-IR" dirty="0">
                <a:latin typeface="Dubai" panose="020B0503030403030204" pitchFamily="34" charset="-78"/>
                <a:cs typeface="Dubai" panose="020B0503030403030204" pitchFamily="34" charset="-78"/>
              </a:rPr>
              <a:t>1 -  پیشامد ورود</a:t>
            </a:r>
            <a:endParaRPr lang="en-US" dirty="0">
              <a:latin typeface="Dubai" panose="020B0503030403030204" pitchFamily="34" charset="-78"/>
              <a:cs typeface="Dubai" panose="020B0503030403030204" pitchFamily="34" charset="-78"/>
            </a:endParaRPr>
          </a:p>
        </p:txBody>
      </p:sp>
      <p:pic>
        <p:nvPicPr>
          <p:cNvPr id="11" name="Picture 10">
            <a:extLst>
              <a:ext uri="{FF2B5EF4-FFF2-40B4-BE49-F238E27FC236}">
                <a16:creationId xmlns:a16="http://schemas.microsoft.com/office/drawing/2014/main" id="{D65D0C8C-3A44-5350-161D-0A257C2BEE99}"/>
              </a:ext>
            </a:extLst>
          </p:cNvPr>
          <p:cNvPicPr>
            <a:picLocks noChangeAspect="1"/>
          </p:cNvPicPr>
          <p:nvPr/>
        </p:nvPicPr>
        <p:blipFill>
          <a:blip r:embed="rId2"/>
          <a:stretch>
            <a:fillRect/>
          </a:stretch>
        </p:blipFill>
        <p:spPr>
          <a:xfrm>
            <a:off x="532658" y="183931"/>
            <a:ext cx="9788500" cy="64008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88874545"/>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{645F7165-5D11-4FD0-A7BB-3DC491872E8E}tf10001105</Template>
  <TotalTime>976</TotalTime>
  <Words>1000</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Dubai</vt:lpstr>
      <vt:lpstr>Franklin Gothic Book</vt:lpstr>
      <vt:lpstr>Wingdings</vt:lpstr>
      <vt:lpstr>Crop</vt:lpstr>
      <vt:lpstr>3-54</vt:lpstr>
      <vt:lpstr>صورت سوال</vt:lpstr>
      <vt:lpstr>PowerPoint Presentation</vt:lpstr>
      <vt:lpstr>PowerPoint Presentation</vt:lpstr>
      <vt:lpstr>PowerPoint Presentation</vt:lpstr>
      <vt:lpstr>تعریف پیشامد ها</vt:lpstr>
      <vt:lpstr>تعریف حالت ها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sztu1380@gmail.com</dc:creator>
  <cp:lastModifiedBy>Sztu1380@gmail.com</cp:lastModifiedBy>
  <cp:revision>25</cp:revision>
  <dcterms:created xsi:type="dcterms:W3CDTF">2025-04-02T17:40:03Z</dcterms:created>
  <dcterms:modified xsi:type="dcterms:W3CDTF">2025-06-07T07:04:41Z</dcterms:modified>
</cp:coreProperties>
</file>