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76" r:id="rId7"/>
    <p:sldId id="27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8F57A8-4831-442C-8A3A-0FCC592B468B}">
          <p14:sldIdLst>
            <p14:sldId id="256"/>
            <p14:sldId id="257"/>
            <p14:sldId id="258"/>
            <p14:sldId id="259"/>
            <p14:sldId id="275"/>
            <p14:sldId id="276"/>
            <p14:sldId id="277"/>
            <p14:sldId id="278"/>
          </p14:sldIdLst>
        </p14:section>
        <p14:section name="Untitled Section" id="{FD4097DF-823D-4390-92F8-1E220EA26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58" d="100"/>
          <a:sy n="58" d="100"/>
        </p:scale>
        <p:origin x="988" y="44"/>
      </p:cViewPr>
      <p:guideLst/>
    </p:cSldViewPr>
  </p:slideViewPr>
  <p:outlineViewPr>
    <p:cViewPr>
      <p:scale>
        <a:sx n="33" d="100"/>
        <a:sy n="33" d="100"/>
      </p:scale>
      <p:origin x="0" y="-3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04T13:51:55.9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5459 1,'-96'4,"-147"27,155-18,-303 28,196-20,119-10,-110 1,-1590-15,957 4,601-12,37 0,32 9,-218 25,-84-1,256-22,192 0,2 0,-1 0,1 0,-1 0,1 0,0 0,-1 1,1-1,0 0,-1 1,1-1,0 1,-1-1,0 1,-3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2:00:11.541"/>
    </inkml:context>
    <inkml:brush xml:id="br0">
      <inkml:brushProperty name="width" value="0.05" units="cm"/>
      <inkml:brushProperty name="height" value="0.05" units="cm"/>
      <inkml:brushProperty name="color" value="#008C3A"/>
    </inkml:brush>
  </inkml:definitions>
  <inkml:trace contextRef="#ctx0" brushRef="#br0">1 18 96 0 0,'0'0'0'0'0,"27"-14"0"0"0,-23 10 0 0 0,-2 4 0 0 0,1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0:42.088"/>
    </inkml:context>
    <inkml:brush xml:id="br0">
      <inkml:brushProperty name="width" value="0.1" units="cm"/>
      <inkml:brushProperty name="height" value="0.1" units="cm"/>
      <inkml:brushProperty name="color" value="#008C3A"/>
    </inkml:brush>
  </inkml:definitions>
  <inkml:trace contextRef="#ctx0" brushRef="#br0">364 473 96 0 0,'-4'-6'227'0'0,"0"0"-1"0"0,0 0 1 0 0,0 0-1 0 0,-1 0 1 0 0,0 1-1 0 0,0 0 1 0 0,0 0 0 0 0,-1 0-1 0 0,0 0 1 0 0,0 1-1 0 0,0 0 1 0 0,0 1-1 0 0,-1-1 1 0 0,1 1 0 0 0,-11-3-1 0 0,6 1 525 0 0,-1 2-1 0 0,1-1 1 0 0,-1 2-1 0 0,-12-2 1 0 0,20 3-558 0 0,1 1 0 0 0,-1 0 0 0 0,0 0 0 0 0,0 1 0 0 0,0-1 0 0 0,1 1 0 0 0,-1 0 0 0 0,0 0 0 0 0,1 0 0 0 0,-1 0 0 0 0,1 0 0 0 0,-1 1 0 0 0,1 0-1 0 0,-1 0 1 0 0,1 0 0 0 0,-5 4 0 0 0,-15 12 362 0 0,17-15-490 0 0,1 1 1 0 0,0 0 0 0 0,0 0-1 0 0,0 1 1 0 0,1-1 0 0 0,-1 1 0 0 0,-5 8-1 0 0,1 3-594 0 0,0 1 0 0 0,1 0-1 0 0,0 1 1 0 0,2-1 0 0 0,-7 28 0 0 0,9-29 489 0 0,2 0 0 0 0,-1 0 1 0 0,2 0-1 0 0,0 0 1 0 0,1 0-1 0 0,1 1 1 0 0,1-1-1 0 0,0 0 0 0 0,1 0 1 0 0,0 0-1 0 0,7 16 1 0 0,-8-27 42 0 0,0 0 0 0 0,0-1 0 0 0,1 1 1 0 0,0-1-1 0 0,0 1 0 0 0,0-1 0 0 0,1 0 0 0 0,-1 0 1 0 0,1-1-1 0 0,0 1 0 0 0,0-1 0 0 0,0 0 0 0 0,0 0 1 0 0,1 0-1 0 0,-1 0 0 0 0,8 2 0 0 0,-9-3 10 0 0,1-1 0 0 0,0 1 1 0 0,0-1-1 0 0,0 0 0 0 0,0 0 0 0 0,0-1 0 0 0,1 1 0 0 0,-1-1 0 0 0,0 0 0 0 0,0 0 0 0 0,0 0 0 0 0,0 0 0 0 0,0-1 0 0 0,1 0 1 0 0,-1 1-1 0 0,0-2 0 0 0,0 1 0 0 0,0 0 0 0 0,-1-1 0 0 0,8-4 0 0 0,12-9 299 0 0,-1-1 0 0 0,0-1 0 0 0,24-25 0 0 0,-38 34-292 0 0,-1-1 1 0 0,0 0-1 0 0,-1 0 1 0 0,1-1-1 0 0,-2 0 0 0 0,1 0 1 0 0,-1 0-1 0 0,-1 0 0 0 0,0-1 1 0 0,4-19-1 0 0,50-273 3703 0 0,-47 149-3482 0 0,2-7-685 0 0,-12 141 378 0 0,-1 18 66 0 0,-2 13 17 0 0,-5 71 72 0 0,4-1 0 0 0,3 1 1 0 0,19 143-1 0 0,-15-197-106 0 0,1 0 0 0 0,1-1 0 0 0,2 1 0 0 0,1-1 0 0 0,1-1 0 0 0,15 29 0 0 0,-17-40 10 0 0,2 5-34 0 0,0-1-1 0 0,2 0 0 0 0,24 31 0 0 0,-31-45 7 0 0,0 0 0 0 0,0 0 0 0 0,1 0 0 0 0,0 0 0 0 0,0-1 0 0 0,0 0 0 0 0,0 0 0 0 0,1-1 0 0 0,0 0 0 0 0,-1 0 0 0 0,1 0 0 0 0,0-1 0 0 0,1 0 0 0 0,-1 0 0 0 0,10 0 0 0 0,7 0-93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0:55.712"/>
    </inkml:context>
    <inkml:brush xml:id="br0">
      <inkml:brushProperty name="width" value="0.1" units="cm"/>
      <inkml:brushProperty name="height" value="0.1" units="cm"/>
      <inkml:brushProperty name="color" value="#008C3A"/>
    </inkml:brush>
  </inkml:definitions>
  <inkml:trace contextRef="#ctx0" brushRef="#br0">421 92 96 0 0,'-3'-3'0'0'0,"0"0"0"0"0,0 0 0 0 0,-1 0 0 0 0,1 1 0 0 0,-1-1 0 0 0,0 1 0 0 0,1 0 0 0 0,-1 0 0 0 0,0 0 0 0 0,-1 1 0 0 0,1 0 0 0 0,0-1 0 0 0,0 1 0 0 0,-1 1 0 0 0,1-1 0 0 0,0 1 0 0 0,-1-1 0 0 0,1 1 0 0 0,0 0 0 0 0,-1 1 0 0 0,1-1 0 0 0,0 1 0 0 0,-6 1 0 0 0,-9 2 111 0 0,0 0-1 0 0,1 1 1 0 0,0 1-1 0 0,0 1 1 0 0,0 0-1 0 0,1 1 1 0 0,0 1-1 0 0,-31 22 1 0 0,37-23 25 0 0,1 1 0 0 0,-1 1-1 0 0,1 0 1 0 0,1 0 0 0 0,0 1 0 0 0,1 0 0 0 0,0 0 0 0 0,0 1 0 0 0,1 0 0 0 0,1 0-1 0 0,0 1 1 0 0,-9 26 0 0 0,13-30-23 0 0,0 1 1 0 0,0 0-1 0 0,0 0 0 0 0,2 0 0 0 0,-1 0 0 0 0,1-1 0 0 0,0 1 1 0 0,1 0-1 0 0,0 0 0 0 0,1 0 0 0 0,0 0 0 0 0,1-1 0 0 0,0 1 1 0 0,0-1-1 0 0,1 1 0 0 0,0-1 0 0 0,0-1 0 0 0,1 1 0 0 0,1 0 1 0 0,-1-1-1 0 0,1 0 0 0 0,1-1 0 0 0,-1 1 0 0 0,11 8 0 0 0,-7-8-48 0 0,0 1-384 0 0,0 0 0 0 0,1-1 0 0 0,0 0 0 0 0,24 12 0 0 0,-32-18 232 0 0,1-1 1 0 0,0 0 0 0 0,0 0 0 0 0,0 0 0 0 0,0 0-1 0 0,0 0 1 0 0,0-1 0 0 0,0 0 0 0 0,0 0-1 0 0,0 0 1 0 0,0 0 0 0 0,0-1 0 0 0,0 1-1 0 0,0-1 1 0 0,0 0 0 0 0,0-1 0 0 0,0 1 0 0 0,0 0-1 0 0,-1-1 1 0 0,1 0 0 0 0,3-2 0 0 0,4-4 3 0 0,0-1 1 0 0,0 0 0 0 0,0 0 0 0 0,-1-1 0 0 0,-1-1 0 0 0,0 0 0 0 0,0 0-1 0 0,-1 0 1 0 0,-1-1 0 0 0,0 0 0 0 0,0-1 0 0 0,-2 0 0 0 0,8-21 0 0 0,1-10 1692 0 0,-2 0 0 0 0,10-83-1 0 0,-15 65 610 0 0,-1-72 0 0 0,-6 129-2133 0 0,-1-9 821 0 0,2 12-479 0 0,1 9-285 0 0,8 63 88 0 0,-1-8-505 0 0,27 104 0 0 0,-30-148 230 0 0,0-1 0 0 0,1 0-1 0 0,0 0 1 0 0,2 0 0 0 0,0-1-1 0 0,0 0 1 0 0,2-1 0 0 0,0 0-1 0 0,0-1 1 0 0,20 18 0 0 0,-27-28 43 0 0,0-1 0 0 0,0 0 0 0 0,0 0 1 0 0,0 0-1 0 0,1-1 0 0 0,-1 1 1 0 0,1-1-1 0 0,0 0 0 0 0,0 0 0 0 0,6 1 1 0 0,7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05.196"/>
    </inkml:context>
    <inkml:brush xml:id="br0">
      <inkml:brushProperty name="width" value="0.1" units="cm"/>
      <inkml:brushProperty name="height" value="0.1" units="cm"/>
      <inkml:brushProperty name="color" value="#008C3A"/>
    </inkml:brush>
  </inkml:definitions>
  <inkml:trace contextRef="#ctx0" brushRef="#br0">0 1 96 0 0,'10'31'476'0'0,"-8"-24"-139"0"0,1 0-1 0 0,-1 0 1 0 0,-1 0 0 0 0,1 1 0 0 0,-1-1-1 0 0,0 12 1 0 0,0 33 1081 0 0,8 54 0 0 0,2 46 191 0 0,-5 19 9 0 0,0-5-854 0 0,2-45-338 0 0,0-28 124 0 0,6-28 431 0 0,-14-51-333 0 0,-2-12-133 0 0,-1-10-337 0 0,0-3-129 0 0,1 0-1 0 0,0-1 0 0 0,1 1 1 0 0,1-21-1 0 0,0 4 46 0 0,-2-5 53 0 0,3 1 0 0 0,0-1 0 0 0,11-54 0 0 0,-7 66-65 0 0,0-1 0 0 0,2 1 0 0 0,0 0 0 0 0,1 1 0 0 0,2 0 0 0 0,15-27 0 0 0,-22 43-70 0 0,-1 0 1 0 0,1 1 0 0 0,0-1 0 0 0,0 1-1 0 0,0-1 1 0 0,0 1 0 0 0,1 0 0 0 0,-1 0-1 0 0,1 0 1 0 0,0 0 0 0 0,0 1 0 0 0,0 0-1 0 0,0 0 1 0 0,0 0 0 0 0,0 0 0 0 0,1 0-1 0 0,-1 1 1 0 0,1 0 0 0 0,-1 0 0 0 0,1 0 0 0 0,-1 1-1 0 0,1-1 1 0 0,0 1 0 0 0,-1 0 0 0 0,1 1-1 0 0,0-1 1 0 0,-1 1 0 0 0,1-1 0 0 0,-1 2-1 0 0,1-1 1 0 0,-1 0 0 0 0,0 1 0 0 0,1 0-1 0 0,3 2 1 0 0,8 5-504 0 0,0 1-1 0 0,0 0 1 0 0,-2 1-1 0 0,1 0 1 0 0,21 24-1 0 0,-29-28 471 0 0,-1 1 0 0 0,0 0 0 0 0,-1 1 0 0 0,1-1 0 0 0,-2 1 0 0 0,1 0 0 0 0,-1 0 0 0 0,-1 0 0 0 0,0 1 0 0 0,0-1 0 0 0,-1 1 0 0 0,2 12 0 0 0,-3-11-21 0 0,0 0-1 0 0,-1 0 1 0 0,0-1 0 0 0,-1 1 0 0 0,0 0 0 0 0,0 0 0 0 0,-1-1 0 0 0,-1 1 0 0 0,0-1 0 0 0,0 0-1 0 0,-1 0 1 0 0,0 0 0 0 0,-1 0 0 0 0,0-1 0 0 0,-1 1 0 0 0,0-1 0 0 0,0-1 0 0 0,-10 11 0 0 0,10-11 46 0 0,0-1 1 0 0,-1 0 0 0 0,0 0 0 0 0,0 0 0 0 0,-1-1-1 0 0,0 0 1 0 0,0-1 0 0 0,0 0 0 0 0,-1 0 0 0 0,1-1-1 0 0,-1 0 1 0 0,0 0 0 0 0,0-1 0 0 0,-18 4 0 0 0,13-4 31 0 0,0-2-1 0 0,0 0 1 0 0,0 0 0 0 0,0-1 0 0 0,1-1 0 0 0,-1 0 0 0 0,0-1 0 0 0,0 0-1 0 0,-22-8 1 0 0,12 2-10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10.218"/>
    </inkml:context>
    <inkml:brush xml:id="br0">
      <inkml:brushProperty name="width" value="0.1" units="cm"/>
      <inkml:brushProperty name="height" value="0.1" units="cm"/>
      <inkml:brushProperty name="color" value="#008C3A"/>
    </inkml:brush>
  </inkml:definitions>
  <inkml:trace contextRef="#ctx0" brushRef="#br0">578 106 96 0 0,'-8'-10'-86'0'0,"-1"1"1"0"0,0 0-1 0 0,0 0 0 0 0,0 1 1 0 0,-14-9-1 0 0,13 11 472 0 0,0 0 0 0 0,0 1 0 0 0,0 0 1 0 0,-1 1 0 0 0,1 0-1 0 0,-1 1 1 0 0,0 0 0 0 0,0 1-1 0 0,0 0 1 0 0,-1 0-1 0 0,1 1 1 0 0,0 1 0 0 0,-1 0-1 0 0,1 1 1 0 0,0 0 0 0 0,-16 3-1 0 0,11-1-292 0 0,-1 1 1 0 0,1 1-1 0 0,-31 13 0 0 0,32-11 16 0 0,1 1 0 0 0,0 0 0 0 0,1 1 0 0 0,0 0 0 0 0,0 1 0 0 0,1 1 0 0 0,1 0 0 0 0,0 0 0 0 0,0 1 0 0 0,1 1 0 0 0,0-1 0 0 0,1 2 0 0 0,1-1 0 0 0,0 1 0 0 0,1 1 0 0 0,0-1 0 0 0,1 1 0 0 0,1 0 0 0 0,1 1 0 0 0,0-1 0 0 0,0 1 0 0 0,2 0 0 0 0,0 0 0 0 0,0 19 0 0 0,2-18-96 0 0,1 0 0 0 0,0 0 0 0 0,1 0 0 0 0,1 0 0 0 0,0-1 0 0 0,1 1 0 0 0,1-1 0 0 0,10 23 0 0 0,-9-27-2 0 0,0-1 0 0 0,0 0 0 0 0,1-1 0 0 0,0 1 0 0 0,1-2 0 0 0,0 1 0 0 0,1-1 0 0 0,0 0 0 0 0,0 0 0 0 0,1-1 0 0 0,21 13 0 0 0,-12-10 35 0 0,0-1-1 0 0,1 0 0 0 0,0-2 0 0 0,1 0 0 0 0,0-2 1 0 0,0 0-1 0 0,1-1 0 0 0,23 2 0 0 0,104 4 35 0 0,-129-11 180 0 0,0-1 0 0 0,0 0 1 0 0,0-2-1 0 0,0 0 0 0 0,27-9 0 0 0,-33 7-251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15.186"/>
    </inkml:context>
    <inkml:brush xml:id="br0">
      <inkml:brushProperty name="width" value="0.1" units="cm"/>
      <inkml:brushProperty name="height" value="0.1" units="cm"/>
      <inkml:brushProperty name="color" value="#008C3A"/>
    </inkml:brush>
  </inkml:definitions>
  <inkml:trace contextRef="#ctx0" brushRef="#br0">119 318 96 0 0,'1'4'-22'0'0,"1"-1"-1"0"0,-1 0 1 0 0,1 1 0 0 0,0-1 0 0 0,1 0 0 0 0,-1 0 0 0 0,1 0-1 0 0,-1 0 1 0 0,1 0 0 0 0,0-1-1 0 0,0 1 1 0 0,0-1 0 0 0,0 0-1 0 0,5 3 1 0 0,-2-2 230 0 0,1-1 0 0 0,-1 1 0 0 0,1-1 1 0 0,-1 0-1 0 0,1-1 0 0 0,0 0 1 0 0,11 1-1 0 0,-3-2 596 0 0,0 0 0 0 0,-1-1 0 0 0,1 0 0 0 0,0-2 0 0 0,0 0 0 0 0,27-9 0 0 0,-23 4-416 0 0,0-1 0 0 0,0-1 1 0 0,-1 0-1 0 0,0-2 1 0 0,-1 0-1 0 0,0-1 0 0 0,-1 0 1 0 0,-1-1-1 0 0,0-1 0 0 0,0-1 1 0 0,-2 0-1 0 0,0-1 0 0 0,-1 0 1 0 0,14-28-1 0 0,-23 41-355 0 0,-2-1-1 0 0,1 1 1 0 0,0 0 0 0 0,-1-1 0 0 0,0 1 0 0 0,0-1-1 0 0,0 1 1 0 0,-1-1 0 0 0,0 0 0 0 0,1 1-1 0 0,-2-1 1 0 0,1 0 0 0 0,0 1 0 0 0,-1-1 0 0 0,0 1-1 0 0,-1-5 1 0 0,0 6-54 0 0,1 0 0 0 0,0 0 0 0 0,-1 0 0 0 0,0 0 0 0 0,0 0-1 0 0,1 1 1 0 0,-2-1 0 0 0,1 1 0 0 0,0 0 0 0 0,0-1 0 0 0,-1 1 0 0 0,1 0 0 0 0,-1 0 0 0 0,0 1 0 0 0,0-1-1 0 0,1 0 1 0 0,-1 1 0 0 0,0 0 0 0 0,0 0 0 0 0,0 0 0 0 0,-1 0 0 0 0,1 0 0 0 0,-5 0 0 0 0,-4-1-56 0 0,-1 1 0 0 0,0 1 0 0 0,1 0 1 0 0,-1 0-1 0 0,0 1 0 0 0,1 1 1 0 0,-1 0-1 0 0,1 1 0 0 0,-23 8 0 0 0,9 0-42 0 0,0 2 0 0 0,0 0 0 0 0,-28 21 0 0 0,53-34 115 0 0,-94 67-255 0 0,82-56 220 0 0,0 1 1 0 0,0 0 0 0 0,1 1-1 0 0,-15 22 1 0 0,14-17-75 0 0,0 2 0 0 0,2-1 0 0 0,0 2-1 0 0,1-1 1 0 0,2 1 0 0 0,0 1 0 0 0,1 0 0 0 0,-6 33 0 0 0,11-45 83 0 0,1-1 0 0 0,0 1 0 0 0,1 0 1 0 0,0 0-1 0 0,1-1 0 0 0,0 1 0 0 0,0 0 0 0 0,1-1 1 0 0,0 1-1 0 0,1-1 0 0 0,0 1 0 0 0,1-1 0 0 0,-1 0 0 0 0,2-1 1 0 0,-1 1-1 0 0,1-1 0 0 0,1 1 0 0 0,0-2 0 0 0,0 1 1 0 0,0 0-1 0 0,1-1 0 0 0,9 8 0 0 0,-1-4 53 0 0,0-1 0 0 0,1 0 0 0 0,0-1 0 0 0,0-1 0 0 0,1 0 0 0 0,0-1 0 0 0,0-1 0 0 0,1-1 0 0 0,0-1 0 0 0,36 5 0 0 0,0-4 201 0 0,1-2-1 0 0,77-7 1 0 0,-74 1-125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customXml" Target="../ink/ink5.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5F9B-1744-7037-848D-4EC8FC7527B8}"/>
              </a:ext>
            </a:extLst>
          </p:cNvPr>
          <p:cNvSpPr>
            <a:spLocks noGrp="1"/>
          </p:cNvSpPr>
          <p:nvPr>
            <p:ph type="ctrTitle"/>
          </p:nvPr>
        </p:nvSpPr>
        <p:spPr>
          <a:xfrm>
            <a:off x="1915128" y="1788454"/>
            <a:ext cx="8379578" cy="1899968"/>
          </a:xfrm>
        </p:spPr>
        <p:txBody>
          <a:bodyPr/>
          <a:lstStyle/>
          <a:p>
            <a:r>
              <a:rPr lang="en-US" sz="9600" dirty="0"/>
              <a:t>3-54</a:t>
            </a:r>
          </a:p>
        </p:txBody>
      </p:sp>
      <p:sp>
        <p:nvSpPr>
          <p:cNvPr id="3" name="Subtitle 2">
            <a:extLst>
              <a:ext uri="{FF2B5EF4-FFF2-40B4-BE49-F238E27FC236}">
                <a16:creationId xmlns:a16="http://schemas.microsoft.com/office/drawing/2014/main" id="{6E3AF5D0-DB69-DE73-1906-0A69730CBA41}"/>
              </a:ext>
            </a:extLst>
          </p:cNvPr>
          <p:cNvSpPr>
            <a:spLocks noGrp="1"/>
          </p:cNvSpPr>
          <p:nvPr>
            <p:ph type="subTitle" idx="1"/>
          </p:nvPr>
        </p:nvSpPr>
        <p:spPr/>
        <p:txBody>
          <a:bodyPr>
            <a:normAutofit/>
          </a:bodyPr>
          <a:lstStyle/>
          <a:p>
            <a:r>
              <a:rPr lang="fa-IR" sz="2400" dirty="0">
                <a:latin typeface="Dubai" panose="020B0503030403030204" pitchFamily="34" charset="-78"/>
                <a:cs typeface="Dubai" panose="020B0503030403030204" pitchFamily="34" charset="-78"/>
              </a:rPr>
              <a:t>ترانه کردی</a:t>
            </a:r>
            <a:endParaRPr lang="en-US" sz="24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7907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2654-1429-95BB-0A1E-DAF66D308637}"/>
              </a:ext>
            </a:extLst>
          </p:cNvPr>
          <p:cNvSpPr>
            <a:spLocks noGrp="1"/>
          </p:cNvSpPr>
          <p:nvPr>
            <p:ph type="title"/>
          </p:nvPr>
        </p:nvSpPr>
        <p:spPr>
          <a:xfrm>
            <a:off x="1295400" y="26504"/>
            <a:ext cx="9601200" cy="742950"/>
          </a:xfrm>
        </p:spPr>
        <p:txBody>
          <a:bodyPr/>
          <a:lstStyle/>
          <a:p>
            <a:pPr algn="ctr" rtl="1"/>
            <a:r>
              <a:rPr lang="fa-IR" dirty="0">
                <a:latin typeface="Dubai" panose="020B0503030403030204" pitchFamily="34" charset="-78"/>
                <a:cs typeface="Dubai" panose="020B0503030403030204" pitchFamily="34" charset="-78"/>
              </a:rPr>
              <a:t>صورت سوال</a:t>
            </a:r>
            <a:endParaRPr lang="en-US" dirty="0">
              <a:latin typeface="Dubai" panose="020B0503030403030204" pitchFamily="34" charset="-78"/>
              <a:cs typeface="Dubai" panose="020B0503030403030204" pitchFamily="34" charset="-78"/>
            </a:endParaRPr>
          </a:p>
        </p:txBody>
      </p:sp>
      <p:sp>
        <p:nvSpPr>
          <p:cNvPr id="5" name="Rectangle 1">
            <a:extLst>
              <a:ext uri="{FF2B5EF4-FFF2-40B4-BE49-F238E27FC236}">
                <a16:creationId xmlns:a16="http://schemas.microsoft.com/office/drawing/2014/main" id="{626B3E5C-112F-305D-FE43-6A359259CCC4}"/>
              </a:ext>
            </a:extLst>
          </p:cNvPr>
          <p:cNvSpPr>
            <a:spLocks noChangeArrowheads="1"/>
          </p:cNvSpPr>
          <p:nvPr/>
        </p:nvSpPr>
        <p:spPr bwMode="auto">
          <a:xfrm>
            <a:off x="1154276" y="717775"/>
            <a:ext cx="10533401"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یک کارگاه، انواع و اقسام ماشین‌آلات کوچک را تعمیر می‌کند. کارگاه از پنج ایستگاه کاری تشکیل می‌شود و جریان سفارش‌ها در داخل کارگاه مطابق شکل صفحه بعد است</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سفارش‌های معمولی با آهنگ هر سفارش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۱۳</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۱۵</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به ایستگاه (الف) می‌رسد. سفارش‌های </a:t>
            </a:r>
            <a:r>
              <a:rPr lang="fa-IR" altLang="en-US" sz="2200" dirty="0">
                <a:latin typeface="Dubai" panose="020B0503030403030204" pitchFamily="34" charset="-78"/>
                <a:cs typeface="Dubai" panose="020B0503030403030204" pitchFamily="34" charset="-78"/>
              </a:rPr>
              <a:t>ت</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عجیلی</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هر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۴</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ساعت وارد شده و بجز در ایستگاه (ج) که همراه همه سفارش‌های دیگر روی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تسمه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نقاله قرار گرفته و عملیات تمیزکاری و چربی‌گیری روی آنها انجام می‌شود، در بقیه ایستگاه‌ها از اولویت بالایی برخوردار است. مدت رسیدگی به سفارش‌ها و انجام تعمیرات در اولین بار ورود هر سفارش به هر ایستگاه به شرح صفحه بعد است</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مدت‌های فوق در مورد تمام سفارش‌هایی که یکی از دو توالی (الف) ← (ب) ← (ج)</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یا (الف) ← (ب) ←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را طی می‌کند درست است. اما حدود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درصد از سفارش‌های خروجی از ایستگاه (د) به منظور انجام کارهای بیشتر (که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طول می‌کشد) به ایستگاه (ب</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پس فرستاده می شوند</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که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از آنجا به (د) و سرانجام به (ه) می‌روند</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مسیر این سفارش‌ها به شرح زیر است</a:t>
            </a:r>
            <a:r>
              <a:rPr kumimoji="0" lang="en-US"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fa-IR"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lang="fa-IR" altLang="en-US" sz="2200" dirty="0">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(ج)</a:t>
            </a:r>
            <a:endPar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الف) ← (ب) ←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(ب)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د</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ایستگاه (چربی‌گیری) (ج) هر دو ساعت یک بار از یک ساعت پس از گشودن ایستگاه به منظور انجام کارهای روزمره،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نگه داری و تعمیر بسته می شود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که این کار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طول می‌کشد.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اما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این کارهای عادی نگهداری و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تعمیرتا</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کامل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شدن</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رسیدگی به ماشین احتمالی موجود در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ایستگاه ج</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آغاز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ن</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می‌شود</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p:txBody>
      </p:sp>
      <p:cxnSp>
        <p:nvCxnSpPr>
          <p:cNvPr id="7" name="Straight Arrow Connector 6">
            <a:extLst>
              <a:ext uri="{FF2B5EF4-FFF2-40B4-BE49-F238E27FC236}">
                <a16:creationId xmlns:a16="http://schemas.microsoft.com/office/drawing/2014/main" id="{B39002C7-6D49-5692-52BF-9BC5CF51A46F}"/>
              </a:ext>
            </a:extLst>
          </p:cNvPr>
          <p:cNvCxnSpPr/>
          <p:nvPr/>
        </p:nvCxnSpPr>
        <p:spPr>
          <a:xfrm flipH="1" flipV="1">
            <a:off x="10215197" y="4966278"/>
            <a:ext cx="208547" cy="13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DBAB9C-CFDC-60D1-6749-07EEED2EF6B0}"/>
              </a:ext>
            </a:extLst>
          </p:cNvPr>
          <p:cNvCxnSpPr/>
          <p:nvPr/>
        </p:nvCxnSpPr>
        <p:spPr>
          <a:xfrm flipH="1">
            <a:off x="9609875" y="5015650"/>
            <a:ext cx="219242" cy="10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0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7C833-88C8-E8A6-F649-198A93B95E2D}"/>
              </a:ext>
            </a:extLst>
          </p:cNvPr>
          <p:cNvSpPr>
            <a:spLocks noGrp="1"/>
          </p:cNvSpPr>
          <p:nvPr>
            <p:ph idx="1"/>
          </p:nvPr>
        </p:nvSpPr>
        <p:spPr>
          <a:xfrm>
            <a:off x="873457" y="3044588"/>
            <a:ext cx="11095630" cy="3813412"/>
          </a:xfrm>
        </p:spPr>
        <p:txBody>
          <a:bodyPr>
            <a:normAutofit/>
          </a:bodyPr>
          <a:lstStyle/>
          <a:p>
            <a:pPr marL="0" indent="0" algn="r" rtl="1">
              <a:lnSpc>
                <a:spcPct val="110000"/>
              </a:lnSpc>
              <a:buNone/>
            </a:pPr>
            <a:r>
              <a:rPr lang="ar-SA" sz="2200" b="1" dirty="0">
                <a:latin typeface="Dubai" panose="020B0503030403030204" pitchFamily="34" charset="-78"/>
                <a:cs typeface="Dubai" panose="020B0503030403030204" pitchFamily="34" charset="-78"/>
              </a:rPr>
              <a:t>الف</a:t>
            </a:r>
            <a:r>
              <a:rPr lang="fa-IR" sz="2200" b="1" dirty="0">
                <a:latin typeface="Dubai" panose="020B0503030403030204" pitchFamily="34" charset="-78"/>
                <a:cs typeface="Dubai" panose="020B0503030403030204" pitchFamily="34" charset="-78"/>
              </a:rPr>
              <a:t>)</a:t>
            </a:r>
            <a:r>
              <a:rPr lang="ar-SA" sz="2200" dirty="0">
                <a:latin typeface="Dubai" panose="020B0503030403030204" pitchFamily="34" charset="-78"/>
                <a:cs typeface="Dubai" panose="020B0503030403030204" pitchFamily="34" charset="-78"/>
              </a:rPr>
              <a:t> مدل شبیه‌سازی را مستقلاً ده دفعه دوباره‌سازی کنید به طوری که هر دوباره‌سازی معادل یک اجرای شبیه‌سازی ۸ ساعته از </a:t>
            </a:r>
            <a:r>
              <a:rPr lang="fa-IR" sz="2200" dirty="0">
                <a:latin typeface="Dubai" panose="020B0503030403030204" pitchFamily="34" charset="-78"/>
                <a:cs typeface="Dubai" panose="020B0503030403030204" pitchFamily="34" charset="-78"/>
              </a:rPr>
              <a:t>پی یک</a:t>
            </a:r>
            <a:r>
              <a:rPr lang="ar-SA" sz="2200" dirty="0">
                <a:latin typeface="Dubai" panose="020B0503030403030204" pitchFamily="34" charset="-78"/>
                <a:cs typeface="Dubai" panose="020B0503030403030204" pitchFamily="34" charset="-78"/>
              </a:rPr>
              <a:t> اجرای ۲ ساعته راه‌اندازی باشد. ده مجموعه خروجی معرف ماندن یک سفارش در کارگاه است. معیار اصلی عملکرد موردنظر میانگین مدت پاسخ یعنی جمع مدت زمان ماندن یک سفارش در کارگاه است. هیچ‌گاه کارگاه در صبح خالی نیست ولی مدل در ابتدای دوره راه‌اندازی خالی خواهد بود. بنابراین مدل را برای ۲ ساعت دوره راه‌اندازی اجرا و از ساعت ۲ تا ساعت ۱۰ اطلاعات گردآوری کنید. این دوره گ</a:t>
            </a:r>
            <a:r>
              <a:rPr lang="fa-IR" sz="2200" dirty="0">
                <a:latin typeface="Dubai" panose="020B0503030403030204" pitchFamily="34" charset="-78"/>
                <a:cs typeface="Dubai" panose="020B0503030403030204" pitchFamily="34" charset="-78"/>
              </a:rPr>
              <a:t>ر</a:t>
            </a:r>
            <a:r>
              <a:rPr lang="ar-SA" sz="2200" dirty="0">
                <a:latin typeface="Dubai" panose="020B0503030403030204" pitchFamily="34" charset="-78"/>
                <a:cs typeface="Dubai" panose="020B0503030403030204" pitchFamily="34" charset="-78"/>
              </a:rPr>
              <a:t>م شدن از </a:t>
            </a:r>
            <a:r>
              <a:rPr lang="fa-IR" sz="2200" dirty="0">
                <a:latin typeface="Dubai" panose="020B0503030403030204" pitchFamily="34" charset="-78"/>
                <a:cs typeface="Dubai" panose="020B0503030403030204" pitchFamily="34" charset="-78"/>
              </a:rPr>
              <a:t>اریبی</a:t>
            </a:r>
            <a:r>
              <a:rPr lang="ar-SA" sz="2200" dirty="0">
                <a:latin typeface="Dubai" panose="020B0503030403030204" pitchFamily="34" charset="-78"/>
                <a:cs typeface="Dubai" panose="020B0503030403030204" pitchFamily="34" charset="-78"/>
              </a:rPr>
              <a:t> برآورد میانگین مدت پاسخ به سمت پایین </a:t>
            </a:r>
            <a:r>
              <a:rPr lang="fa-IR" sz="2200" dirty="0">
                <a:latin typeface="Dubai" panose="020B0503030403030204" pitchFamily="34" charset="-78"/>
                <a:cs typeface="Dubai" panose="020B0503030403030204" pitchFamily="34" charset="-78"/>
              </a:rPr>
              <a:t>می کاهد</a:t>
            </a:r>
            <a:r>
              <a:rPr lang="ar-SA" sz="2200" dirty="0">
                <a:latin typeface="Dubai" panose="020B0503030403030204" pitchFamily="34" charset="-78"/>
                <a:cs typeface="Dubai" panose="020B0503030403030204" pitchFamily="34" charset="-78"/>
              </a:rPr>
              <a:t>. توجه کنید که دوره ۲ ساعته گ</a:t>
            </a:r>
            <a:r>
              <a:rPr lang="fa-IR" sz="2200" dirty="0">
                <a:latin typeface="Dubai" panose="020B0503030403030204" pitchFamily="34" charset="-78"/>
                <a:cs typeface="Dubai" panose="020B0503030403030204" pitchFamily="34" charset="-78"/>
              </a:rPr>
              <a:t>ر</a:t>
            </a:r>
            <a:r>
              <a:rPr lang="ar-SA" sz="2200" dirty="0">
                <a:latin typeface="Dubai" panose="020B0503030403030204" pitchFamily="34" charset="-78"/>
                <a:cs typeface="Dubai" panose="020B0503030403030204" pitchFamily="34" charset="-78"/>
              </a:rPr>
              <a:t>م شدن،</a:t>
            </a:r>
            <a:r>
              <a:rPr lang="fa-IR" sz="2200" dirty="0">
                <a:latin typeface="Dubai" panose="020B0503030403030204" pitchFamily="34" charset="-78"/>
                <a:cs typeface="Dubai" panose="020B0503030403030204" pitchFamily="34" charset="-78"/>
              </a:rPr>
              <a:t> </a:t>
            </a:r>
            <a:r>
              <a:rPr lang="ar-SA" sz="2200" dirty="0">
                <a:latin typeface="Dubai" panose="020B0503030403030204" pitchFamily="34" charset="-78"/>
                <a:cs typeface="Dubai" panose="020B0503030403030204" pitchFamily="34" charset="-78"/>
              </a:rPr>
              <a:t>ابزاری برای دادن بار به مدل شبیه‌سازی در سطحی واقعی‌تر از سطح خالی است</a:t>
            </a:r>
            <a:r>
              <a:rPr lang="ar-SA" sz="2200" b="1" dirty="0">
                <a:latin typeface="Dubai" panose="020B0503030403030204" pitchFamily="34" charset="-78"/>
                <a:cs typeface="Dubai" panose="020B0503030403030204" pitchFamily="34" charset="-78"/>
              </a:rPr>
              <a:t>.</a:t>
            </a:r>
            <a:r>
              <a:rPr lang="ar-SA" sz="2200" dirty="0">
                <a:latin typeface="Dubai" panose="020B0503030403030204" pitchFamily="34" charset="-78"/>
                <a:cs typeface="Dubai" panose="020B0503030403030204" pitchFamily="34" charset="-78"/>
              </a:rPr>
              <a:t> برای هر یک از ده دوباره‌سازی مستقل، برآوردی از میانگین مدت پاسخ بدست آورید. همچنین، با یافتن میانگین نمونه‌ای</a:t>
            </a:r>
            <a:r>
              <a:rPr lang="fa-IR" sz="2200" dirty="0">
                <a:latin typeface="Dubai" panose="020B0503030403030204" pitchFamily="34" charset="-78"/>
                <a:cs typeface="Dubai" panose="020B0503030403030204" pitchFamily="34" charset="-78"/>
              </a:rPr>
              <a:t> ده تایی</a:t>
            </a:r>
            <a:r>
              <a:rPr lang="ar-SA" sz="2200" dirty="0">
                <a:latin typeface="Dubai" panose="020B0503030403030204" pitchFamily="34" charset="-78"/>
                <a:cs typeface="Dubai" panose="020B0503030403030204" pitchFamily="34" charset="-78"/>
              </a:rPr>
              <a:t>، برآورد کلی بدست آورید و همراه با برآوردهای فاصله‌ای آن را ارائه کنید.</a:t>
            </a:r>
            <a:endParaRPr lang="en-US" sz="2200" dirty="0">
              <a:latin typeface="Dubai" panose="020B0503030403030204" pitchFamily="34" charset="-78"/>
              <a:cs typeface="Dubai" panose="020B0503030403030204" pitchFamily="34" charset="-78"/>
            </a:endParaRPr>
          </a:p>
        </p:txBody>
      </p:sp>
      <p:graphicFrame>
        <p:nvGraphicFramePr>
          <p:cNvPr id="4" name="Content Placeholder 3">
            <a:extLst>
              <a:ext uri="{FF2B5EF4-FFF2-40B4-BE49-F238E27FC236}">
                <a16:creationId xmlns:a16="http://schemas.microsoft.com/office/drawing/2014/main" id="{D8EBAACC-953E-2A38-B48C-74543FA7ED75}"/>
              </a:ext>
            </a:extLst>
          </p:cNvPr>
          <p:cNvGraphicFramePr>
            <a:graphicFrameLocks/>
          </p:cNvGraphicFramePr>
          <p:nvPr>
            <p:extLst>
              <p:ext uri="{D42A27DB-BD31-4B8C-83A1-F6EECF244321}">
                <p14:modId xmlns:p14="http://schemas.microsoft.com/office/powerpoint/2010/main" val="2428119116"/>
              </p:ext>
            </p:extLst>
          </p:nvPr>
        </p:nvGraphicFramePr>
        <p:xfrm>
          <a:off x="1568355" y="470848"/>
          <a:ext cx="9601200" cy="2468880"/>
        </p:xfrm>
        <a:graphic>
          <a:graphicData uri="http://schemas.openxmlformats.org/drawingml/2006/table">
            <a:tbl>
              <a:tblPr/>
              <a:tblGrid>
                <a:gridCol w="2400300">
                  <a:extLst>
                    <a:ext uri="{9D8B030D-6E8A-4147-A177-3AD203B41FA5}">
                      <a16:colId xmlns:a16="http://schemas.microsoft.com/office/drawing/2014/main" val="423098857"/>
                    </a:ext>
                  </a:extLst>
                </a:gridCol>
                <a:gridCol w="2400300">
                  <a:extLst>
                    <a:ext uri="{9D8B030D-6E8A-4147-A177-3AD203B41FA5}">
                      <a16:colId xmlns:a16="http://schemas.microsoft.com/office/drawing/2014/main" val="3956919679"/>
                    </a:ext>
                  </a:extLst>
                </a:gridCol>
                <a:gridCol w="2400300">
                  <a:extLst>
                    <a:ext uri="{9D8B030D-6E8A-4147-A177-3AD203B41FA5}">
                      <a16:colId xmlns:a16="http://schemas.microsoft.com/office/drawing/2014/main" val="3552723569"/>
                    </a:ext>
                  </a:extLst>
                </a:gridCol>
                <a:gridCol w="2400300">
                  <a:extLst>
                    <a:ext uri="{9D8B030D-6E8A-4147-A177-3AD203B41FA5}">
                      <a16:colId xmlns:a16="http://schemas.microsoft.com/office/drawing/2014/main" val="1842047975"/>
                    </a:ext>
                  </a:extLst>
                </a:gridCol>
              </a:tblGrid>
              <a:tr h="0">
                <a:tc>
                  <a:txBody>
                    <a:bodyPr/>
                    <a:lstStyle/>
                    <a:p>
                      <a:pPr algn="ctr" rtl="0"/>
                      <a:r>
                        <a:rPr lang="ar-SA" dirty="0">
                          <a:latin typeface="Dubai" panose="020B0503030403030204" pitchFamily="34" charset="-78"/>
                          <a:cs typeface="Dubai" panose="020B0503030403030204" pitchFamily="34" charset="-78"/>
                        </a:rPr>
                        <a:t>ایستگاه</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تعداد ماشین ها یا کارکنان</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شرح</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مدت‌</a:t>
                      </a:r>
                      <a:r>
                        <a:rPr lang="fa-IR" dirty="0">
                          <a:latin typeface="Dubai" panose="020B0503030403030204" pitchFamily="34" charset="-78"/>
                          <a:cs typeface="Dubai" panose="020B0503030403030204" pitchFamily="34" charset="-78"/>
                        </a:rPr>
                        <a:t>های رسیدگی یا تعمیر</a:t>
                      </a:r>
                      <a:r>
                        <a:rPr lang="ar-SA" dirty="0">
                          <a:latin typeface="Dubai" panose="020B0503030403030204" pitchFamily="34" charset="-78"/>
                          <a:cs typeface="Dubai" panose="020B0503030403030204" pitchFamily="34" charset="-78"/>
                        </a:rPr>
                        <a:t> (دقیقه)</a:t>
                      </a:r>
                    </a:p>
                  </a:txBody>
                  <a:tcPr anchor="ctr">
                    <a:lnL>
                      <a:noFill/>
                    </a:lnL>
                    <a:lnR>
                      <a:noFill/>
                    </a:lnR>
                    <a:lnT>
                      <a:noFill/>
                    </a:lnT>
                    <a:lnB>
                      <a:noFill/>
                    </a:lnB>
                    <a:noFill/>
                  </a:tcPr>
                </a:tc>
                <a:extLst>
                  <a:ext uri="{0D108BD9-81ED-4DB2-BD59-A6C34878D82A}">
                    <a16:rowId xmlns:a16="http://schemas.microsoft.com/office/drawing/2014/main" val="529719623"/>
                  </a:ext>
                </a:extLst>
              </a:tr>
              <a:tr h="0">
                <a:tc>
                  <a:txBody>
                    <a:bodyPr/>
                    <a:lstStyle/>
                    <a:p>
                      <a:pPr algn="ctr" rtl="0"/>
                      <a:r>
                        <a:rPr lang="ar-SA" dirty="0">
                          <a:latin typeface="Dubai" panose="020B0503030403030204" pitchFamily="34" charset="-78"/>
                          <a:cs typeface="Dubai" panose="020B0503030403030204" pitchFamily="34" charset="-78"/>
                        </a:rPr>
                        <a:t>(الف)</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دریافت کردن سفارش</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12</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2</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475391599"/>
                  </a:ext>
                </a:extLst>
              </a:tr>
              <a:tr h="0">
                <a:tc>
                  <a:txBody>
                    <a:bodyPr/>
                    <a:lstStyle/>
                    <a:p>
                      <a:pPr algn="ctr" rtl="0"/>
                      <a:r>
                        <a:rPr lang="ar-SA" dirty="0">
                          <a:latin typeface="Dubai" panose="020B0503030403030204" pitchFamily="34" charset="-78"/>
                          <a:cs typeface="Dubai" panose="020B0503030403030204" pitchFamily="34" charset="-78"/>
                        </a:rPr>
                        <a:t>(ب)</a:t>
                      </a:r>
                    </a:p>
                  </a:txBody>
                  <a:tcPr anchor="ctr">
                    <a:lnL>
                      <a:noFill/>
                    </a:lnL>
                    <a:lnR>
                      <a:noFill/>
                    </a:lnR>
                    <a:lnT>
                      <a:noFill/>
                    </a:lnT>
                    <a:lnB>
                      <a:noFill/>
                    </a:lnB>
                    <a:noFill/>
                  </a:tcPr>
                </a:tc>
                <a:tc>
                  <a:txBody>
                    <a:bodyPr/>
                    <a:lstStyle/>
                    <a:p>
                      <a:pPr algn="ctr" rtl="0"/>
                      <a:r>
                        <a:rPr kumimoji="0" lang="fa-IR"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باز کردن و </a:t>
                      </a:r>
                      <a:r>
                        <a:rPr lang="fa-IR" dirty="0">
                          <a:latin typeface="Dubai" panose="020B0503030403030204" pitchFamily="34" charset="-78"/>
                          <a:cs typeface="Dubai" panose="020B0503030403030204" pitchFamily="34" charset="-78"/>
                        </a:rPr>
                        <a:t>تعویض</a:t>
                      </a:r>
                      <a:r>
                        <a:rPr lang="ar-SA" dirty="0">
                          <a:latin typeface="Dubai" panose="020B0503030403030204" pitchFamily="34" charset="-78"/>
                          <a:cs typeface="Dubai" panose="020B0503030403030204" pitchFamily="34" charset="-78"/>
                        </a:rPr>
                        <a:t> قطعه</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20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755377383"/>
                  </a:ext>
                </a:extLst>
              </a:tr>
              <a:tr h="0">
                <a:tc>
                  <a:txBody>
                    <a:bodyPr/>
                    <a:lstStyle/>
                    <a:p>
                      <a:pPr algn="ctr" rtl="0"/>
                      <a:r>
                        <a:rPr lang="ar-SA" dirty="0">
                          <a:latin typeface="Dubai" panose="020B0503030403030204" pitchFamily="34" charset="-78"/>
                          <a:cs typeface="Dubai" panose="020B0503030403030204" pitchFamily="34" charset="-78"/>
                        </a:rPr>
                        <a:t>(ج)</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پاک کردن چربی</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20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2106179833"/>
                  </a:ext>
                </a:extLst>
              </a:tr>
              <a:tr h="183692">
                <a:tc>
                  <a:txBody>
                    <a:bodyPr/>
                    <a:lstStyle/>
                    <a:p>
                      <a:pPr algn="ctr" rtl="0"/>
                      <a:r>
                        <a:rPr lang="ar-SA" dirty="0">
                          <a:latin typeface="Dubai" panose="020B0503030403030204" pitchFamily="34" charset="-78"/>
                          <a:cs typeface="Dubai" panose="020B0503030403030204" pitchFamily="34" charset="-78"/>
                        </a:rPr>
                        <a:t>(د)</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بستن قطعه ها و تنظیم</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50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40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3572616235"/>
                  </a:ext>
                </a:extLst>
              </a:tr>
              <a:tr h="0">
                <a:tc>
                  <a:txBody>
                    <a:bodyPr/>
                    <a:lstStyle/>
                    <a:p>
                      <a:pPr algn="ctr" rtl="0"/>
                      <a:r>
                        <a:rPr lang="ar-SA" dirty="0">
                          <a:latin typeface="Dubai" panose="020B0503030403030204" pitchFamily="34" charset="-78"/>
                          <a:cs typeface="Dubai" panose="020B0503030403030204" pitchFamily="34" charset="-78"/>
                        </a:rPr>
                        <a:t>(ه)</a:t>
                      </a:r>
                    </a:p>
                  </a:txBody>
                  <a:tcPr anchor="ctr">
                    <a:lnL>
                      <a:noFill/>
                    </a:lnL>
                    <a:lnR>
                      <a:noFill/>
                    </a:lnR>
                    <a:lnT>
                      <a:noFill/>
                    </a:lnT>
                    <a:lnB>
                      <a:noFill/>
                    </a:lnB>
                    <a:noFill/>
                  </a:tcPr>
                </a:tc>
                <a:tc>
                  <a:txBody>
                    <a:bodyPr/>
                    <a:lstStyle/>
                    <a:p>
                      <a:pPr algn="ctr" rtl="0"/>
                      <a:r>
                        <a:rPr kumimoji="0" lang="fa-IR"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بسته‌بندی و ارسال</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5</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4113018293"/>
                  </a:ext>
                </a:extLst>
              </a:tr>
            </a:tbl>
          </a:graphicData>
        </a:graphic>
      </p:graphicFrame>
      <p:sp>
        <p:nvSpPr>
          <p:cNvPr id="6" name="TextBox 5">
            <a:extLst>
              <a:ext uri="{FF2B5EF4-FFF2-40B4-BE49-F238E27FC236}">
                <a16:creationId xmlns:a16="http://schemas.microsoft.com/office/drawing/2014/main" id="{B5296EA8-D53D-FF77-7A85-7A59571C59B2}"/>
              </a:ext>
            </a:extLst>
          </p:cNvPr>
          <p:cNvSpPr txBox="1"/>
          <p:nvPr/>
        </p:nvSpPr>
        <p:spPr>
          <a:xfrm>
            <a:off x="4816524" y="101516"/>
            <a:ext cx="6093724" cy="369332"/>
          </a:xfrm>
          <a:prstGeom prst="rect">
            <a:avLst/>
          </a:prstGeom>
          <a:noFill/>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جدول مدت زمان پردازش در ایستگاه‌ها</a:t>
            </a:r>
            <a:r>
              <a:rPr kumimoji="0" lang="en-US" altLang="en-US" sz="18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en-US"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3465AF-6AF6-E048-3D47-25DC83C1C8EB}"/>
                  </a:ext>
                </a:extLst>
              </p14:cNvPr>
              <p14:cNvContentPartPr/>
              <p14:nvPr/>
            </p14:nvContentPartPr>
            <p14:xfrm>
              <a:off x="5358166" y="3980644"/>
              <a:ext cx="1965240" cy="58680"/>
            </p14:xfrm>
          </p:contentPart>
        </mc:Choice>
        <mc:Fallback xmlns="">
          <p:pic>
            <p:nvPicPr>
              <p:cNvPr id="2" name="Ink 1">
                <a:extLst>
                  <a:ext uri="{FF2B5EF4-FFF2-40B4-BE49-F238E27FC236}">
                    <a16:creationId xmlns:a16="http://schemas.microsoft.com/office/drawing/2014/main" id="{CB3465AF-6AF6-E048-3D47-25DC83C1C8EB}"/>
                  </a:ext>
                </a:extLst>
              </p:cNvPr>
              <p:cNvPicPr/>
              <p:nvPr/>
            </p:nvPicPr>
            <p:blipFill>
              <a:blip r:embed="rId3"/>
              <a:stretch>
                <a:fillRect/>
              </a:stretch>
            </p:blipFill>
            <p:spPr>
              <a:xfrm>
                <a:off x="5304166" y="3873004"/>
                <a:ext cx="2072880" cy="274320"/>
              </a:xfrm>
              <a:prstGeom prst="rect">
                <a:avLst/>
              </a:prstGeom>
            </p:spPr>
          </p:pic>
        </mc:Fallback>
      </mc:AlternateContent>
    </p:spTree>
    <p:extLst>
      <p:ext uri="{BB962C8B-B14F-4D97-AF65-F5344CB8AC3E}">
        <p14:creationId xmlns:p14="http://schemas.microsoft.com/office/powerpoint/2010/main" val="629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F46C5-966F-1A5C-D6AD-53E8A1E88BB4}"/>
              </a:ext>
            </a:extLst>
          </p:cNvPr>
          <p:cNvSpPr>
            <a:spLocks noGrp="1"/>
          </p:cNvSpPr>
          <p:nvPr>
            <p:ph idx="1"/>
          </p:nvPr>
        </p:nvSpPr>
        <p:spPr>
          <a:xfrm>
            <a:off x="1836888" y="132547"/>
            <a:ext cx="9601200" cy="3581400"/>
          </a:xfrm>
        </p:spPr>
        <p:txBody>
          <a:bodyPr>
            <a:normAutofit/>
          </a:bodyPr>
          <a:lstStyle/>
          <a:p>
            <a:pPr algn="r" rtl="1">
              <a:buNone/>
            </a:pPr>
            <a:r>
              <a:rPr lang="ar-SA" sz="2400" b="1" dirty="0">
                <a:latin typeface="Dubai" panose="020B0503030403030204" pitchFamily="34" charset="-78"/>
                <a:cs typeface="Dubai" panose="020B0503030403030204" pitchFamily="34" charset="-78"/>
              </a:rPr>
              <a:t>ب)</a:t>
            </a:r>
            <a:r>
              <a:rPr lang="ar-SA" sz="2400" dirty="0">
                <a:latin typeface="Dubai" panose="020B0503030403030204" pitchFamily="34" charset="-78"/>
                <a:cs typeface="Dubai" panose="020B0503030403030204" pitchFamily="34" charset="-78"/>
              </a:rPr>
              <a:t> مدیریت در صدد است که در </a:t>
            </a:r>
            <a:r>
              <a:rPr lang="fa-IR" sz="2400" dirty="0">
                <a:latin typeface="Dubai" panose="020B0503030403030204" pitchFamily="34" charset="-78"/>
                <a:cs typeface="Dubai" panose="020B0503030403030204" pitchFamily="34" charset="-78"/>
              </a:rPr>
              <a:t>مشغول ترین</a:t>
            </a:r>
            <a:r>
              <a:rPr lang="ar-SA" sz="2400" dirty="0">
                <a:latin typeface="Dubai" panose="020B0503030403030204" pitchFamily="34" charset="-78"/>
                <a:cs typeface="Dubai" panose="020B0503030403030204" pitchFamily="34" charset="-78"/>
              </a:rPr>
              <a:t> ایستگاه،</a:t>
            </a:r>
            <a:r>
              <a:rPr lang="fa-IR" sz="2400" dirty="0">
                <a:latin typeface="Dubai" panose="020B0503030403030204" pitchFamily="34" charset="-78"/>
                <a:cs typeface="Dubai" panose="020B0503030403030204" pitchFamily="34" charset="-78"/>
              </a:rPr>
              <a:t>(</a:t>
            </a:r>
            <a:r>
              <a:rPr lang="ar-SA" sz="2400" dirty="0">
                <a:latin typeface="Dubai" panose="020B0503030403030204" pitchFamily="34" charset="-78"/>
                <a:cs typeface="Dubai" panose="020B0503030403030204" pitchFamily="34" charset="-78"/>
              </a:rPr>
              <a:t> (الف)، (ب)، (</a:t>
            </a:r>
            <a:r>
              <a:rPr lang="fa-IR" sz="2400" dirty="0">
                <a:latin typeface="Dubai" panose="020B0503030403030204" pitchFamily="34" charset="-78"/>
                <a:cs typeface="Dubai" panose="020B0503030403030204" pitchFamily="34" charset="-78"/>
              </a:rPr>
              <a:t>د</a:t>
            </a:r>
            <a:r>
              <a:rPr lang="ar-SA" sz="2400" dirty="0">
                <a:latin typeface="Dubai" panose="020B0503030403030204" pitchFamily="34" charset="-78"/>
                <a:cs typeface="Dubai" panose="020B0503030403030204" pitchFamily="34" charset="-78"/>
              </a:rPr>
              <a:t>)، (</a:t>
            </a:r>
            <a:r>
              <a:rPr lang="fa-IR" sz="2400" dirty="0">
                <a:latin typeface="Dubai" panose="020B0503030403030204" pitchFamily="34" charset="-78"/>
                <a:cs typeface="Dubai" panose="020B0503030403030204" pitchFamily="34" charset="-78"/>
              </a:rPr>
              <a:t>ه</a:t>
            </a:r>
            <a:r>
              <a:rPr lang="ar-SA" sz="2400" dirty="0">
                <a:latin typeface="Dubai" panose="020B0503030403030204" pitchFamily="34" charset="-78"/>
                <a:cs typeface="Dubai" panose="020B0503030403030204" pitchFamily="34" charset="-78"/>
              </a:rPr>
              <a:t>)</a:t>
            </a:r>
            <a:r>
              <a:rPr lang="fa-IR" sz="2400" dirty="0">
                <a:latin typeface="Dubai" panose="020B0503030403030204" pitchFamily="34" charset="-78"/>
                <a:cs typeface="Dubai" panose="020B0503030403030204" pitchFamily="34" charset="-78"/>
              </a:rPr>
              <a:t> )</a:t>
            </a:r>
            <a:r>
              <a:rPr lang="ar-SA" sz="2400" dirty="0">
                <a:latin typeface="Dubai" panose="020B0503030403030204" pitchFamily="34" charset="-78"/>
                <a:cs typeface="Dubai" panose="020B0503030403030204" pitchFamily="34" charset="-78"/>
              </a:rPr>
              <a:t>یک کارگر دیگر اضافه کند. آیا انجام این کار بطور قابل‌توجهی میانگین مدت پاسخ را بهبود می‌بخشد؟</a:t>
            </a:r>
          </a:p>
          <a:p>
            <a:pPr marL="0" indent="0" algn="r" rtl="1">
              <a:buNone/>
            </a:pPr>
            <a:r>
              <a:rPr lang="ar-SA" sz="2400" b="1" dirty="0">
                <a:latin typeface="Dubai" panose="020B0503030403030204" pitchFamily="34" charset="-78"/>
                <a:cs typeface="Dubai" panose="020B0503030403030204" pitchFamily="34" charset="-78"/>
              </a:rPr>
              <a:t>ج)</a:t>
            </a:r>
            <a:r>
              <a:rPr lang="ar-SA" sz="2400" dirty="0">
                <a:latin typeface="Dubai" panose="020B0503030403030204" pitchFamily="34" charset="-78"/>
                <a:cs typeface="Dubai" panose="020B0503030403030204" pitchFamily="34" charset="-78"/>
              </a:rPr>
              <a:t> به‌عنوان گزینه‌ای دیگر در مقابل گزینه </a:t>
            </a:r>
            <a:r>
              <a:rPr lang="ar-SA" sz="2400" b="1" dirty="0">
                <a:latin typeface="Dubai" panose="020B0503030403030204" pitchFamily="34" charset="-78"/>
                <a:cs typeface="Dubai" panose="020B0503030403030204" pitchFamily="34" charset="-78"/>
              </a:rPr>
              <a:t>ب</a:t>
            </a:r>
            <a:r>
              <a:rPr lang="ar-SA" sz="2400" dirty="0">
                <a:latin typeface="Dubai" panose="020B0503030403030204" pitchFamily="34" charset="-78"/>
                <a:cs typeface="Dubai" panose="020B0503030403030204" pitchFamily="34" charset="-78"/>
              </a:rPr>
              <a:t>، مدیریت درصد جایگزین کردن ماشین </a:t>
            </a:r>
            <a:r>
              <a:rPr lang="fa-IR" sz="2400" dirty="0">
                <a:latin typeface="Dubai" panose="020B0503030403030204" pitchFamily="34" charset="-78"/>
                <a:cs typeface="Dubai" panose="020B0503030403030204" pitchFamily="34" charset="-78"/>
              </a:rPr>
              <a:t>ج </a:t>
            </a:r>
            <a:r>
              <a:rPr lang="ar-SA" sz="2400" dirty="0">
                <a:latin typeface="Dubai" panose="020B0503030403030204" pitchFamily="34" charset="-78"/>
                <a:cs typeface="Dubai" panose="020B0503030403030204" pitchFamily="34" charset="-78"/>
              </a:rPr>
              <a:t>با ماشین سریع‌تری است که </a:t>
            </a:r>
            <a:r>
              <a:rPr lang="fa-IR" sz="2400" dirty="0">
                <a:latin typeface="Dubai" panose="020B0503030403030204" pitchFamily="34" charset="-78"/>
                <a:cs typeface="Dubai" panose="020B0503030403030204" pitchFamily="34" charset="-78"/>
              </a:rPr>
              <a:t>هر</a:t>
            </a:r>
            <a:r>
              <a:rPr lang="ar-SA" sz="2400" dirty="0">
                <a:latin typeface="Dubai" panose="020B0503030403030204" pitchFamily="34" charset="-78"/>
                <a:cs typeface="Dubai" panose="020B0503030403030204" pitchFamily="34" charset="-78"/>
              </a:rPr>
              <a:t> ماشین خدمت‌گیرنده را در ظرف ۱۶ دقیقه راه می‌اندازد. آیا این اقدام، بطور قابل‌توجهی میانگین مدت پاسخ را بهبود می‌بخشد؟</a:t>
            </a:r>
          </a:p>
          <a:p>
            <a:pPr marL="0" indent="0" algn="r" rtl="1">
              <a:buNone/>
            </a:pPr>
            <a:endParaRPr lang="en-US" sz="24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A6FEF237-6F63-6091-8BC3-78CA079E99CE}"/>
              </a:ext>
            </a:extLst>
          </p:cNvPr>
          <p:cNvPicPr>
            <a:picLocks noChangeAspect="1"/>
          </p:cNvPicPr>
          <p:nvPr/>
        </p:nvPicPr>
        <p:blipFill>
          <a:blip r:embed="rId2"/>
          <a:stretch>
            <a:fillRect/>
          </a:stretch>
        </p:blipFill>
        <p:spPr>
          <a:xfrm>
            <a:off x="3146373" y="2536262"/>
            <a:ext cx="6763709" cy="3794797"/>
          </a:xfrm>
          <a:prstGeom prst="rect">
            <a:avLst/>
          </a:prstGeom>
          <a:ln>
            <a:noFill/>
          </a:ln>
          <a:effectLst>
            <a:softEdge rad="112500"/>
          </a:effec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75F8A57-C661-A471-8E7A-A342F962E976}"/>
                  </a:ext>
                </a:extLst>
              </p14:cNvPr>
              <p14:cNvContentPartPr/>
              <p14:nvPr/>
            </p14:nvContentPartPr>
            <p14:xfrm>
              <a:off x="12685755" y="4195875"/>
              <a:ext cx="13320" cy="6480"/>
            </p14:xfrm>
          </p:contentPart>
        </mc:Choice>
        <mc:Fallback xmlns="">
          <p:pic>
            <p:nvPicPr>
              <p:cNvPr id="2" name="Ink 1">
                <a:extLst>
                  <a:ext uri="{FF2B5EF4-FFF2-40B4-BE49-F238E27FC236}">
                    <a16:creationId xmlns:a16="http://schemas.microsoft.com/office/drawing/2014/main" id="{C75F8A57-C661-A471-8E7A-A342F962E976}"/>
                  </a:ext>
                </a:extLst>
              </p:cNvPr>
              <p:cNvPicPr/>
              <p:nvPr/>
            </p:nvPicPr>
            <p:blipFill>
              <a:blip r:embed="rId4"/>
              <a:stretch>
                <a:fillRect/>
              </a:stretch>
            </p:blipFill>
            <p:spPr>
              <a:xfrm>
                <a:off x="12677115" y="4186875"/>
                <a:ext cx="30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6882C7D-64EC-A08D-0388-1F9AFE1D3A66}"/>
                  </a:ext>
                </a:extLst>
              </p14:cNvPr>
              <p14:cNvContentPartPr/>
              <p14:nvPr/>
            </p14:nvContentPartPr>
            <p14:xfrm>
              <a:off x="6601102" y="5359641"/>
              <a:ext cx="261720" cy="317880"/>
            </p14:xfrm>
          </p:contentPart>
        </mc:Choice>
        <mc:Fallback xmlns="">
          <p:pic>
            <p:nvPicPr>
              <p:cNvPr id="19" name="Ink 18">
                <a:extLst>
                  <a:ext uri="{FF2B5EF4-FFF2-40B4-BE49-F238E27FC236}">
                    <a16:creationId xmlns:a16="http://schemas.microsoft.com/office/drawing/2014/main" id="{B6882C7D-64EC-A08D-0388-1F9AFE1D3A66}"/>
                  </a:ext>
                </a:extLst>
              </p:cNvPr>
              <p:cNvPicPr/>
              <p:nvPr/>
            </p:nvPicPr>
            <p:blipFill>
              <a:blip r:embed="rId6"/>
              <a:stretch>
                <a:fillRect/>
              </a:stretch>
            </p:blipFill>
            <p:spPr>
              <a:xfrm>
                <a:off x="6583102" y="5342001"/>
                <a:ext cx="2973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6883104-E2E9-0C85-BA4C-7A57130E3F84}"/>
                  </a:ext>
                </a:extLst>
              </p14:cNvPr>
              <p14:cNvContentPartPr/>
              <p14:nvPr/>
            </p14:nvContentPartPr>
            <p14:xfrm>
              <a:off x="3947935" y="4593201"/>
              <a:ext cx="249120" cy="223560"/>
            </p14:xfrm>
          </p:contentPart>
        </mc:Choice>
        <mc:Fallback xmlns="">
          <p:pic>
            <p:nvPicPr>
              <p:cNvPr id="20" name="Ink 19">
                <a:extLst>
                  <a:ext uri="{FF2B5EF4-FFF2-40B4-BE49-F238E27FC236}">
                    <a16:creationId xmlns:a16="http://schemas.microsoft.com/office/drawing/2014/main" id="{56883104-E2E9-0C85-BA4C-7A57130E3F84}"/>
                  </a:ext>
                </a:extLst>
              </p:cNvPr>
              <p:cNvPicPr/>
              <p:nvPr/>
            </p:nvPicPr>
            <p:blipFill>
              <a:blip r:embed="rId8"/>
              <a:stretch>
                <a:fillRect/>
              </a:stretch>
            </p:blipFill>
            <p:spPr>
              <a:xfrm>
                <a:off x="3930295" y="4575561"/>
                <a:ext cx="284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68B35032-D03B-D8BA-7BF5-EA4A7CB496F9}"/>
                  </a:ext>
                </a:extLst>
              </p14:cNvPr>
              <p14:cNvContentPartPr/>
              <p14:nvPr/>
            </p14:nvContentPartPr>
            <p14:xfrm>
              <a:off x="5576018" y="3977568"/>
              <a:ext cx="169200" cy="372960"/>
            </p14:xfrm>
          </p:contentPart>
        </mc:Choice>
        <mc:Fallback xmlns="">
          <p:pic>
            <p:nvPicPr>
              <p:cNvPr id="21" name="Ink 20">
                <a:extLst>
                  <a:ext uri="{FF2B5EF4-FFF2-40B4-BE49-F238E27FC236}">
                    <a16:creationId xmlns:a16="http://schemas.microsoft.com/office/drawing/2014/main" id="{68B35032-D03B-D8BA-7BF5-EA4A7CB496F9}"/>
                  </a:ext>
                </a:extLst>
              </p:cNvPr>
              <p:cNvPicPr/>
              <p:nvPr/>
            </p:nvPicPr>
            <p:blipFill>
              <a:blip r:embed="rId10"/>
              <a:stretch>
                <a:fillRect/>
              </a:stretch>
            </p:blipFill>
            <p:spPr>
              <a:xfrm>
                <a:off x="5558018" y="3959928"/>
                <a:ext cx="2048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FDE3544E-9FE9-03BA-23D1-1FC2AD1C13E1}"/>
                  </a:ext>
                </a:extLst>
              </p14:cNvPr>
              <p14:cNvContentPartPr/>
              <p14:nvPr/>
            </p14:nvContentPartPr>
            <p14:xfrm>
              <a:off x="7598419" y="3245999"/>
              <a:ext cx="240840" cy="272520"/>
            </p14:xfrm>
          </p:contentPart>
        </mc:Choice>
        <mc:Fallback xmlns="">
          <p:pic>
            <p:nvPicPr>
              <p:cNvPr id="22" name="Ink 21">
                <a:extLst>
                  <a:ext uri="{FF2B5EF4-FFF2-40B4-BE49-F238E27FC236}">
                    <a16:creationId xmlns:a16="http://schemas.microsoft.com/office/drawing/2014/main" id="{FDE3544E-9FE9-03BA-23D1-1FC2AD1C13E1}"/>
                  </a:ext>
                </a:extLst>
              </p:cNvPr>
              <p:cNvPicPr/>
              <p:nvPr/>
            </p:nvPicPr>
            <p:blipFill>
              <a:blip r:embed="rId12"/>
              <a:stretch>
                <a:fillRect/>
              </a:stretch>
            </p:blipFill>
            <p:spPr>
              <a:xfrm>
                <a:off x="7580419" y="3228359"/>
                <a:ext cx="2764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56A47BB1-42A6-15D6-6CCA-8612900F8FF7}"/>
                  </a:ext>
                </a:extLst>
              </p14:cNvPr>
              <p14:cNvContentPartPr/>
              <p14:nvPr/>
            </p14:nvContentPartPr>
            <p14:xfrm>
              <a:off x="9025585" y="5478076"/>
              <a:ext cx="223200" cy="276120"/>
            </p14:xfrm>
          </p:contentPart>
        </mc:Choice>
        <mc:Fallback xmlns="">
          <p:pic>
            <p:nvPicPr>
              <p:cNvPr id="23" name="Ink 22">
                <a:extLst>
                  <a:ext uri="{FF2B5EF4-FFF2-40B4-BE49-F238E27FC236}">
                    <a16:creationId xmlns:a16="http://schemas.microsoft.com/office/drawing/2014/main" id="{56A47BB1-42A6-15D6-6CCA-8612900F8FF7}"/>
                  </a:ext>
                </a:extLst>
              </p:cNvPr>
              <p:cNvPicPr/>
              <p:nvPr/>
            </p:nvPicPr>
            <p:blipFill>
              <a:blip r:embed="rId14"/>
              <a:stretch>
                <a:fillRect/>
              </a:stretch>
            </p:blipFill>
            <p:spPr>
              <a:xfrm>
                <a:off x="9007585" y="5460436"/>
                <a:ext cx="258840" cy="311760"/>
              </a:xfrm>
              <a:prstGeom prst="rect">
                <a:avLst/>
              </a:prstGeom>
            </p:spPr>
          </p:pic>
        </mc:Fallback>
      </mc:AlternateContent>
    </p:spTree>
    <p:extLst>
      <p:ext uri="{BB962C8B-B14F-4D97-AF65-F5344CB8AC3E}">
        <p14:creationId xmlns:p14="http://schemas.microsoft.com/office/powerpoint/2010/main" val="110251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8C0B-32ED-8157-2EFA-FCF4AAB6BDA4}"/>
              </a:ext>
            </a:extLst>
          </p:cNvPr>
          <p:cNvSpPr>
            <a:spLocks noGrp="1"/>
          </p:cNvSpPr>
          <p:nvPr>
            <p:ph type="title"/>
          </p:nvPr>
        </p:nvSpPr>
        <p:spPr/>
        <p:txBody>
          <a:bodyPr>
            <a:normAutofit/>
          </a:bodyPr>
          <a:lstStyle/>
          <a:p>
            <a:pPr algn="ctr"/>
            <a:r>
              <a:rPr lang="en-US" sz="9600" dirty="0"/>
              <a:t>results</a:t>
            </a:r>
          </a:p>
        </p:txBody>
      </p:sp>
    </p:spTree>
    <p:extLst>
      <p:ext uri="{BB962C8B-B14F-4D97-AF65-F5344CB8AC3E}">
        <p14:creationId xmlns:p14="http://schemas.microsoft.com/office/powerpoint/2010/main" val="223711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030FE-468D-9DAD-D77A-69CD84DC5AE1}"/>
              </a:ext>
            </a:extLst>
          </p:cNvPr>
          <p:cNvSpPr txBox="1"/>
          <p:nvPr/>
        </p:nvSpPr>
        <p:spPr>
          <a:xfrm>
            <a:off x="10759440" y="345440"/>
            <a:ext cx="1148080" cy="523220"/>
          </a:xfrm>
          <a:prstGeom prst="rect">
            <a:avLst/>
          </a:prstGeom>
          <a:noFill/>
        </p:spPr>
        <p:txBody>
          <a:bodyPr wrap="square" rtlCol="0">
            <a:spAutoFit/>
          </a:bodyPr>
          <a:lstStyle/>
          <a:p>
            <a:r>
              <a:rPr lang="fa-IR" sz="2800" dirty="0"/>
              <a:t>الف ) </a:t>
            </a:r>
            <a:endParaRPr lang="en-US" sz="2800" dirty="0"/>
          </a:p>
        </p:txBody>
      </p:sp>
      <p:pic>
        <p:nvPicPr>
          <p:cNvPr id="5" name="Picture 4">
            <a:extLst>
              <a:ext uri="{FF2B5EF4-FFF2-40B4-BE49-F238E27FC236}">
                <a16:creationId xmlns:a16="http://schemas.microsoft.com/office/drawing/2014/main" id="{0966873F-DFFA-5099-2D80-C900D2EE4ACA}"/>
              </a:ext>
            </a:extLst>
          </p:cNvPr>
          <p:cNvPicPr>
            <a:picLocks noChangeAspect="1"/>
          </p:cNvPicPr>
          <p:nvPr/>
        </p:nvPicPr>
        <p:blipFill>
          <a:blip r:embed="rId2"/>
          <a:stretch>
            <a:fillRect/>
          </a:stretch>
        </p:blipFill>
        <p:spPr>
          <a:xfrm>
            <a:off x="2094941" y="290074"/>
            <a:ext cx="8002117" cy="6277851"/>
          </a:xfrm>
          <a:prstGeom prst="rect">
            <a:avLst/>
          </a:prstGeom>
        </p:spPr>
      </p:pic>
    </p:spTree>
    <p:extLst>
      <p:ext uri="{BB962C8B-B14F-4D97-AF65-F5344CB8AC3E}">
        <p14:creationId xmlns:p14="http://schemas.microsoft.com/office/powerpoint/2010/main" val="47699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260F4-12E4-E38F-4438-687038CDA6B5}"/>
              </a:ext>
            </a:extLst>
          </p:cNvPr>
          <p:cNvSpPr txBox="1"/>
          <p:nvPr/>
        </p:nvSpPr>
        <p:spPr>
          <a:xfrm>
            <a:off x="4175760" y="0"/>
            <a:ext cx="8016240" cy="523220"/>
          </a:xfrm>
          <a:prstGeom prst="rect">
            <a:avLst/>
          </a:prstGeom>
          <a:noFill/>
        </p:spPr>
        <p:txBody>
          <a:bodyPr wrap="square" rtlCol="0">
            <a:spAutoFit/>
          </a:bodyPr>
          <a:lstStyle/>
          <a:p>
            <a:pPr algn="r"/>
            <a:r>
              <a:rPr lang="fa-IR" sz="2800" dirty="0"/>
              <a:t>ب ) مدت زمان ماندن در سیستم کاهش یافته .</a:t>
            </a:r>
            <a:endParaRPr lang="en-US" sz="2800" dirty="0"/>
          </a:p>
        </p:txBody>
      </p:sp>
      <p:sp>
        <p:nvSpPr>
          <p:cNvPr id="7" name="TextBox 6">
            <a:extLst>
              <a:ext uri="{FF2B5EF4-FFF2-40B4-BE49-F238E27FC236}">
                <a16:creationId xmlns:a16="http://schemas.microsoft.com/office/drawing/2014/main" id="{C842923A-1829-A8BE-9B44-D06130672A11}"/>
              </a:ext>
            </a:extLst>
          </p:cNvPr>
          <p:cNvSpPr txBox="1"/>
          <p:nvPr/>
        </p:nvSpPr>
        <p:spPr>
          <a:xfrm>
            <a:off x="10505440" y="1249680"/>
            <a:ext cx="1270000" cy="369332"/>
          </a:xfrm>
          <a:prstGeom prst="rect">
            <a:avLst/>
          </a:prstGeom>
          <a:noFill/>
        </p:spPr>
        <p:txBody>
          <a:bodyPr wrap="square" rtlCol="0">
            <a:spAutoFit/>
          </a:bodyPr>
          <a:lstStyle/>
          <a:p>
            <a:r>
              <a:rPr lang="fa-IR" dirty="0"/>
              <a:t>اضافه شده</a:t>
            </a:r>
            <a:endParaRPr lang="en-US" dirty="0"/>
          </a:p>
        </p:txBody>
      </p:sp>
      <p:sp>
        <p:nvSpPr>
          <p:cNvPr id="8" name="TextBox 7">
            <a:extLst>
              <a:ext uri="{FF2B5EF4-FFF2-40B4-BE49-F238E27FC236}">
                <a16:creationId xmlns:a16="http://schemas.microsoft.com/office/drawing/2014/main" id="{0FF77690-59C9-5DC3-5F0C-E2275471AD12}"/>
              </a:ext>
            </a:extLst>
          </p:cNvPr>
          <p:cNvSpPr txBox="1"/>
          <p:nvPr/>
        </p:nvSpPr>
        <p:spPr>
          <a:xfrm>
            <a:off x="4429760" y="1137920"/>
            <a:ext cx="1280160" cy="369332"/>
          </a:xfrm>
          <a:prstGeom prst="rect">
            <a:avLst/>
          </a:prstGeom>
          <a:noFill/>
        </p:spPr>
        <p:txBody>
          <a:bodyPr wrap="square" rtlCol="0">
            <a:spAutoFit/>
          </a:bodyPr>
          <a:lstStyle/>
          <a:p>
            <a:r>
              <a:rPr lang="fa-IR" dirty="0"/>
              <a:t>معمولی</a:t>
            </a:r>
            <a:endParaRPr lang="en-US" dirty="0"/>
          </a:p>
        </p:txBody>
      </p:sp>
      <p:pic>
        <p:nvPicPr>
          <p:cNvPr id="5" name="Picture 4">
            <a:extLst>
              <a:ext uri="{FF2B5EF4-FFF2-40B4-BE49-F238E27FC236}">
                <a16:creationId xmlns:a16="http://schemas.microsoft.com/office/drawing/2014/main" id="{7CFDB325-1D60-21E2-8659-B725BA4808E1}"/>
              </a:ext>
            </a:extLst>
          </p:cNvPr>
          <p:cNvPicPr>
            <a:picLocks noChangeAspect="1"/>
          </p:cNvPicPr>
          <p:nvPr/>
        </p:nvPicPr>
        <p:blipFill>
          <a:blip r:embed="rId2"/>
          <a:stretch>
            <a:fillRect/>
          </a:stretch>
        </p:blipFill>
        <p:spPr>
          <a:xfrm>
            <a:off x="945623" y="1933565"/>
            <a:ext cx="4992469" cy="4619139"/>
          </a:xfrm>
          <a:prstGeom prst="rect">
            <a:avLst/>
          </a:prstGeom>
        </p:spPr>
      </p:pic>
      <p:pic>
        <p:nvPicPr>
          <p:cNvPr id="10" name="Picture 9">
            <a:extLst>
              <a:ext uri="{FF2B5EF4-FFF2-40B4-BE49-F238E27FC236}">
                <a16:creationId xmlns:a16="http://schemas.microsoft.com/office/drawing/2014/main" id="{DD69D0C4-4A0F-7E15-8E6B-7FE51528D405}"/>
              </a:ext>
            </a:extLst>
          </p:cNvPr>
          <p:cNvPicPr>
            <a:picLocks noChangeAspect="1"/>
          </p:cNvPicPr>
          <p:nvPr/>
        </p:nvPicPr>
        <p:blipFill>
          <a:blip r:embed="rId3"/>
          <a:stretch>
            <a:fillRect/>
          </a:stretch>
        </p:blipFill>
        <p:spPr>
          <a:xfrm>
            <a:off x="6542428" y="1895112"/>
            <a:ext cx="5233012" cy="4696043"/>
          </a:xfrm>
          <a:prstGeom prst="rect">
            <a:avLst/>
          </a:prstGeom>
        </p:spPr>
      </p:pic>
    </p:spTree>
    <p:extLst>
      <p:ext uri="{BB962C8B-B14F-4D97-AF65-F5344CB8AC3E}">
        <p14:creationId xmlns:p14="http://schemas.microsoft.com/office/powerpoint/2010/main" val="19810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8C4BE-784F-8247-471D-8F7ABA2C799B}"/>
              </a:ext>
            </a:extLst>
          </p:cNvPr>
          <p:cNvSpPr txBox="1"/>
          <p:nvPr/>
        </p:nvSpPr>
        <p:spPr>
          <a:xfrm>
            <a:off x="10759440" y="345440"/>
            <a:ext cx="1148080" cy="523220"/>
          </a:xfrm>
          <a:prstGeom prst="rect">
            <a:avLst/>
          </a:prstGeom>
          <a:noFill/>
        </p:spPr>
        <p:txBody>
          <a:bodyPr wrap="square" rtlCol="0">
            <a:spAutoFit/>
          </a:bodyPr>
          <a:lstStyle/>
          <a:p>
            <a:r>
              <a:rPr lang="fa-IR" sz="2800" dirty="0"/>
              <a:t>ج ) </a:t>
            </a:r>
            <a:endParaRPr lang="en-US" sz="2800" dirty="0"/>
          </a:p>
        </p:txBody>
      </p:sp>
      <p:sp>
        <p:nvSpPr>
          <p:cNvPr id="5" name="TextBox 4">
            <a:extLst>
              <a:ext uri="{FF2B5EF4-FFF2-40B4-BE49-F238E27FC236}">
                <a16:creationId xmlns:a16="http://schemas.microsoft.com/office/drawing/2014/main" id="{2508FA8D-4F23-B2D9-ECB4-A229906777A6}"/>
              </a:ext>
            </a:extLst>
          </p:cNvPr>
          <p:cNvSpPr txBox="1"/>
          <p:nvPr/>
        </p:nvSpPr>
        <p:spPr>
          <a:xfrm>
            <a:off x="10353040" y="1422278"/>
            <a:ext cx="1554480" cy="369332"/>
          </a:xfrm>
          <a:prstGeom prst="rect">
            <a:avLst/>
          </a:prstGeom>
          <a:noFill/>
        </p:spPr>
        <p:txBody>
          <a:bodyPr wrap="square" rtlCol="0">
            <a:spAutoFit/>
          </a:bodyPr>
          <a:lstStyle/>
          <a:p>
            <a:r>
              <a:rPr lang="fa-IR" dirty="0"/>
              <a:t>تغییر یافته</a:t>
            </a:r>
            <a:endParaRPr lang="en-US" dirty="0"/>
          </a:p>
        </p:txBody>
      </p:sp>
      <p:sp>
        <p:nvSpPr>
          <p:cNvPr id="6" name="TextBox 5">
            <a:extLst>
              <a:ext uri="{FF2B5EF4-FFF2-40B4-BE49-F238E27FC236}">
                <a16:creationId xmlns:a16="http://schemas.microsoft.com/office/drawing/2014/main" id="{7095AF1B-D55D-B684-21DF-02704B359520}"/>
              </a:ext>
            </a:extLst>
          </p:cNvPr>
          <p:cNvSpPr txBox="1"/>
          <p:nvPr/>
        </p:nvSpPr>
        <p:spPr>
          <a:xfrm>
            <a:off x="705080" y="422384"/>
            <a:ext cx="10177872" cy="369332"/>
          </a:xfrm>
          <a:prstGeom prst="rect">
            <a:avLst/>
          </a:prstGeom>
          <a:noFill/>
        </p:spPr>
        <p:txBody>
          <a:bodyPr wrap="square" rtlCol="0">
            <a:spAutoFit/>
          </a:bodyPr>
          <a:lstStyle/>
          <a:p>
            <a:pPr algn="r"/>
            <a:r>
              <a:rPr lang="fa-IR" dirty="0"/>
              <a:t>مقداری کاهش داشته ولی خیلی موثر نیست و استفاده از تغییر قسمت ب تاثیر گذار تر است .</a:t>
            </a:r>
            <a:endParaRPr lang="en-US" dirty="0"/>
          </a:p>
        </p:txBody>
      </p:sp>
      <p:sp>
        <p:nvSpPr>
          <p:cNvPr id="8" name="TextBox 7">
            <a:extLst>
              <a:ext uri="{FF2B5EF4-FFF2-40B4-BE49-F238E27FC236}">
                <a16:creationId xmlns:a16="http://schemas.microsoft.com/office/drawing/2014/main" id="{47CC042C-3477-03B4-0CF9-1170019DE0D5}"/>
              </a:ext>
            </a:extLst>
          </p:cNvPr>
          <p:cNvSpPr txBox="1"/>
          <p:nvPr/>
        </p:nvSpPr>
        <p:spPr>
          <a:xfrm>
            <a:off x="4815840" y="1422278"/>
            <a:ext cx="1280160" cy="369332"/>
          </a:xfrm>
          <a:prstGeom prst="rect">
            <a:avLst/>
          </a:prstGeom>
          <a:noFill/>
        </p:spPr>
        <p:txBody>
          <a:bodyPr wrap="square" rtlCol="0">
            <a:spAutoFit/>
          </a:bodyPr>
          <a:lstStyle/>
          <a:p>
            <a:r>
              <a:rPr lang="fa-IR" dirty="0"/>
              <a:t>معمولی</a:t>
            </a:r>
            <a:endParaRPr lang="en-US" dirty="0"/>
          </a:p>
        </p:txBody>
      </p:sp>
      <p:pic>
        <p:nvPicPr>
          <p:cNvPr id="10" name="Picture 9">
            <a:extLst>
              <a:ext uri="{FF2B5EF4-FFF2-40B4-BE49-F238E27FC236}">
                <a16:creationId xmlns:a16="http://schemas.microsoft.com/office/drawing/2014/main" id="{B1FDCCE7-0829-C28B-4904-2530E0C902E5}"/>
              </a:ext>
            </a:extLst>
          </p:cNvPr>
          <p:cNvPicPr>
            <a:picLocks noChangeAspect="1"/>
          </p:cNvPicPr>
          <p:nvPr/>
        </p:nvPicPr>
        <p:blipFill>
          <a:blip r:embed="rId2"/>
          <a:stretch>
            <a:fillRect/>
          </a:stretch>
        </p:blipFill>
        <p:spPr>
          <a:xfrm>
            <a:off x="830075" y="2071170"/>
            <a:ext cx="5416489" cy="4609612"/>
          </a:xfrm>
          <a:prstGeom prst="rect">
            <a:avLst/>
          </a:prstGeom>
        </p:spPr>
      </p:pic>
      <p:pic>
        <p:nvPicPr>
          <p:cNvPr id="12" name="Picture 11">
            <a:extLst>
              <a:ext uri="{FF2B5EF4-FFF2-40B4-BE49-F238E27FC236}">
                <a16:creationId xmlns:a16="http://schemas.microsoft.com/office/drawing/2014/main" id="{D3DA9D8A-8A8E-90B9-CD18-22062676E121}"/>
              </a:ext>
            </a:extLst>
          </p:cNvPr>
          <p:cNvPicPr>
            <a:picLocks noChangeAspect="1"/>
          </p:cNvPicPr>
          <p:nvPr/>
        </p:nvPicPr>
        <p:blipFill>
          <a:blip r:embed="rId3"/>
          <a:stretch>
            <a:fillRect/>
          </a:stretch>
        </p:blipFill>
        <p:spPr>
          <a:xfrm>
            <a:off x="6830190" y="2074187"/>
            <a:ext cx="5077330" cy="4606595"/>
          </a:xfrm>
          <a:prstGeom prst="rect">
            <a:avLst/>
          </a:prstGeom>
        </p:spPr>
      </p:pic>
    </p:spTree>
    <p:extLst>
      <p:ext uri="{BB962C8B-B14F-4D97-AF65-F5344CB8AC3E}">
        <p14:creationId xmlns:p14="http://schemas.microsoft.com/office/powerpoint/2010/main" val="35761431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{645F7165-5D11-4FD0-A7BB-3DC491872E8E}tf10001105</Template>
  <TotalTime>953</TotalTime>
  <Words>701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Dubai</vt:lpstr>
      <vt:lpstr>Franklin Gothic Book</vt:lpstr>
      <vt:lpstr>Crop</vt:lpstr>
      <vt:lpstr>3-54</vt:lpstr>
      <vt:lpstr>صورت سوال</vt:lpstr>
      <vt:lpstr>PowerPoint Presentation</vt:lpstr>
      <vt:lpstr>PowerPoint Presentation</vt:lpstr>
      <vt:lpstr>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sztu1380@gmail.com</dc:creator>
  <cp:lastModifiedBy>sztu1380@gmail.com</cp:lastModifiedBy>
  <cp:revision>23</cp:revision>
  <dcterms:created xsi:type="dcterms:W3CDTF">2025-04-02T17:40:03Z</dcterms:created>
  <dcterms:modified xsi:type="dcterms:W3CDTF">2025-06-06T09:17:46Z</dcterms:modified>
</cp:coreProperties>
</file>