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b8889f681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b8889f681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b8889f68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b8889f68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b8889f681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b8889f681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b8889f681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b8889f681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b8889f681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b8889f681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b8889f681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fb8889f681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b8889f681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b8889f681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b8889f681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b8889f681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b8889f681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b8889f68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b8889f681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b8889f681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b8889f681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b8889f681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b8889f681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b8889f681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b8889f681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b8889f681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b8889f681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b8889f681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b8889f681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b8889f681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cs.google.com/presentation/d/1ksbt31rO3jXa_3Af9jIHdFNXVO5WTGJhklBAzP9vk08/edit?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rxiv.org/pdf/1911.0211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Hindi - Tamil QnA model</a:t>
            </a:r>
            <a:endParaRPr/>
          </a:p>
        </p:txBody>
      </p:sp>
      <p:sp>
        <p:nvSpPr>
          <p:cNvPr id="87" name="Google Shape;87;p13"/>
          <p:cNvSpPr txBox="1"/>
          <p:nvPr>
            <p:ph idx="1" type="subTitle"/>
          </p:nvPr>
        </p:nvSpPr>
        <p:spPr>
          <a:xfrm>
            <a:off x="729625" y="3172900"/>
            <a:ext cx="7688100" cy="189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Chaii Kaggle Competition</a:t>
            </a:r>
            <a:endParaRPr/>
          </a:p>
          <a:p>
            <a:pPr indent="0" lvl="0" marL="0" rtl="0" algn="l">
              <a:spcBef>
                <a:spcPts val="0"/>
              </a:spcBef>
              <a:spcAft>
                <a:spcPts val="0"/>
              </a:spcAft>
              <a:buNone/>
            </a:pPr>
            <a:r>
              <a:rPr lang="en"/>
              <a:t>(</a:t>
            </a:r>
            <a:r>
              <a:rPr lang="en" u="sng">
                <a:solidFill>
                  <a:schemeClr val="hlink"/>
                </a:solidFill>
                <a:hlinkClick r:id="rId3"/>
              </a:rPr>
              <a:t>Editable link</a:t>
            </a:r>
            <a:r>
              <a:rPr lang="en"/>
              <a:t>)</a:t>
            </a:r>
            <a:endParaRPr/>
          </a:p>
          <a:p>
            <a:pPr indent="0" lvl="0" marL="0" rtl="0" algn="l">
              <a:spcBef>
                <a:spcPts val="0"/>
              </a:spcBef>
              <a:spcAft>
                <a:spcPts val="0"/>
              </a:spcAft>
              <a:buNone/>
            </a:pPr>
            <a:r>
              <a:t/>
            </a:r>
            <a:endParaRPr sz="1100"/>
          </a:p>
          <a:p>
            <a:pPr indent="0" lvl="0" marL="0" rtl="0" algn="l">
              <a:spcBef>
                <a:spcPts val="0"/>
              </a:spcBef>
              <a:spcAft>
                <a:spcPts val="0"/>
              </a:spcAft>
              <a:buNone/>
            </a:pPr>
            <a:r>
              <a:rPr lang="en" sz="1100"/>
              <a:t>Group 4:</a:t>
            </a:r>
            <a:endParaRPr sz="1100"/>
          </a:p>
          <a:p>
            <a:pPr indent="-127000" lvl="0" marL="228600" rtl="0" algn="l">
              <a:spcBef>
                <a:spcPts val="0"/>
              </a:spcBef>
              <a:spcAft>
                <a:spcPts val="0"/>
              </a:spcAft>
              <a:buSzPts val="1100"/>
              <a:buChar char="●"/>
            </a:pPr>
            <a:r>
              <a:rPr lang="en" sz="1100"/>
              <a:t>Kishan Vaishnani - 202011004</a:t>
            </a:r>
            <a:endParaRPr sz="1100"/>
          </a:p>
          <a:p>
            <a:pPr indent="-127000" lvl="0" marL="228600" rtl="0" algn="l">
              <a:spcBef>
                <a:spcPts val="0"/>
              </a:spcBef>
              <a:spcAft>
                <a:spcPts val="0"/>
              </a:spcAft>
              <a:buSzPts val="1100"/>
              <a:buChar char="●"/>
            </a:pPr>
            <a:r>
              <a:rPr lang="en" sz="1100"/>
              <a:t>Dhyanil Mehta - 202011032</a:t>
            </a:r>
            <a:endParaRPr sz="1100"/>
          </a:p>
          <a:p>
            <a:pPr indent="-127000" lvl="0" marL="228600" rtl="0" algn="l">
              <a:spcBef>
                <a:spcPts val="0"/>
              </a:spcBef>
              <a:spcAft>
                <a:spcPts val="0"/>
              </a:spcAft>
              <a:buSzPts val="1100"/>
              <a:buChar char="●"/>
            </a:pPr>
            <a:r>
              <a:rPr lang="en" sz="1100"/>
              <a:t>Darshil Patel - 202011034</a:t>
            </a:r>
            <a:endParaRPr sz="1100"/>
          </a:p>
          <a:p>
            <a:pPr indent="-127000" lvl="0" marL="228600" rtl="0" algn="l">
              <a:spcBef>
                <a:spcPts val="0"/>
              </a:spcBef>
              <a:spcAft>
                <a:spcPts val="0"/>
              </a:spcAft>
              <a:buSzPts val="1100"/>
              <a:buChar char="●"/>
            </a:pPr>
            <a:r>
              <a:rPr lang="en" sz="1100"/>
              <a:t>Aakash Dhedhi - 202011053</a:t>
            </a:r>
            <a:endParaRPr sz="1100"/>
          </a:p>
          <a:p>
            <a:pPr indent="-127000" lvl="0" marL="228600" rtl="0" algn="l">
              <a:spcBef>
                <a:spcPts val="0"/>
              </a:spcBef>
              <a:spcAft>
                <a:spcPts val="0"/>
              </a:spcAft>
              <a:buSzPts val="1100"/>
              <a:buChar char="●"/>
            </a:pPr>
            <a:r>
              <a:rPr lang="en" sz="1100"/>
              <a:t>Tarang Ranpara - 202011057</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Approach-2: Single Fold Fine tuning</a:t>
            </a:r>
            <a:endParaRPr/>
          </a:p>
        </p:txBody>
      </p:sp>
      <p:sp>
        <p:nvSpPr>
          <p:cNvPr id="145" name="Google Shape;145;p22"/>
          <p:cNvSpPr txBox="1"/>
          <p:nvPr>
            <p:ph idx="1" type="body"/>
          </p:nvPr>
        </p:nvSpPr>
        <p:spPr>
          <a:xfrm>
            <a:off x="729450" y="2078875"/>
            <a:ext cx="7688700" cy="2535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t>Approach: </a:t>
            </a:r>
            <a:r>
              <a:rPr lang="en" sz="1600"/>
              <a:t> </a:t>
            </a:r>
            <a:endParaRPr sz="1600"/>
          </a:p>
          <a:p>
            <a:pPr indent="-330200" lvl="1" marL="914400" rtl="0" algn="l">
              <a:spcBef>
                <a:spcPts val="0"/>
              </a:spcBef>
              <a:spcAft>
                <a:spcPts val="0"/>
              </a:spcAft>
              <a:buSzPts val="1600"/>
              <a:buChar char="○"/>
            </a:pPr>
            <a:r>
              <a:rPr lang="en" sz="1600"/>
              <a:t>We added 2 extra linear layers on top of XLMRoberta to output start and end position from set of tokens.</a:t>
            </a:r>
            <a:endParaRPr sz="1600"/>
          </a:p>
          <a:p>
            <a:pPr indent="-330200" lvl="1" marL="914400" rtl="0" algn="l">
              <a:spcBef>
                <a:spcPts val="0"/>
              </a:spcBef>
              <a:spcAft>
                <a:spcPts val="0"/>
              </a:spcAft>
              <a:buSzPts val="1600"/>
              <a:buChar char="○"/>
            </a:pPr>
            <a:r>
              <a:rPr lang="en" sz="1600"/>
              <a:t>We fine-tuned our model on combined chaii-1 + MLQA dataset. </a:t>
            </a:r>
            <a:endParaRPr sz="1600"/>
          </a:p>
          <a:p>
            <a:pPr indent="-330200" lvl="1" marL="914400" rtl="0" algn="l">
              <a:spcBef>
                <a:spcPts val="0"/>
              </a:spcBef>
              <a:spcAft>
                <a:spcPts val="0"/>
              </a:spcAft>
              <a:buSzPts val="1600"/>
              <a:buChar char="○"/>
            </a:pPr>
            <a:r>
              <a:rPr lang="en" sz="1600"/>
              <a:t>Maximum acceptable sequence length was 512 but in many cases,  context length in our dataset was exceeding that limit.</a:t>
            </a:r>
            <a:endParaRPr sz="1600"/>
          </a:p>
          <a:p>
            <a:pPr indent="-330200" lvl="1" marL="914400" rtl="0" algn="l">
              <a:spcBef>
                <a:spcPts val="0"/>
              </a:spcBef>
              <a:spcAft>
                <a:spcPts val="0"/>
              </a:spcAft>
              <a:buSzPts val="1600"/>
              <a:buChar char="○"/>
            </a:pPr>
            <a:r>
              <a:rPr lang="en" sz="1600"/>
              <a:t>Thus, context was split into </a:t>
            </a:r>
            <a:r>
              <a:rPr b="1" lang="en" sz="1600"/>
              <a:t>n number</a:t>
            </a:r>
            <a:r>
              <a:rPr lang="en" sz="1600"/>
              <a:t> of sub-parts, and instead of inputting one  </a:t>
            </a:r>
            <a:r>
              <a:rPr b="1" lang="en" sz="1600"/>
              <a:t>(context, question)</a:t>
            </a:r>
            <a:r>
              <a:rPr lang="en" sz="1600"/>
              <a:t> pair, we input </a:t>
            </a:r>
            <a:r>
              <a:rPr b="1" lang="en" sz="1600"/>
              <a:t>n such pairs</a:t>
            </a:r>
            <a:r>
              <a:rPr lang="en" sz="1600"/>
              <a:t>.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a:t>
            </a:r>
            <a:endParaRPr/>
          </a:p>
        </p:txBody>
      </p:sp>
      <p:pic>
        <p:nvPicPr>
          <p:cNvPr id="151" name="Google Shape;151;p23"/>
          <p:cNvPicPr preferRelativeResize="0"/>
          <p:nvPr/>
        </p:nvPicPr>
        <p:blipFill>
          <a:blip r:embed="rId3">
            <a:alphaModFix/>
          </a:blip>
          <a:stretch>
            <a:fillRect/>
          </a:stretch>
        </p:blipFill>
        <p:spPr>
          <a:xfrm>
            <a:off x="4065225" y="688625"/>
            <a:ext cx="4775525" cy="4051075"/>
          </a:xfrm>
          <a:prstGeom prst="rect">
            <a:avLst/>
          </a:prstGeom>
          <a:noFill/>
          <a:ln>
            <a:noFill/>
          </a:ln>
        </p:spPr>
      </p:pic>
      <p:sp>
        <p:nvSpPr>
          <p:cNvPr id="152" name="Google Shape;152;p23"/>
          <p:cNvSpPr txBox="1"/>
          <p:nvPr/>
        </p:nvSpPr>
        <p:spPr>
          <a:xfrm>
            <a:off x="852400" y="2065525"/>
            <a:ext cx="2685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Modified Pipeline of QA system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Model outputs start and end positions of answer.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Leaderboard</a:t>
            </a:r>
            <a:endParaRPr/>
          </a:p>
        </p:txBody>
      </p:sp>
      <p:pic>
        <p:nvPicPr>
          <p:cNvPr id="158" name="Google Shape;158;p24"/>
          <p:cNvPicPr preferRelativeResize="0"/>
          <p:nvPr/>
        </p:nvPicPr>
        <p:blipFill>
          <a:blip r:embed="rId3">
            <a:alphaModFix/>
          </a:blip>
          <a:stretch>
            <a:fillRect/>
          </a:stretch>
        </p:blipFill>
        <p:spPr>
          <a:xfrm>
            <a:off x="729450" y="2105200"/>
            <a:ext cx="6994099" cy="120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Approach-3: Five</a:t>
            </a:r>
            <a:r>
              <a:rPr lang="en"/>
              <a:t> Folds Fine tuning</a:t>
            </a:r>
            <a:endParaRPr/>
          </a:p>
        </p:txBody>
      </p:sp>
      <p:sp>
        <p:nvSpPr>
          <p:cNvPr id="164" name="Google Shape;164;p25"/>
          <p:cNvSpPr txBox="1"/>
          <p:nvPr>
            <p:ph idx="1" type="body"/>
          </p:nvPr>
        </p:nvSpPr>
        <p:spPr>
          <a:xfrm>
            <a:off x="729450" y="2078875"/>
            <a:ext cx="7688700" cy="253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Approach: </a:t>
            </a:r>
            <a:r>
              <a:rPr lang="en" sz="1800"/>
              <a:t> </a:t>
            </a:r>
            <a:endParaRPr sz="1800"/>
          </a:p>
          <a:p>
            <a:pPr indent="-342900" lvl="1" marL="914400" rtl="0" algn="l">
              <a:spcBef>
                <a:spcPts val="0"/>
              </a:spcBef>
              <a:spcAft>
                <a:spcPts val="0"/>
              </a:spcAft>
              <a:buSzPts val="1800"/>
              <a:buChar char="○"/>
            </a:pPr>
            <a:r>
              <a:rPr lang="en" sz="1800"/>
              <a:t>Everything remains the same except the training methodology. </a:t>
            </a:r>
            <a:endParaRPr sz="1800"/>
          </a:p>
          <a:p>
            <a:pPr indent="-342900" lvl="1" marL="914400" rtl="0" algn="l">
              <a:spcBef>
                <a:spcPts val="0"/>
              </a:spcBef>
              <a:spcAft>
                <a:spcPts val="0"/>
              </a:spcAft>
              <a:buSzPts val="1800"/>
              <a:buChar char="○"/>
            </a:pPr>
            <a:r>
              <a:rPr lang="en" sz="1800"/>
              <a:t>Here, we use 5 folds training and at the end, we use </a:t>
            </a:r>
            <a:r>
              <a:rPr lang="en" sz="1800"/>
              <a:t>ensemble</a:t>
            </a:r>
            <a:r>
              <a:rPr lang="en" sz="1800"/>
              <a:t> learning to get the a combined output using all the folds.  </a:t>
            </a:r>
            <a:endParaRPr sz="1800"/>
          </a:p>
          <a:p>
            <a:pPr indent="0" lvl="0" marL="0" rtl="0" algn="l">
              <a:spcBef>
                <a:spcPts val="1200"/>
              </a:spcBef>
              <a:spcAft>
                <a:spcPts val="120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pic>
        <p:nvPicPr>
          <p:cNvPr id="170" name="Google Shape;170;p26"/>
          <p:cNvPicPr preferRelativeResize="0"/>
          <p:nvPr/>
        </p:nvPicPr>
        <p:blipFill>
          <a:blip r:embed="rId3">
            <a:alphaModFix/>
          </a:blip>
          <a:stretch>
            <a:fillRect/>
          </a:stretch>
        </p:blipFill>
        <p:spPr>
          <a:xfrm>
            <a:off x="3333100" y="847925"/>
            <a:ext cx="4961425" cy="3630025"/>
          </a:xfrm>
          <a:prstGeom prst="rect">
            <a:avLst/>
          </a:prstGeom>
          <a:noFill/>
          <a:ln>
            <a:noFill/>
          </a:ln>
        </p:spPr>
      </p:pic>
      <p:sp>
        <p:nvSpPr>
          <p:cNvPr id="171" name="Google Shape;171;p26"/>
          <p:cNvSpPr txBox="1"/>
          <p:nvPr/>
        </p:nvSpPr>
        <p:spPr>
          <a:xfrm>
            <a:off x="772725" y="2065525"/>
            <a:ext cx="2401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In this approach, we train Meta model (ensamble)  on the outputs of each fold.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a:t>
            </a:r>
            <a:r>
              <a:rPr lang="en"/>
              <a:t>Prediction results</a:t>
            </a:r>
            <a:endParaRPr/>
          </a:p>
        </p:txBody>
      </p:sp>
      <p:pic>
        <p:nvPicPr>
          <p:cNvPr id="177" name="Google Shape;177;p27"/>
          <p:cNvPicPr preferRelativeResize="0"/>
          <p:nvPr/>
        </p:nvPicPr>
        <p:blipFill>
          <a:blip r:embed="rId3">
            <a:alphaModFix/>
          </a:blip>
          <a:stretch>
            <a:fillRect/>
          </a:stretch>
        </p:blipFill>
        <p:spPr>
          <a:xfrm>
            <a:off x="152400" y="2218825"/>
            <a:ext cx="8839200" cy="18354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Regarding Competition</a:t>
            </a:r>
            <a:endParaRPr/>
          </a:p>
        </p:txBody>
      </p:sp>
      <p:sp>
        <p:nvSpPr>
          <p:cNvPr id="93" name="Google Shape;93;p14"/>
          <p:cNvSpPr txBox="1"/>
          <p:nvPr>
            <p:ph idx="1" type="body"/>
          </p:nvPr>
        </p:nvSpPr>
        <p:spPr>
          <a:xfrm>
            <a:off x="729450" y="2132400"/>
            <a:ext cx="7688700" cy="301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Arial"/>
              <a:buChar char="●"/>
            </a:pPr>
            <a:r>
              <a:rPr lang="en">
                <a:solidFill>
                  <a:srgbClr val="000000"/>
                </a:solidFill>
                <a:highlight>
                  <a:srgbClr val="FFFFFF"/>
                </a:highlight>
                <a:latin typeface="Arial"/>
                <a:ea typeface="Arial"/>
                <a:cs typeface="Arial"/>
                <a:sym typeface="Arial"/>
              </a:rPr>
              <a:t>With nearly 1.4 billion people, India is the second-most populated country in the world. </a:t>
            </a:r>
            <a:r>
              <a:rPr b="1" lang="en">
                <a:solidFill>
                  <a:srgbClr val="000000"/>
                </a:solidFill>
                <a:highlight>
                  <a:srgbClr val="FFFFFF"/>
                </a:highlight>
                <a:latin typeface="Arial"/>
                <a:ea typeface="Arial"/>
                <a:cs typeface="Arial"/>
                <a:sym typeface="Arial"/>
              </a:rPr>
              <a:t>Yet Indian languages, like Hindi and Tamil, are underrepresented on the web. Popular Natural Language Understanding (NLU) models perform worse with Indian languages compared to English, the effects of which lead to subpar experiences in downstream web applications for Indian users.</a:t>
            </a:r>
            <a:r>
              <a:rPr lang="en">
                <a:solidFill>
                  <a:srgbClr val="000000"/>
                </a:solidFill>
                <a:highlight>
                  <a:srgbClr val="FFFFFF"/>
                </a:highlight>
                <a:latin typeface="Arial"/>
                <a:ea typeface="Arial"/>
                <a:cs typeface="Arial"/>
                <a:sym typeface="Arial"/>
              </a:rPr>
              <a:t> This competition is organized Google India. </a:t>
            </a:r>
            <a:endParaRPr>
              <a:solidFill>
                <a:srgbClr val="000000"/>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a:solidFill>
                <a:srgbClr val="000000"/>
              </a:solidFill>
              <a:highlight>
                <a:srgbClr val="FFFFFF"/>
              </a:highlight>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lang="en">
                <a:solidFill>
                  <a:srgbClr val="000000"/>
                </a:solidFill>
                <a:highlight>
                  <a:srgbClr val="FFFFFF"/>
                </a:highlight>
                <a:latin typeface="Arial"/>
                <a:ea typeface="Arial"/>
                <a:cs typeface="Arial"/>
                <a:sym typeface="Arial"/>
              </a:rPr>
              <a:t>In this competition, our goal is to predict answers to real questions about Wikipedia articles. We will use</a:t>
            </a:r>
            <a:r>
              <a:rPr b="1" lang="en">
                <a:solidFill>
                  <a:srgbClr val="000000"/>
                </a:solidFill>
                <a:highlight>
                  <a:srgbClr val="FFFFFF"/>
                </a:highlight>
                <a:latin typeface="Arial"/>
                <a:ea typeface="Arial"/>
                <a:cs typeface="Arial"/>
                <a:sym typeface="Arial"/>
              </a:rPr>
              <a:t> chaii-1</a:t>
            </a:r>
            <a:r>
              <a:rPr lang="en">
                <a:solidFill>
                  <a:srgbClr val="000000"/>
                </a:solidFill>
                <a:highlight>
                  <a:srgbClr val="FFFFFF"/>
                </a:highlight>
                <a:latin typeface="Arial"/>
                <a:ea typeface="Arial"/>
                <a:cs typeface="Arial"/>
                <a:sym typeface="Arial"/>
              </a:rPr>
              <a:t>, a new question answering dataset with question-answer pairs. The dataset covers Hindi and Tamil, collected without the use of translation. It provides a realistic information-seeking task with questions written by native-speaking expert data annotators.</a:t>
            </a:r>
            <a:endParaRPr>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solidFill>
                <a:srgbClr val="000000"/>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99" name="Google Shape;99;p15"/>
          <p:cNvSpPr txBox="1"/>
          <p:nvPr>
            <p:ph idx="1" type="body"/>
          </p:nvPr>
        </p:nvSpPr>
        <p:spPr>
          <a:xfrm>
            <a:off x="729450" y="2078875"/>
            <a:ext cx="7688700" cy="283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Kaggle competition provided three csv file in name train.csv, test.csv, sample_submissio.csv</a:t>
            </a:r>
            <a:endParaRPr/>
          </a:p>
          <a:p>
            <a:pPr indent="0" lvl="0" marL="0" rtl="0" algn="l">
              <a:spcBef>
                <a:spcPts val="1200"/>
              </a:spcBef>
              <a:spcAft>
                <a:spcPts val="0"/>
              </a:spcAft>
              <a:buNone/>
            </a:pPr>
            <a:r>
              <a:rPr b="1" lang="en"/>
              <a:t>Explanation about parameter:</a:t>
            </a:r>
            <a:endParaRPr b="1"/>
          </a:p>
          <a:p>
            <a:pPr indent="-302078" lvl="0" marL="457200" rtl="0" algn="l">
              <a:lnSpc>
                <a:spcPct val="105000"/>
              </a:lnSpc>
              <a:spcBef>
                <a:spcPts val="1200"/>
              </a:spcBef>
              <a:spcAft>
                <a:spcPts val="0"/>
              </a:spcAft>
              <a:buSzPts val="1157"/>
              <a:buAutoNum type="arabicParenR"/>
            </a:pPr>
            <a:r>
              <a:rPr b="1" lang="en" sz="1157"/>
              <a:t>id</a:t>
            </a:r>
            <a:r>
              <a:rPr lang="en" sz="1157"/>
              <a:t> - a unique identifier</a:t>
            </a:r>
            <a:endParaRPr sz="1157"/>
          </a:p>
          <a:p>
            <a:pPr indent="-302078" lvl="0" marL="457200" rtl="0" algn="l">
              <a:lnSpc>
                <a:spcPct val="105000"/>
              </a:lnSpc>
              <a:spcBef>
                <a:spcPts val="0"/>
              </a:spcBef>
              <a:spcAft>
                <a:spcPts val="0"/>
              </a:spcAft>
              <a:buSzPts val="1157"/>
              <a:buAutoNum type="arabicParenR"/>
            </a:pPr>
            <a:r>
              <a:rPr b="1" lang="en" sz="1157"/>
              <a:t>context</a:t>
            </a:r>
            <a:r>
              <a:rPr lang="en" sz="1157"/>
              <a:t> - the text of the Hindi/Tamil sample from which answers should be derived</a:t>
            </a:r>
            <a:endParaRPr sz="1157"/>
          </a:p>
          <a:p>
            <a:pPr indent="-302078" lvl="0" marL="457200" rtl="0" algn="l">
              <a:lnSpc>
                <a:spcPct val="105000"/>
              </a:lnSpc>
              <a:spcBef>
                <a:spcPts val="0"/>
              </a:spcBef>
              <a:spcAft>
                <a:spcPts val="0"/>
              </a:spcAft>
              <a:buSzPts val="1157"/>
              <a:buAutoNum type="arabicParenR"/>
            </a:pPr>
            <a:r>
              <a:rPr b="1" lang="en" sz="1157"/>
              <a:t>question</a:t>
            </a:r>
            <a:r>
              <a:rPr lang="en" sz="1157"/>
              <a:t> - the question, in Hindi/Tamil</a:t>
            </a:r>
            <a:endParaRPr sz="1157"/>
          </a:p>
          <a:p>
            <a:pPr indent="-302078" lvl="0" marL="457200" rtl="0" algn="l">
              <a:lnSpc>
                <a:spcPct val="105000"/>
              </a:lnSpc>
              <a:spcBef>
                <a:spcPts val="0"/>
              </a:spcBef>
              <a:spcAft>
                <a:spcPts val="0"/>
              </a:spcAft>
              <a:buSzPts val="1157"/>
              <a:buAutoNum type="arabicParenR"/>
            </a:pPr>
            <a:r>
              <a:rPr b="1" lang="en" sz="1157"/>
              <a:t>answer_text (train only)</a:t>
            </a:r>
            <a:r>
              <a:rPr lang="en" sz="1157"/>
              <a:t> - the answer to the question </a:t>
            </a:r>
            <a:endParaRPr sz="1157"/>
          </a:p>
          <a:p>
            <a:pPr indent="-302078" lvl="0" marL="457200" rtl="0" algn="l">
              <a:lnSpc>
                <a:spcPct val="105000"/>
              </a:lnSpc>
              <a:spcBef>
                <a:spcPts val="0"/>
              </a:spcBef>
              <a:spcAft>
                <a:spcPts val="0"/>
              </a:spcAft>
              <a:buSzPts val="1157"/>
              <a:buAutoNum type="arabicParenR"/>
            </a:pPr>
            <a:r>
              <a:rPr b="1" lang="en" sz="1157"/>
              <a:t>answer_start (train only) </a:t>
            </a:r>
            <a:r>
              <a:rPr lang="en" sz="1157"/>
              <a:t>- the starting character in context for the answer</a:t>
            </a:r>
            <a:endParaRPr sz="1157"/>
          </a:p>
          <a:p>
            <a:pPr indent="-302078" lvl="0" marL="457200" rtl="0" algn="l">
              <a:lnSpc>
                <a:spcPct val="105000"/>
              </a:lnSpc>
              <a:spcBef>
                <a:spcPts val="0"/>
              </a:spcBef>
              <a:spcAft>
                <a:spcPts val="0"/>
              </a:spcAft>
              <a:buSzPts val="1157"/>
              <a:buAutoNum type="arabicParenR"/>
            </a:pPr>
            <a:r>
              <a:rPr b="1" lang="en" sz="1157"/>
              <a:t>language</a:t>
            </a:r>
            <a:r>
              <a:rPr lang="en" sz="1157"/>
              <a:t> - whether the text in question is in Tamil or Hindi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Train.csv</a:t>
            </a:r>
            <a:endParaRPr/>
          </a:p>
        </p:txBody>
      </p:sp>
      <p:sp>
        <p:nvSpPr>
          <p:cNvPr id="105" name="Google Shape;105;p16"/>
          <p:cNvSpPr txBox="1"/>
          <p:nvPr>
            <p:ph idx="1" type="body"/>
          </p:nvPr>
        </p:nvSpPr>
        <p:spPr>
          <a:xfrm>
            <a:off x="729450" y="2078875"/>
            <a:ext cx="7688700" cy="5922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600"/>
              </a:spcAft>
              <a:buNone/>
            </a:pPr>
            <a:r>
              <a:rPr lang="en"/>
              <a:t>Size of train dataset is </a:t>
            </a:r>
            <a:r>
              <a:rPr lang="en" sz="1050">
                <a:solidFill>
                  <a:srgbClr val="212121"/>
                </a:solidFill>
                <a:highlight>
                  <a:srgbClr val="FFFFFF"/>
                </a:highlight>
                <a:latin typeface="Roboto"/>
                <a:ea typeface="Roboto"/>
                <a:cs typeface="Roboto"/>
                <a:sym typeface="Roboto"/>
              </a:rPr>
              <a:t>1114 rows × 6 columns</a:t>
            </a:r>
            <a:endParaRPr/>
          </a:p>
        </p:txBody>
      </p:sp>
      <p:pic>
        <p:nvPicPr>
          <p:cNvPr id="106" name="Google Shape;106;p16"/>
          <p:cNvPicPr preferRelativeResize="0"/>
          <p:nvPr/>
        </p:nvPicPr>
        <p:blipFill>
          <a:blip r:embed="rId3">
            <a:alphaModFix/>
          </a:blip>
          <a:stretch>
            <a:fillRect/>
          </a:stretch>
        </p:blipFill>
        <p:spPr>
          <a:xfrm>
            <a:off x="729450" y="2571750"/>
            <a:ext cx="7688700" cy="22264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Test.csv</a:t>
            </a:r>
            <a:endParaRPr/>
          </a:p>
        </p:txBody>
      </p:sp>
      <p:pic>
        <p:nvPicPr>
          <p:cNvPr id="112" name="Google Shape;112;p17"/>
          <p:cNvPicPr preferRelativeResize="0"/>
          <p:nvPr/>
        </p:nvPicPr>
        <p:blipFill>
          <a:blip r:embed="rId3">
            <a:alphaModFix/>
          </a:blip>
          <a:stretch>
            <a:fillRect/>
          </a:stretch>
        </p:blipFill>
        <p:spPr>
          <a:xfrm>
            <a:off x="177788" y="2854538"/>
            <a:ext cx="8848725" cy="1857375"/>
          </a:xfrm>
          <a:prstGeom prst="rect">
            <a:avLst/>
          </a:prstGeom>
          <a:noFill/>
          <a:ln>
            <a:noFill/>
          </a:ln>
        </p:spPr>
      </p:pic>
      <p:sp>
        <p:nvSpPr>
          <p:cNvPr id="113" name="Google Shape;113;p17"/>
          <p:cNvSpPr txBox="1"/>
          <p:nvPr>
            <p:ph idx="1" type="body"/>
          </p:nvPr>
        </p:nvSpPr>
        <p:spPr>
          <a:xfrm>
            <a:off x="729450" y="2078875"/>
            <a:ext cx="7688700" cy="840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Size of test dataset is 5 rows × 4 columns</a:t>
            </a:r>
            <a:endParaRPr/>
          </a:p>
          <a:p>
            <a:pPr indent="-311150" lvl="0" marL="457200" rtl="0" algn="l">
              <a:spcBef>
                <a:spcPts val="0"/>
              </a:spcBef>
              <a:spcAft>
                <a:spcPts val="0"/>
              </a:spcAft>
              <a:buSzPts val="1300"/>
              <a:buChar char="●"/>
            </a:pPr>
            <a:r>
              <a:rPr lang="en"/>
              <a:t>Original test set is kept private by Google.</a:t>
            </a:r>
            <a:endParaRPr/>
          </a:p>
          <a:p>
            <a:pPr indent="-311150" lvl="0" marL="457200" rtl="0" algn="l">
              <a:spcBef>
                <a:spcPts val="0"/>
              </a:spcBef>
              <a:spcAft>
                <a:spcPts val="0"/>
              </a:spcAft>
              <a:buSzPts val="1300"/>
              <a:buChar char="●"/>
            </a:pPr>
            <a:r>
              <a:rPr lang="en"/>
              <a:t>While prediction we are expected to predict answer text only.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approach</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b="1" lang="en"/>
              <a:t>IndicBert: </a:t>
            </a:r>
            <a:r>
              <a:rPr lang="en"/>
              <a:t> We tried IndicBert for inference but we found it to be </a:t>
            </a:r>
            <a:r>
              <a:rPr lang="en"/>
              <a:t>performing</a:t>
            </a:r>
            <a:r>
              <a:rPr lang="en"/>
              <a:t> very </a:t>
            </a:r>
            <a:r>
              <a:rPr lang="en"/>
              <a:t>poorly for the very task it was trained on i.e. Mask Language Modeling.</a:t>
            </a:r>
            <a:endParaRPr/>
          </a:p>
          <a:p>
            <a:pPr indent="-311150" lvl="0" marL="457200" rtl="0" algn="l">
              <a:spcBef>
                <a:spcPts val="0"/>
              </a:spcBef>
              <a:spcAft>
                <a:spcPts val="0"/>
              </a:spcAft>
              <a:buSzPts val="1300"/>
              <a:buAutoNum type="arabicPeriod"/>
            </a:pPr>
            <a:r>
              <a:rPr b="1" lang="en" u="sng">
                <a:solidFill>
                  <a:schemeClr val="hlink"/>
                </a:solidFill>
                <a:hlinkClick r:id="rId3"/>
              </a:rPr>
              <a:t>XLM-Roberta-Large</a:t>
            </a:r>
            <a:r>
              <a:rPr b="1" lang="en"/>
              <a:t>:  </a:t>
            </a:r>
            <a:r>
              <a:rPr lang="en"/>
              <a:t>Authors train a Transformer based masked language model on one hundred languages, using more than two terabytes of filtered CommonCrawl data.</a:t>
            </a:r>
            <a:endParaRPr/>
          </a:p>
          <a:p>
            <a:pPr indent="-311150" lvl="1" marL="914400" rtl="0" algn="l">
              <a:spcBef>
                <a:spcPts val="0"/>
              </a:spcBef>
              <a:spcAft>
                <a:spcPts val="0"/>
              </a:spcAft>
              <a:buSzPts val="1300"/>
              <a:buAutoNum type="alphaLcPeriod"/>
            </a:pPr>
            <a:r>
              <a:rPr b="1" lang="en" sz="1300"/>
              <a:t>Inference model</a:t>
            </a:r>
            <a:endParaRPr b="1" sz="1300"/>
          </a:p>
          <a:p>
            <a:pPr indent="-311150" lvl="1" marL="914400" rtl="0" algn="l">
              <a:spcBef>
                <a:spcPts val="0"/>
              </a:spcBef>
              <a:spcAft>
                <a:spcPts val="0"/>
              </a:spcAft>
              <a:buSzPts val="1300"/>
              <a:buAutoNum type="alphaLcPeriod"/>
            </a:pPr>
            <a:r>
              <a:rPr b="1" lang="en" sz="1300"/>
              <a:t>Single Fold fine tuning</a:t>
            </a:r>
            <a:endParaRPr b="1" sz="1300"/>
          </a:p>
          <a:p>
            <a:pPr indent="-311150" lvl="1" marL="914400" rtl="0" algn="l">
              <a:spcBef>
                <a:spcPts val="0"/>
              </a:spcBef>
              <a:spcAft>
                <a:spcPts val="0"/>
              </a:spcAft>
              <a:buSzPts val="1300"/>
              <a:buAutoNum type="alphaLcPeriod"/>
            </a:pPr>
            <a:r>
              <a:rPr b="1" lang="en" sz="1300"/>
              <a:t>5 Fold fine tuning</a:t>
            </a:r>
            <a:endParaRPr b="1"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Approach-1: Only </a:t>
            </a:r>
            <a:r>
              <a:rPr lang="en"/>
              <a:t>Inference Pipeline </a:t>
            </a:r>
            <a:endParaRPr/>
          </a:p>
        </p:txBody>
      </p:sp>
      <p:sp>
        <p:nvSpPr>
          <p:cNvPr id="125" name="Google Shape;125;p19"/>
          <p:cNvSpPr txBox="1"/>
          <p:nvPr>
            <p:ph idx="1" type="body"/>
          </p:nvPr>
        </p:nvSpPr>
        <p:spPr>
          <a:xfrm>
            <a:off x="729450" y="2025300"/>
            <a:ext cx="6552300" cy="1500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We used XLM-Roberta-Large that was fine tuned on SQuaD-2 dataset.</a:t>
            </a:r>
            <a:endParaRPr sz="1500"/>
          </a:p>
          <a:p>
            <a:pPr indent="-323850" lvl="0" marL="457200" rtl="0" algn="l">
              <a:spcBef>
                <a:spcPts val="0"/>
              </a:spcBef>
              <a:spcAft>
                <a:spcPts val="0"/>
              </a:spcAft>
              <a:buSzPts val="1500"/>
              <a:buChar char="●"/>
            </a:pPr>
            <a:r>
              <a:rPr b="1" lang="en" sz="1500"/>
              <a:t>jaccard score - 0.571</a:t>
            </a:r>
            <a:endParaRPr b="1"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pic>
        <p:nvPicPr>
          <p:cNvPr id="131" name="Google Shape;131;p20"/>
          <p:cNvPicPr preferRelativeResize="0"/>
          <p:nvPr/>
        </p:nvPicPr>
        <p:blipFill>
          <a:blip r:embed="rId3">
            <a:alphaModFix/>
          </a:blip>
          <a:stretch>
            <a:fillRect/>
          </a:stretch>
        </p:blipFill>
        <p:spPr>
          <a:xfrm>
            <a:off x="3876025" y="1318650"/>
            <a:ext cx="4391025" cy="3170700"/>
          </a:xfrm>
          <a:prstGeom prst="rect">
            <a:avLst/>
          </a:prstGeom>
          <a:noFill/>
          <a:ln>
            <a:noFill/>
          </a:ln>
        </p:spPr>
      </p:pic>
      <p:sp>
        <p:nvSpPr>
          <p:cNvPr id="132" name="Google Shape;132;p20"/>
          <p:cNvSpPr txBox="1"/>
          <p:nvPr/>
        </p:nvSpPr>
        <p:spPr>
          <a:xfrm>
            <a:off x="729450" y="2122425"/>
            <a:ext cx="268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Overall architecture of QA system that we are using.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a:t>
            </a:r>
            <a:endParaRPr/>
          </a:p>
        </p:txBody>
      </p:sp>
      <p:pic>
        <p:nvPicPr>
          <p:cNvPr id="138" name="Google Shape;138;p21"/>
          <p:cNvPicPr preferRelativeResize="0"/>
          <p:nvPr/>
        </p:nvPicPr>
        <p:blipFill>
          <a:blip r:embed="rId3">
            <a:alphaModFix/>
          </a:blip>
          <a:stretch>
            <a:fillRect/>
          </a:stretch>
        </p:blipFill>
        <p:spPr>
          <a:xfrm>
            <a:off x="3651725" y="1318650"/>
            <a:ext cx="4474925" cy="3380050"/>
          </a:xfrm>
          <a:prstGeom prst="rect">
            <a:avLst/>
          </a:prstGeom>
          <a:noFill/>
          <a:ln>
            <a:noFill/>
          </a:ln>
        </p:spPr>
      </p:pic>
      <p:sp>
        <p:nvSpPr>
          <p:cNvPr id="139" name="Google Shape;139;p21"/>
          <p:cNvSpPr txBox="1"/>
          <p:nvPr/>
        </p:nvSpPr>
        <p:spPr>
          <a:xfrm>
            <a:off x="806875" y="2065525"/>
            <a:ext cx="2480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Internal working of QA pipeline that we used in the inference model.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