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33EE53-629E-4004-8D21-B4D79AFE5F8F}">
  <a:tblStyle styleId="{2E33EE53-629E-4004-8D21-B4D79AFE5F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regular.fntdata"/><Relationship Id="rId43" Type="http://schemas.openxmlformats.org/officeDocument/2006/relationships/slide" Target="slides/slide37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cdf7dc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cdf7dc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cdf7dcb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cdf7dcb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2cdf7dcb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2cdf7dcb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2cdf7dcb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2cdf7dcb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4aa519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4aa519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cdf7dcb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cdf7dcb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4aa519e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4aa519e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aa519e73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4aa519e73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4aa519e7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4aa519e7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4aa519e7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4aa519e7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cdf7dcb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cdf7dcb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4aa519e7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4aa519e7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4aa519e7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4aa519e7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4aa519e7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4aa519e7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4aa519e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4aa519e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4aa519e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4aa519e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4aa519e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4aa519e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4aa519e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4aa519e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4aa519e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4aa519e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4aa519e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4aa519e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4aa519e7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4aa519e7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aa519e7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aa519e7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4aa519e7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4aa519e7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4aa519e73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4aa519e73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4b73d1a4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4b73d1a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4aa519e7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4aa519e7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4b73d1a4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4b73d1a4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4b73d1a4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4b73d1a4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4b73d1a4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4b73d1a4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4aa519e7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4aa519e7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2cdf7dc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2cdf7dc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cdf7dcb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cdf7dcb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cdf7dcb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2cdf7dcb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cdf7dcb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2cdf7dcb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2cdf7dcb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2cdf7dcb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2cdf7dcb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2cdf7dcb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Relationship Id="rId4" Type="http://schemas.openxmlformats.org/officeDocument/2006/relationships/image" Target="../media/image1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gif"/><Relationship Id="rId4" Type="http://schemas.openxmlformats.org/officeDocument/2006/relationships/image" Target="../media/image1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gif"/><Relationship Id="rId4" Type="http://schemas.openxmlformats.org/officeDocument/2006/relationships/image" Target="../media/image1.gif"/><Relationship Id="rId5" Type="http://schemas.openxmlformats.org/officeDocument/2006/relationships/image" Target="../media/image20.gif"/><Relationship Id="rId6" Type="http://schemas.openxmlformats.org/officeDocument/2006/relationships/image" Target="../media/image1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gif"/><Relationship Id="rId4" Type="http://schemas.openxmlformats.org/officeDocument/2006/relationships/image" Target="../media/image2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medium.com/cambridge-quantum-computing/quantum-natural-language-processing-748d6f27b31d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gif"/><Relationship Id="rId4" Type="http://schemas.openxmlformats.org/officeDocument/2006/relationships/image" Target="../media/image1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Relationship Id="rId4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in NLP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3172900"/>
            <a:ext cx="76881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Group 4:</a:t>
            </a:r>
            <a:endParaRPr sz="1100"/>
          </a:p>
          <a:p>
            <a:pPr indent="-12700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Kishan Vaishnani - 202011004</a:t>
            </a:r>
            <a:endParaRPr sz="1100"/>
          </a:p>
          <a:p>
            <a:pPr indent="-12700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Dhyanil Mehta - 202011032</a:t>
            </a:r>
            <a:endParaRPr sz="1100"/>
          </a:p>
          <a:p>
            <a:pPr indent="-12700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Darshil Patel - 202011034</a:t>
            </a:r>
            <a:endParaRPr sz="1100"/>
          </a:p>
          <a:p>
            <a:pPr indent="-12700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Aakash Dhedhi - 202011053</a:t>
            </a:r>
            <a:endParaRPr sz="1100"/>
          </a:p>
          <a:p>
            <a:pPr indent="-12700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Tarang Ranpara - 202011057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Set - 1</a:t>
            </a:r>
            <a:endParaRPr/>
          </a:p>
        </p:txBody>
      </p:sp>
      <p:pic>
        <p:nvPicPr>
          <p:cNvPr descr="\begin{pmatrix}0 &amp; 0 \\ 1 &amp; 1 \end{pmatrix} \begin{pmatrix}1 \\ 0 \end{pmatrix} = \begin{pmatrix}0 \\ 1  \end{pmatrix} "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826" y="2023110"/>
            <a:ext cx="3988347" cy="114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pmatrix}0 &amp; 0 \\ 1 &amp; 1 \end{pmatrix} \begin{pmatrix}0 \\ 1 \end{pmatrix} = \begin{pmatrix}0 \\ 1  \end{pmatrix} "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3583644"/>
            <a:ext cx="4114800" cy="118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Not Gate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MSB: Control bit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LSB: Target 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Not := \begin{pmatrix}1 &amp; 0 &amp; 0 &amp; 0 \\ 0 &amp; 1 &amp; 0 &amp; 0 \\ 0 &amp; 0 &amp; 0 &amp; 1  \\ 0 &amp; 0 &amp; 1 &amp; 0 \end{pmatrix} "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800" y="2028000"/>
            <a:ext cx="4168349" cy="23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Flip Operation</a:t>
            </a:r>
            <a:endParaRPr/>
          </a:p>
        </p:txBody>
      </p:sp>
      <p:pic>
        <p:nvPicPr>
          <p:cNvPr descr="X(\begin{pmatrix} 0 \\ 1\end{pmatrix}) = \begin{pmatrix} 1 \\ 0\end{pmatrix}"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250" y="4029550"/>
            <a:ext cx="2357500" cy="8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1329700" y="2547213"/>
            <a:ext cx="1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Definition: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X := \begin{pmatrix} 0 &amp; 1 \\ 1 &amp;0\end{pmatrix}"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625" y="2161613"/>
            <a:ext cx="2422751" cy="11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329700" y="4265563"/>
            <a:ext cx="1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bit (Qubit)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Def: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a Qubit if </a:t>
            </a:r>
            <a:r>
              <a:rPr b="1" lang="en" sz="1400"/>
              <a:t>||a||</a:t>
            </a:r>
            <a:r>
              <a:rPr b="1" baseline="30000" lang="en" sz="1400"/>
              <a:t>2</a:t>
            </a:r>
            <a:r>
              <a:rPr b="1" lang="en" sz="1400"/>
              <a:t> + ||b||</a:t>
            </a:r>
            <a:r>
              <a:rPr b="1" baseline="30000" lang="en" sz="1400"/>
              <a:t>2</a:t>
            </a:r>
            <a:r>
              <a:rPr b="1" lang="en" sz="1400"/>
              <a:t> = 1</a:t>
            </a:r>
            <a:r>
              <a:rPr b="1" lang="en"/>
              <a:t>, </a:t>
            </a:r>
            <a:r>
              <a:rPr lang="en"/>
              <a:t>Where a &amp; b are complex numbers. 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Cbit is a special case of Qubit 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"/>
              <a:t>Example:</a:t>
            </a:r>
            <a:endParaRPr/>
          </a:p>
        </p:txBody>
      </p:sp>
      <p:pic>
        <p:nvPicPr>
          <p:cNvPr descr="\begin{pmatrix} \frac{1}{2} \\ \frac{\sqrt{3}}{4} \end{pmatrix} \\&#10;"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75" y="3640393"/>
            <a:ext cx="808475" cy="106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pmatrix} \frac{1}{\sqrt{2}} \\ \frac{1}{\sqrt{2}} \end{pmatrix} \\&#10;"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775" y="3640391"/>
            <a:ext cx="693000" cy="106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pmatrix} -1 \\ 0\end{pmatrix} &#10;" id="178" name="Google Shape;1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3400" y="3640393"/>
            <a:ext cx="1014037" cy="106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pmatrix} a \\ b\end{pmatrix}" id="179" name="Google Shape;17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162" y="2421085"/>
            <a:ext cx="204200" cy="3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Position 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Qubit is not 0 or 1, but </a:t>
            </a:r>
            <a:r>
              <a:rPr lang="en"/>
              <a:t>it's</a:t>
            </a:r>
            <a:r>
              <a:rPr lang="en"/>
              <a:t> the squared sum of it comes out to be 1.</a:t>
            </a:r>
            <a:endParaRPr/>
          </a:p>
          <a:p>
            <a:pPr indent="-311150" lvl="1" marL="914400" rtl="0" algn="l">
              <a:spcBef>
                <a:spcPts val="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Does not mean they are 0 &amp; 1 at the same time?</a:t>
            </a:r>
            <a:endParaRPr sz="1300"/>
          </a:p>
          <a:p>
            <a:pPr indent="-311150" lvl="1" marL="914400" rtl="0" algn="l">
              <a:spcBef>
                <a:spcPts val="600"/>
              </a:spcBef>
              <a:spcAft>
                <a:spcPts val="600"/>
              </a:spcAft>
              <a:buSzPts val="1300"/>
              <a:buChar char="○"/>
            </a:pPr>
            <a:r>
              <a:rPr lang="en" sz="1300"/>
              <a:t>This is called “</a:t>
            </a:r>
            <a:r>
              <a:rPr b="1" lang="en" sz="1300"/>
              <a:t>Superposition</a:t>
            </a:r>
            <a:r>
              <a:rPr lang="en" sz="1300"/>
              <a:t>” </a:t>
            </a:r>
            <a:r>
              <a:rPr lang="en"/>
              <a:t>(Schrödinger’s cat!)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Hadamard Product</a:t>
            </a:r>
            <a:endParaRPr/>
          </a:p>
        </p:txBody>
      </p:sp>
      <p:pic>
        <p:nvPicPr>
          <p:cNvPr descr="H := \begin{pmatrix}\frac{1}{\sqrt{2}} &amp; \frac{1}{\sqrt{2}}  \\ \frac{1}{\sqrt{2}} &amp; -\frac{1}{\sqrt{2}}  \end{pmatrix} "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938" y="1984375"/>
            <a:ext cx="3222125" cy="1575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(\begin{pmatrix} 0 \\ 1 \end{pmatrix}) = \begin{pmatrix} \frac{1}{\sqrt{2}} \\ -\frac{1}{\sqrt{2}} \end{pmatrix}"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943" y="3996325"/>
            <a:ext cx="2323099" cy="1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1268525" y="4231375"/>
            <a:ext cx="11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1240175" y="2495613"/>
            <a:ext cx="11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Definition: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Collapsing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we “observe” the qbit, it is “collapses” to either 0 or 1 (Not automatically)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 understand onl the classical reality, we make this bit collapse to either 0 or 1 at the end of computation!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Simplest collapsing </a:t>
            </a:r>
            <a:r>
              <a:rPr lang="en"/>
              <a:t>circuit</a:t>
            </a:r>
            <a:r>
              <a:rPr lang="en"/>
              <a:t> can be probability based one, </a:t>
            </a:r>
            <a:endParaRPr/>
          </a:p>
          <a:p>
            <a:pPr indent="-298450" lvl="1" marL="914400" rtl="0" algn="l">
              <a:spcBef>
                <a:spcPts val="600"/>
              </a:spcBef>
              <a:spcAft>
                <a:spcPts val="600"/>
              </a:spcAft>
              <a:buSzPts val="1100"/>
              <a:buChar char="○"/>
            </a:pPr>
            <a:r>
              <a:rPr lang="en"/>
              <a:t>   Has </a:t>
            </a:r>
            <a:r>
              <a:rPr b="1" lang="en"/>
              <a:t>a</a:t>
            </a:r>
            <a:r>
              <a:rPr b="1" baseline="30000" lang="en"/>
              <a:t>2</a:t>
            </a:r>
            <a:r>
              <a:rPr baseline="30000" lang="en"/>
              <a:t> </a:t>
            </a:r>
            <a:r>
              <a:rPr lang="en"/>
              <a:t>probability of collapsing to 0, and </a:t>
            </a:r>
            <a:r>
              <a:rPr b="1" lang="en"/>
              <a:t>b</a:t>
            </a:r>
            <a:r>
              <a:rPr b="1" baseline="30000" lang="en"/>
              <a:t>2</a:t>
            </a:r>
            <a:r>
              <a:rPr lang="en"/>
              <a:t>  of collapsing to 1</a:t>
            </a:r>
            <a:endParaRPr/>
          </a:p>
        </p:txBody>
      </p:sp>
      <p:pic>
        <p:nvPicPr>
          <p:cNvPr descr="\begin{pmatrix} a \\ b\end{pmatrix}"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00" y="3262250"/>
            <a:ext cx="228825" cy="34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QC problem: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Deutsche</a:t>
            </a:r>
            <a:r>
              <a:rPr lang="en"/>
              <a:t> Oracle problem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2-wire model 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41257" l="15988" r="30947" t="26156"/>
          <a:stretch/>
        </p:blipFill>
        <p:spPr>
          <a:xfrm>
            <a:off x="1908514" y="2182375"/>
            <a:ext cx="5326975" cy="245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1062700" y="1853850"/>
            <a:ext cx="72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make any operation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reversible!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Output-0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21586" l="0" r="0" t="18946"/>
          <a:stretch/>
        </p:blipFill>
        <p:spPr>
          <a:xfrm>
            <a:off x="1600200" y="2042200"/>
            <a:ext cx="5943600" cy="28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overview and Math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Output-1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22472" l="0" r="0" t="20576"/>
          <a:stretch/>
        </p:blipFill>
        <p:spPr>
          <a:xfrm>
            <a:off x="1600200" y="211455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b="21887" l="0" r="0" t="20575"/>
          <a:stretch/>
        </p:blipFill>
        <p:spPr>
          <a:xfrm>
            <a:off x="1600200" y="211455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Negation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b="22180" l="0" r="0" t="20578"/>
          <a:stretch/>
        </p:blipFill>
        <p:spPr>
          <a:xfrm>
            <a:off x="1600200" y="211455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Deutsche Oracle Problem 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27650" y="2773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There’s a black box where there can be one of the following functions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1, set 0, negation, identity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 box has to return if the function inside is constant or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</a:t>
            </a:r>
            <a:r>
              <a:rPr lang="en"/>
              <a:t> can only feed the query &amp; record the output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many times human has to repeat the above experiment to solve the problem?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Human would take 2 attempts!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Quantum computer would take only 1!!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45610" l="19367" r="23009" t="30178"/>
          <a:stretch/>
        </p:blipFill>
        <p:spPr>
          <a:xfrm>
            <a:off x="1535600" y="1805625"/>
            <a:ext cx="3336350" cy="96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30899" l="0" r="0" t="18947"/>
          <a:stretch/>
        </p:blipFill>
        <p:spPr>
          <a:xfrm>
            <a:off x="1143000" y="2023110"/>
            <a:ext cx="6858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- 0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30689" l="0" r="0" t="18943"/>
          <a:stretch/>
        </p:blipFill>
        <p:spPr>
          <a:xfrm>
            <a:off x="1143000" y="2023110"/>
            <a:ext cx="6858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- 1</a:t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31223" l="0" r="0" t="18945"/>
          <a:stretch/>
        </p:blipFill>
        <p:spPr>
          <a:xfrm>
            <a:off x="1143000" y="2023110"/>
            <a:ext cx="6858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</a:t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b="32006" l="0" r="0" t="19558"/>
          <a:stretch/>
        </p:blipFill>
        <p:spPr>
          <a:xfrm>
            <a:off x="1143000" y="2023110"/>
            <a:ext cx="6858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Negation</a:t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 rotWithShape="1">
          <a:blip r:embed="rId3">
            <a:alphaModFix/>
          </a:blip>
          <a:srcRect b="31760" l="0" r="0" t="19444"/>
          <a:stretch/>
        </p:blipFill>
        <p:spPr>
          <a:xfrm>
            <a:off x="1143000" y="2023110"/>
            <a:ext cx="6858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80" name="Google Shape;280;p42"/>
          <p:cNvGraphicFramePr/>
          <p:nvPr/>
        </p:nvGraphicFramePr>
        <p:xfrm>
          <a:off x="952500" y="249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{2E33EE53-629E-4004-8D21-B4D79AFE5F8F}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Constant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|11&gt;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|01&gt;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|10&gt;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|11&gt;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Quantum computing represents a new paradigm in computation that utilizes the fundamental principles of quantum mechanics to perform calculations.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promise of quantum computation lies in the possibility of efficiently performing a handful of tasks such as prime factorization, quantum simulation, search, optimization, and algebraic programs such as machine learning. 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60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The strength of QC comes in its </a:t>
            </a:r>
            <a:r>
              <a:rPr lang="en" sz="1200">
                <a:highlight>
                  <a:srgbClr val="FFFFFF"/>
                </a:highlight>
              </a:rPr>
              <a:t>capability</a:t>
            </a:r>
            <a:r>
              <a:rPr lang="en" sz="1200">
                <a:highlight>
                  <a:srgbClr val="FFFFFF"/>
                </a:highlight>
              </a:rPr>
              <a:t> of it being able to represent float numbers upto virtually </a:t>
            </a:r>
            <a:r>
              <a:rPr lang="en" sz="1200">
                <a:highlight>
                  <a:srgbClr val="FFFFFF"/>
                </a:highlight>
              </a:rPr>
              <a:t>infinite</a:t>
            </a:r>
            <a:r>
              <a:rPr lang="en" sz="1200">
                <a:highlight>
                  <a:srgbClr val="FFFFFF"/>
                </a:highlight>
              </a:rPr>
              <a:t> precision. (inherently analog nature)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QT: QUANTUM TRANSFORMER!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4859" l="0" r="0" t="10773"/>
          <a:stretch/>
        </p:blipFill>
        <p:spPr>
          <a:xfrm>
            <a:off x="1228150" y="481234"/>
            <a:ext cx="6210725" cy="39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QT Training</a:t>
            </a:r>
            <a:endParaRPr b="1"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0" y="4152900"/>
            <a:ext cx="45627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 : Parameter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baseline="-25000" lang="en"/>
              <a:t>s</a:t>
            </a:r>
            <a:r>
              <a:rPr lang="en"/>
              <a:t> : Quantum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</a:t>
            </a:r>
            <a:r>
              <a:rPr baseline="-25000" lang="en"/>
              <a:t>1</a:t>
            </a:r>
            <a:r>
              <a:rPr lang="en"/>
              <a:t>(θ), C</a:t>
            </a:r>
            <a:r>
              <a:rPr baseline="-25000" lang="en"/>
              <a:t>2</a:t>
            </a:r>
            <a:r>
              <a:rPr lang="en"/>
              <a:t>(θ), C(θ) : Quantum circuit having reversible functions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Training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729450" y="2078875"/>
            <a:ext cx="76887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baseline="-25000" lang="en"/>
              <a:t>source</a:t>
            </a:r>
            <a:r>
              <a:rPr lang="en"/>
              <a:t> &lt;- Quantum representation of source input tokens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baseline="-25000" lang="en"/>
              <a:t>Target</a:t>
            </a:r>
            <a:r>
              <a:rPr lang="en"/>
              <a:t> &lt;- Quantum representation of target input tokens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( epochs )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Q</a:t>
            </a:r>
            <a:r>
              <a:rPr baseline="-25000" lang="en"/>
              <a:t>s</a:t>
            </a:r>
            <a:r>
              <a:rPr lang="en"/>
              <a:t> = C</a:t>
            </a:r>
            <a:r>
              <a:rPr baseline="-25000" lang="en"/>
              <a:t>(θ</a:t>
            </a:r>
            <a:r>
              <a:rPr baseline="-25000" lang="en"/>
              <a:t>)</a:t>
            </a:r>
            <a:r>
              <a:rPr lang="en"/>
              <a:t> </a:t>
            </a:r>
            <a:r>
              <a:rPr lang="en"/>
              <a:t> ( C</a:t>
            </a:r>
            <a:r>
              <a:rPr baseline="-25000" lang="en"/>
              <a:t>(θ)</a:t>
            </a:r>
            <a:r>
              <a:rPr baseline="-25000" lang="en"/>
              <a:t>1</a:t>
            </a:r>
            <a:r>
              <a:rPr lang="en"/>
              <a:t>( Input</a:t>
            </a:r>
            <a:r>
              <a:rPr baseline="-25000" lang="en"/>
              <a:t>source</a:t>
            </a:r>
            <a:r>
              <a:rPr lang="en"/>
              <a:t> ) , C</a:t>
            </a:r>
            <a:r>
              <a:rPr baseline="-25000" lang="en"/>
              <a:t>(θ)</a:t>
            </a:r>
            <a:r>
              <a:rPr baseline="-25000" lang="en"/>
              <a:t>2</a:t>
            </a:r>
            <a:r>
              <a:rPr lang="en"/>
              <a:t> ( Input</a:t>
            </a:r>
            <a:r>
              <a:rPr baseline="-25000" lang="en"/>
              <a:t>Target</a:t>
            </a:r>
            <a:r>
              <a:rPr lang="en"/>
              <a:t> 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R</a:t>
            </a:r>
            <a:r>
              <a:rPr baseline="-25000" lang="en"/>
              <a:t>s</a:t>
            </a:r>
            <a:r>
              <a:rPr lang="en"/>
              <a:t> = collapseCircuit ( Q</a:t>
            </a:r>
            <a:r>
              <a:rPr baseline="-25000" lang="en"/>
              <a:t>s</a:t>
            </a:r>
            <a:r>
              <a:rPr lang="en"/>
              <a:t>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Θ = lossFunction ( R</a:t>
            </a:r>
            <a:r>
              <a:rPr baseline="-25000" lang="en"/>
              <a:t>s </a:t>
            </a:r>
            <a:r>
              <a:rPr lang="en"/>
              <a:t>, groundTruth)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epochs --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b="23898" l="0" r="0" t="7818"/>
          <a:stretch/>
        </p:blipFill>
        <p:spPr>
          <a:xfrm>
            <a:off x="1228150" y="343619"/>
            <a:ext cx="6210725" cy="31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QT Inference</a:t>
            </a:r>
            <a:endParaRPr b="1"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0" y="4152900"/>
            <a:ext cx="45627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 : Parameter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baseline="-25000" lang="en"/>
              <a:t>s</a:t>
            </a:r>
            <a:r>
              <a:rPr lang="en"/>
              <a:t> : Quantum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</a:t>
            </a:r>
            <a:r>
              <a:rPr baseline="-25000" lang="en"/>
              <a:t>1</a:t>
            </a:r>
            <a:r>
              <a:rPr lang="en"/>
              <a:t>(θ), C</a:t>
            </a:r>
            <a:r>
              <a:rPr baseline="-25000" lang="en"/>
              <a:t>2</a:t>
            </a:r>
            <a:r>
              <a:rPr lang="en"/>
              <a:t>(θ), C(θ) : Quantum circuit having reversible functions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Inference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729450" y="2078875"/>
            <a:ext cx="76887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baseline="-25000" lang="en"/>
              <a:t>source</a:t>
            </a:r>
            <a:r>
              <a:rPr lang="en"/>
              <a:t> &lt;- Quantum representation of source input tokens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Output = </a:t>
            </a:r>
            <a:r>
              <a:rPr lang="en"/>
              <a:t>C</a:t>
            </a:r>
            <a:r>
              <a:rPr baseline="-25000" lang="en"/>
              <a:t>(θ)2</a:t>
            </a:r>
            <a:r>
              <a:rPr lang="en"/>
              <a:t> </a:t>
            </a:r>
            <a:r>
              <a:rPr lang="en"/>
              <a:t> ( </a:t>
            </a:r>
            <a:r>
              <a:rPr lang="en"/>
              <a:t>C</a:t>
            </a:r>
            <a:r>
              <a:rPr baseline="-25000" lang="en"/>
              <a:t>(θ)1</a:t>
            </a:r>
            <a:r>
              <a:rPr lang="en"/>
              <a:t>( Input</a:t>
            </a:r>
            <a:r>
              <a:rPr baseline="-25000" lang="en"/>
              <a:t>source</a:t>
            </a:r>
            <a:r>
              <a:rPr lang="en"/>
              <a:t> ) </a:t>
            </a:r>
            <a:r>
              <a:rPr lang="en"/>
              <a:t>, 1 )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Research Talk: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Medium: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https://medium.com/cambridge-quantum-computing/quantum-natural-language-processing-748d6f27b31d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Dirac Notation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assume we live in a 2D world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Zero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One</a:t>
            </a:r>
            <a:endParaRPr/>
          </a:p>
        </p:txBody>
      </p:sp>
      <p:pic>
        <p:nvPicPr>
          <p:cNvPr descr="\begin{pmatrix}1 \\0 \end{pmatrix} "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00" y="2855500"/>
            <a:ext cx="446325" cy="70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pmatrix}0 \\1 \end{pmatrix} "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475" y="4048200"/>
            <a:ext cx="511575" cy="81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product</a:t>
            </a:r>
            <a:endParaRPr/>
          </a:p>
        </p:txBody>
      </p:sp>
      <p:pic>
        <p:nvPicPr>
          <p:cNvPr descr="\begin{pmatrix}x_{0} \\x_{1} \end{pmatrix} * \begin{pmatrix}y_{0} \\y_{1} \end{pmatrix} = \begin{pmatrix}x_{0} * \begin{pmatrix}y_{0} \\y_{1} \end{pmatrix}  \\ x_{1}* \begin{pmatrix}y_{0} \\y_{1} \end{pmatrix}  \end{pmatrix}"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25" y="2335125"/>
            <a:ext cx="4101774" cy="157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\begin{pmatrix}x_{0} y_{0} \\x_{0}y_{1} \\x_{1}y_{0} \\x_{1}y_{1} \end{pmatrix} "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477" y="2281875"/>
            <a:ext cx="1495875" cy="1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1 bit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- 0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- 1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Identity</a:t>
            </a:r>
            <a:endParaRPr/>
          </a:p>
        </p:txBody>
      </p:sp>
      <p:pic>
        <p:nvPicPr>
          <p:cNvPr descr="\begin{pmatrix}1 &amp; 0 \\ 0 &amp; 1 \end{pmatrix} \begin{pmatrix}0 \\ 1 \end{pmatrix} = \begin{pmatrix}0 \\ 1  \end{pmatrix} "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413" y="3565142"/>
            <a:ext cx="4117168" cy="1201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pmatrix}1 &amp; 0 \\ 0 &amp; 1 \end{pmatrix} \begin{pmatrix}1 \\ 0 \end{pmatrix} = \begin{pmatrix}1 \\ 0  \end{pmatrix} "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413" y="2023110"/>
            <a:ext cx="4117176" cy="12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Negation</a:t>
            </a:r>
            <a:endParaRPr/>
          </a:p>
        </p:txBody>
      </p:sp>
      <p:pic>
        <p:nvPicPr>
          <p:cNvPr descr="\begin{pmatrix}0 &amp; 1 \\ 1 &amp; 0 \end{pmatrix} \begin{pmatrix}0 \\ 1 \end{pmatrix} = \begin{pmatrix}1 \\ 0  \end{pmatrix} "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3498032"/>
            <a:ext cx="4114800" cy="1268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pmatrix}0 &amp; 1 \\ 1 &amp; 0 \end{pmatrix} \begin{pmatrix}1 \\ 0 \end{pmatrix} = \begin{pmatrix}0 \\ 1  \end{pmatrix} "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2023110"/>
            <a:ext cx="4114798" cy="126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Set - 0</a:t>
            </a:r>
            <a:endParaRPr/>
          </a:p>
        </p:txBody>
      </p:sp>
      <p:pic>
        <p:nvPicPr>
          <p:cNvPr descr="\begin{pmatrix}1 &amp; 1 \\ 0 &amp; 0 \end{pmatrix} \begin{pmatrix}1 \\ 0 \end{pmatrix} = \begin{pmatrix}1 \\ 0  \end{pmatrix} "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023110"/>
            <a:ext cx="4114800" cy="123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pmatrix}1 &amp; 1 \\ 0 &amp; 0 \end{pmatrix} \begin{pmatrix}0 \\ 1 \end{pmatrix} = \begin{pmatrix}1 \\ 0  \end{pmatrix} "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3526365"/>
            <a:ext cx="4114792" cy="123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