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57" r:id="rId3"/>
    <p:sldId id="258" r:id="rId4"/>
    <p:sldId id="259" r:id="rId5"/>
    <p:sldId id="279" r:id="rId6"/>
    <p:sldId id="261" r:id="rId7"/>
    <p:sldId id="262" r:id="rId8"/>
    <p:sldId id="263" r:id="rId9"/>
    <p:sldId id="280" r:id="rId10"/>
    <p:sldId id="264" r:id="rId11"/>
    <p:sldId id="265" r:id="rId12"/>
    <p:sldId id="266" r:id="rId13"/>
    <p:sldId id="281" r:id="rId14"/>
    <p:sldId id="285" r:id="rId15"/>
    <p:sldId id="271" r:id="rId16"/>
    <p:sldId id="286" r:id="rId17"/>
    <p:sldId id="269" r:id="rId18"/>
    <p:sldId id="270" r:id="rId19"/>
    <p:sldId id="273"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28" d="100"/>
          <a:sy n="128" d="100"/>
        </p:scale>
        <p:origin x="197"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313bb37c2bf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313bb37c2bf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13bb37c2b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13bb37c2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13bb37c2b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13bb37c2b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13bb37c2bf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13bb37c2b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13bb37c2bf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13bb37c2bf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13bb37c2bf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13bb37c2bf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13bb37c2bf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13bb37c2bf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13bb37c2bf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313bb37c2bf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Basics of Docker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Other Common Docker Command</a:t>
            </a:r>
            <a:endParaRPr/>
          </a:p>
        </p:txBody>
      </p:sp>
      <p:sp>
        <p:nvSpPr>
          <p:cNvPr id="102" name="Google Shape;102;p21"/>
          <p:cNvSpPr txBox="1">
            <a:spLocks noGrp="1"/>
          </p:cNvSpPr>
          <p:nvPr>
            <p:ph type="body" idx="1"/>
          </p:nvPr>
        </p:nvSpPr>
        <p:spPr>
          <a:xfrm>
            <a:off x="311700" y="1130050"/>
            <a:ext cx="8520600" cy="3416400"/>
          </a:xfrm>
          <a:prstGeom prst="rect">
            <a:avLst/>
          </a:prstGeom>
        </p:spPr>
        <p:txBody>
          <a:bodyPr spcFirstLastPara="1" wrap="square" lIns="91425" tIns="91425" rIns="91425" bIns="91425" anchor="t" anchorCtr="0">
            <a:normAutofit lnSpcReduction="10000"/>
          </a:bodyPr>
          <a:lstStyle/>
          <a:p>
            <a:pPr marL="457200" marR="0" lvl="0" indent="-325755" algn="l" rtl="0">
              <a:lnSpc>
                <a:spcPct val="135714"/>
              </a:lnSpc>
              <a:spcBef>
                <a:spcPts val="0"/>
              </a:spcBef>
              <a:spcAft>
                <a:spcPts val="0"/>
              </a:spcAft>
              <a:buSzPct val="100000"/>
              <a:buChar char="●"/>
            </a:pPr>
            <a:r>
              <a:rPr lang="en" dirty="0"/>
              <a:t>sudo docker stop container</a:t>
            </a:r>
            <a:endParaRPr dirty="0"/>
          </a:p>
          <a:p>
            <a:pPr marL="457200" marR="0" lvl="0" indent="-325755" algn="l" rtl="0">
              <a:lnSpc>
                <a:spcPct val="135714"/>
              </a:lnSpc>
              <a:spcBef>
                <a:spcPts val="0"/>
              </a:spcBef>
              <a:spcAft>
                <a:spcPts val="0"/>
              </a:spcAft>
              <a:buSzPct val="100000"/>
              <a:buChar char="●"/>
            </a:pPr>
            <a:r>
              <a:rPr lang="en" dirty="0"/>
              <a:t>sudo docker start container</a:t>
            </a:r>
            <a:endParaRPr dirty="0"/>
          </a:p>
          <a:p>
            <a:pPr marL="457200" marR="0" lvl="0" indent="-325755" algn="l" rtl="0">
              <a:lnSpc>
                <a:spcPct val="135714"/>
              </a:lnSpc>
              <a:spcBef>
                <a:spcPts val="0"/>
              </a:spcBef>
              <a:spcAft>
                <a:spcPts val="0"/>
              </a:spcAft>
              <a:buSzPct val="100000"/>
              <a:buChar char="●"/>
            </a:pPr>
            <a:r>
              <a:rPr lang="en" dirty="0"/>
              <a:t>sudo docker rm container</a:t>
            </a:r>
            <a:endParaRPr dirty="0"/>
          </a:p>
          <a:p>
            <a:pPr marL="457200" marR="0" lvl="0" indent="-325755" algn="l" rtl="0">
              <a:lnSpc>
                <a:spcPct val="135714"/>
              </a:lnSpc>
              <a:spcBef>
                <a:spcPts val="0"/>
              </a:spcBef>
              <a:spcAft>
                <a:spcPts val="0"/>
              </a:spcAft>
              <a:buSzPct val="100000"/>
              <a:buChar char="●"/>
            </a:pPr>
            <a:r>
              <a:rPr lang="en" dirty="0"/>
              <a:t>sudo docker rmi image</a:t>
            </a:r>
            <a:endParaRPr dirty="0"/>
          </a:p>
          <a:p>
            <a:pPr marL="457200" marR="0" lvl="0" indent="-325755" algn="l" rtl="0">
              <a:lnSpc>
                <a:spcPct val="135714"/>
              </a:lnSpc>
              <a:spcBef>
                <a:spcPts val="0"/>
              </a:spcBef>
              <a:spcAft>
                <a:spcPts val="0"/>
              </a:spcAft>
              <a:buSzPct val="100000"/>
              <a:buChar char="●"/>
            </a:pPr>
            <a:r>
              <a:rPr lang="en" dirty="0"/>
              <a:t>sudo docker exec -it wx /bin/bash</a:t>
            </a:r>
            <a:endParaRPr dirty="0"/>
          </a:p>
          <a:p>
            <a:pPr marL="457200" marR="0" lvl="0" indent="-325755" algn="l" rtl="0">
              <a:lnSpc>
                <a:spcPct val="135714"/>
              </a:lnSpc>
              <a:spcBef>
                <a:spcPts val="0"/>
              </a:spcBef>
              <a:spcAft>
                <a:spcPts val="0"/>
              </a:spcAft>
              <a:buSzPct val="100000"/>
              <a:buChar char="●"/>
            </a:pPr>
            <a:r>
              <a:rPr lang="en" dirty="0"/>
              <a:t>sudo docker cp wx:/python-docker/homeSpark/static/output /home/app/home-services-ai-python-backend/homeSpark/static/output</a:t>
            </a:r>
          </a:p>
          <a:p>
            <a:pPr marL="457200" marR="0" lvl="0" indent="-325755" algn="l" rtl="0">
              <a:lnSpc>
                <a:spcPct val="135714"/>
              </a:lnSpc>
              <a:spcBef>
                <a:spcPts val="0"/>
              </a:spcBef>
              <a:spcAft>
                <a:spcPts val="0"/>
              </a:spcAft>
              <a:buSzPct val="100000"/>
              <a:buChar char="●"/>
            </a:pPr>
            <a:r>
              <a:rPr lang="en-IN" dirty="0" err="1"/>
              <a:t>sudo</a:t>
            </a:r>
            <a:r>
              <a:rPr lang="en-IN" dirty="0"/>
              <a:t> docker cp </a:t>
            </a:r>
            <a:r>
              <a:rPr lang="en-IN" dirty="0" err="1"/>
              <a:t>wx</a:t>
            </a:r>
            <a:r>
              <a:rPr lang="en-IN" dirty="0"/>
              <a:t>:/python-docker/</a:t>
            </a:r>
            <a:r>
              <a:rPr lang="en-IN" dirty="0" err="1"/>
              <a:t>chatbot_app</a:t>
            </a:r>
            <a:r>
              <a:rPr lang="en-IN" dirty="0"/>
              <a:t>/</a:t>
            </a:r>
            <a:r>
              <a:rPr lang="en-IN" dirty="0" err="1"/>
              <a:t>queries_kb</a:t>
            </a:r>
            <a:r>
              <a:rPr lang="en-IN" dirty="0"/>
              <a:t> /home/app/chatbot/</a:t>
            </a:r>
            <a:r>
              <a:rPr lang="en-IN" dirty="0" err="1"/>
              <a:t>db</a:t>
            </a:r>
            <a:r>
              <a:rPr lang="en-IN" dirty="0"/>
              <a:t>-chatbot/</a:t>
            </a:r>
            <a:r>
              <a:rPr lang="en-IN" dirty="0" err="1"/>
              <a:t>chatbot_app</a:t>
            </a:r>
            <a:r>
              <a:rPr lang="en-IN" dirty="0"/>
              <a:t>/</a:t>
            </a:r>
            <a:r>
              <a:rPr lang="en-IN" dirty="0" err="1"/>
              <a:t>queries_kb</a:t>
            </a:r>
            <a:endParaRPr lang="en-IN" dirty="0"/>
          </a:p>
          <a:p>
            <a:pPr marL="0" lvl="0" indent="0" algn="l" rtl="0">
              <a:spcBef>
                <a:spcPts val="1200"/>
              </a:spcBef>
              <a:spcAft>
                <a:spcPts val="0"/>
              </a:spcAft>
              <a:buClr>
                <a:schemeClr val="dk1"/>
              </a:buClr>
              <a:buSzPct val="61111"/>
              <a:buFont typeface="Arial"/>
              <a:buNone/>
            </a:pPr>
            <a:endParaRPr lang="en" dirty="0"/>
          </a:p>
          <a:p>
            <a:pPr marL="0" lvl="0" indent="0" algn="l" rtl="0">
              <a:spcBef>
                <a:spcPts val="1200"/>
              </a:spcBef>
              <a:spcAft>
                <a:spcPts val="120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marR="0" lvl="0" indent="-342900" algn="l" rtl="0">
              <a:lnSpc>
                <a:spcPct val="135714"/>
              </a:lnSpc>
              <a:spcBef>
                <a:spcPts val="0"/>
              </a:spcBef>
              <a:spcAft>
                <a:spcPts val="0"/>
              </a:spcAft>
              <a:buSzPts val="1800"/>
              <a:buChar char="●"/>
            </a:pPr>
            <a:r>
              <a:rPr lang="en" dirty="0"/>
              <a:t>sudo docker image prune: remove dangling images</a:t>
            </a:r>
            <a:endParaRPr dirty="0"/>
          </a:p>
          <a:p>
            <a:pPr marL="457200" marR="0" lvl="0" indent="-342900" algn="l" rtl="0">
              <a:lnSpc>
                <a:spcPct val="135714"/>
              </a:lnSpc>
              <a:spcBef>
                <a:spcPts val="0"/>
              </a:spcBef>
              <a:spcAft>
                <a:spcPts val="0"/>
              </a:spcAft>
              <a:buSzPts val="1800"/>
              <a:buChar char="●"/>
            </a:pPr>
            <a:r>
              <a:rPr lang="en" dirty="0"/>
              <a:t>sudo docker image prune –a: remove all unused images</a:t>
            </a:r>
            <a:endParaRPr dirty="0"/>
          </a:p>
          <a:p>
            <a:pPr marL="457200" marR="0" lvl="0" indent="-342900" algn="l" rtl="0">
              <a:lnSpc>
                <a:spcPct val="135714"/>
              </a:lnSpc>
              <a:spcBef>
                <a:spcPts val="0"/>
              </a:spcBef>
              <a:spcAft>
                <a:spcPts val="0"/>
              </a:spcAft>
              <a:buSzPts val="1800"/>
              <a:buChar char="●"/>
            </a:pPr>
            <a:r>
              <a:rPr lang="en" dirty="0"/>
              <a:t>sudo docker builder prune</a:t>
            </a:r>
            <a:endParaRPr dirty="0"/>
          </a:p>
          <a:p>
            <a:pPr marL="457200" marR="0" lvl="0" indent="-342900" algn="l" rtl="0">
              <a:lnSpc>
                <a:spcPct val="135714"/>
              </a:lnSpc>
              <a:spcBef>
                <a:spcPts val="0"/>
              </a:spcBef>
              <a:spcAft>
                <a:spcPts val="0"/>
              </a:spcAft>
              <a:buSzPts val="1800"/>
              <a:buChar char="●"/>
            </a:pPr>
            <a:r>
              <a:rPr lang="en" dirty="0"/>
              <a:t>sudo docker volume prune</a:t>
            </a:r>
            <a:endParaRPr dirty="0"/>
          </a:p>
          <a:p>
            <a:pPr marL="457200" marR="0" lvl="0" indent="-342900" algn="l" rtl="0">
              <a:lnSpc>
                <a:spcPct val="135714"/>
              </a:lnSpc>
              <a:spcBef>
                <a:spcPts val="0"/>
              </a:spcBef>
              <a:spcAft>
                <a:spcPts val="0"/>
              </a:spcAft>
              <a:buSzPts val="1800"/>
              <a:buChar char="●"/>
            </a:pPr>
            <a:r>
              <a:rPr lang="en" dirty="0"/>
              <a:t>sudo docker network prune</a:t>
            </a:r>
            <a:endParaRPr dirty="0"/>
          </a:p>
          <a:p>
            <a:pPr marL="457200" marR="0" lvl="0" indent="-342900" algn="l" rtl="0">
              <a:lnSpc>
                <a:spcPct val="135714"/>
              </a:lnSpc>
              <a:spcBef>
                <a:spcPts val="0"/>
              </a:spcBef>
              <a:spcAft>
                <a:spcPts val="0"/>
              </a:spcAft>
              <a:buSzPts val="1800"/>
              <a:buChar char="●"/>
            </a:pPr>
            <a:r>
              <a:rPr lang="en" dirty="0"/>
              <a:t>sudo docker system prune</a:t>
            </a:r>
          </a:p>
          <a:p>
            <a:pPr marL="457200" marR="0" lvl="0" indent="-342900" algn="l" rtl="0">
              <a:lnSpc>
                <a:spcPct val="135714"/>
              </a:lnSpc>
              <a:spcBef>
                <a:spcPts val="0"/>
              </a:spcBef>
              <a:spcAft>
                <a:spcPts val="0"/>
              </a:spcAft>
              <a:buSzPts val="1800"/>
              <a:buChar char="●"/>
            </a:pPr>
            <a:r>
              <a:rPr lang="en-IN" dirty="0" err="1"/>
              <a:t>sudo</a:t>
            </a:r>
            <a:r>
              <a:rPr lang="en-IN" dirty="0"/>
              <a:t> docker container prune: remove all unused images</a:t>
            </a:r>
          </a:p>
          <a:p>
            <a:pPr marL="457200" marR="0" lvl="0" indent="-342900" algn="l" rtl="0">
              <a:lnSpc>
                <a:spcPct val="135714"/>
              </a:lnSpc>
              <a:spcBef>
                <a:spcPts val="0"/>
              </a:spcBef>
              <a:spcAft>
                <a:spcPts val="0"/>
              </a:spcAft>
              <a:buSzPts val="1800"/>
              <a:buChar char="●"/>
            </a:pPr>
            <a:endParaRPr lang="en-IN" dirty="0"/>
          </a:p>
          <a:p>
            <a:pPr marL="457200" marR="0" lvl="0" indent="-342900" algn="l" rtl="0">
              <a:lnSpc>
                <a:spcPct val="135714"/>
              </a:lnSpc>
              <a:spcBef>
                <a:spcPts val="0"/>
              </a:spcBef>
              <a:spcAft>
                <a:spcPts val="0"/>
              </a:spcAft>
              <a:buSzPts val="1800"/>
              <a:buChar char="●"/>
            </a:pPr>
            <a:endParaRPr dirty="0"/>
          </a:p>
        </p:txBody>
      </p:sp>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Pruning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D0A4650-7EA9-8118-155F-8EAF2F9EE5DF}"/>
              </a:ext>
            </a:extLst>
          </p:cNvPr>
          <p:cNvPicPr>
            <a:picLocks noChangeAspect="1"/>
          </p:cNvPicPr>
          <p:nvPr/>
        </p:nvPicPr>
        <p:blipFill>
          <a:blip r:embed="rId2"/>
          <a:stretch>
            <a:fillRect/>
          </a:stretch>
        </p:blipFill>
        <p:spPr>
          <a:xfrm>
            <a:off x="1436098" y="811377"/>
            <a:ext cx="6271803" cy="3520745"/>
          </a:xfrm>
          <a:prstGeom prst="rect">
            <a:avLst/>
          </a:prstGeom>
        </p:spPr>
      </p:pic>
    </p:spTree>
    <p:extLst>
      <p:ext uri="{BB962C8B-B14F-4D97-AF65-F5344CB8AC3E}">
        <p14:creationId xmlns:p14="http://schemas.microsoft.com/office/powerpoint/2010/main" val="3375761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CA24F7-1983-F52F-1622-409F8AAB9707}"/>
              </a:ext>
            </a:extLst>
          </p:cNvPr>
          <p:cNvSpPr>
            <a:spLocks noGrp="1"/>
          </p:cNvSpPr>
          <p:nvPr>
            <p:ph type="body" idx="1"/>
          </p:nvPr>
        </p:nvSpPr>
        <p:spPr/>
        <p:txBody>
          <a:bodyPr>
            <a:normAutofit/>
          </a:bodyPr>
          <a:lstStyle/>
          <a:p>
            <a:r>
              <a:rPr lang="en-US" dirty="0"/>
              <a:t>A docker-</a:t>
            </a:r>
            <a:r>
              <a:rPr lang="en-US" dirty="0" err="1"/>
              <a:t>compose.yml</a:t>
            </a:r>
            <a:r>
              <a:rPr lang="en-US" dirty="0"/>
              <a:t> file is a configuration file used with Docker Compose to define and run multi-container Docker applications. It describes the services, networks, and volumes that make up your application in a declarative way, enabling you to start all of them with a single command (docker-compose up).</a:t>
            </a:r>
          </a:p>
          <a:p>
            <a:r>
              <a:rPr lang="en-US" altLang="en-US" dirty="0"/>
              <a:t>Services: Defines the individual services (containers) in your application. Each service can be thought of as a single container instance</a:t>
            </a:r>
            <a:endParaRPr lang="en-US" dirty="0"/>
          </a:p>
          <a:p>
            <a:r>
              <a:rPr lang="en-US" dirty="0"/>
              <a:t>Version: Specifies the version of the Compose file format. Different versions support different features. Common versions are 2, 2.4, and 3.x.</a:t>
            </a:r>
          </a:p>
          <a:p>
            <a:endParaRPr lang="en-US" dirty="0"/>
          </a:p>
          <a:p>
            <a:endParaRPr lang="en-US" dirty="0"/>
          </a:p>
          <a:p>
            <a:endParaRPr lang="en-IN" dirty="0"/>
          </a:p>
        </p:txBody>
      </p:sp>
      <p:sp>
        <p:nvSpPr>
          <p:cNvPr id="6" name="Rectangle 3">
            <a:extLst>
              <a:ext uri="{FF2B5EF4-FFF2-40B4-BE49-F238E27FC236}">
                <a16:creationId xmlns:a16="http://schemas.microsoft.com/office/drawing/2014/main" id="{4F8509CD-0AF5-D03A-8A92-9CB03F826CB0}"/>
              </a:ext>
            </a:extLst>
          </p:cNvPr>
          <p:cNvSpPr>
            <a:spLocks noChangeArrowheads="1"/>
          </p:cNvSpPr>
          <p:nvPr/>
        </p:nvSpPr>
        <p:spPr bwMode="auto">
          <a:xfrm>
            <a:off x="0" y="136267"/>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6577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9E1835D-BFA1-5AB8-F187-049AC6CC316B}"/>
              </a:ext>
            </a:extLst>
          </p:cNvPr>
          <p:cNvPicPr>
            <a:picLocks noChangeAspect="1"/>
          </p:cNvPicPr>
          <p:nvPr/>
        </p:nvPicPr>
        <p:blipFill>
          <a:blip r:embed="rId2"/>
          <a:stretch>
            <a:fillRect/>
          </a:stretch>
        </p:blipFill>
        <p:spPr>
          <a:xfrm>
            <a:off x="1788769" y="0"/>
            <a:ext cx="5566461" cy="5143500"/>
          </a:xfrm>
          <a:prstGeom prst="rect">
            <a:avLst/>
          </a:prstGeom>
        </p:spPr>
      </p:pic>
    </p:spTree>
    <p:extLst>
      <p:ext uri="{BB962C8B-B14F-4D97-AF65-F5344CB8AC3E}">
        <p14:creationId xmlns:p14="http://schemas.microsoft.com/office/powerpoint/2010/main" val="1222398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E3E3D2-C36E-1D8A-984D-3BDC4962A893}"/>
              </a:ext>
            </a:extLst>
          </p:cNvPr>
          <p:cNvPicPr>
            <a:picLocks noChangeAspect="1"/>
          </p:cNvPicPr>
          <p:nvPr/>
        </p:nvPicPr>
        <p:blipFill>
          <a:blip r:embed="rId2"/>
          <a:stretch>
            <a:fillRect/>
          </a:stretch>
        </p:blipFill>
        <p:spPr>
          <a:xfrm>
            <a:off x="1131272" y="620861"/>
            <a:ext cx="6881456" cy="1950889"/>
          </a:xfrm>
          <a:prstGeom prst="rect">
            <a:avLst/>
          </a:prstGeom>
        </p:spPr>
      </p:pic>
      <p:pic>
        <p:nvPicPr>
          <p:cNvPr id="4" name="Picture 3">
            <a:extLst>
              <a:ext uri="{FF2B5EF4-FFF2-40B4-BE49-F238E27FC236}">
                <a16:creationId xmlns:a16="http://schemas.microsoft.com/office/drawing/2014/main" id="{A497A8FA-E61D-9702-613E-C8458C103FC9}"/>
              </a:ext>
            </a:extLst>
          </p:cNvPr>
          <p:cNvPicPr>
            <a:picLocks noChangeAspect="1"/>
          </p:cNvPicPr>
          <p:nvPr/>
        </p:nvPicPr>
        <p:blipFill>
          <a:blip r:embed="rId3"/>
          <a:stretch>
            <a:fillRect/>
          </a:stretch>
        </p:blipFill>
        <p:spPr>
          <a:xfrm>
            <a:off x="1131273" y="2715491"/>
            <a:ext cx="2865764" cy="1540451"/>
          </a:xfrm>
          <a:prstGeom prst="rect">
            <a:avLst/>
          </a:prstGeom>
        </p:spPr>
      </p:pic>
    </p:spTree>
    <p:extLst>
      <p:ext uri="{BB962C8B-B14F-4D97-AF65-F5344CB8AC3E}">
        <p14:creationId xmlns:p14="http://schemas.microsoft.com/office/powerpoint/2010/main" val="826149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93CBD7A-D523-FF19-F541-371BF0FEE447}"/>
              </a:ext>
            </a:extLst>
          </p:cNvPr>
          <p:cNvSpPr>
            <a:spLocks noGrp="1"/>
          </p:cNvSpPr>
          <p:nvPr>
            <p:ph type="body" idx="1"/>
          </p:nvPr>
        </p:nvSpPr>
        <p:spPr>
          <a:xfrm>
            <a:off x="311700" y="207818"/>
            <a:ext cx="3546791" cy="4361057"/>
          </a:xfrm>
        </p:spPr>
        <p:txBody>
          <a:bodyPr/>
          <a:lstStyle/>
          <a:p>
            <a:pPr marL="114300" indent="0">
              <a:buNone/>
            </a:pPr>
            <a:r>
              <a:rPr lang="en-US" dirty="0"/>
              <a:t>Build from a Custom Docker file</a:t>
            </a:r>
            <a:endParaRPr lang="en-IN" dirty="0"/>
          </a:p>
        </p:txBody>
      </p:sp>
      <p:pic>
        <p:nvPicPr>
          <p:cNvPr id="5" name="Picture 4">
            <a:extLst>
              <a:ext uri="{FF2B5EF4-FFF2-40B4-BE49-F238E27FC236}">
                <a16:creationId xmlns:a16="http://schemas.microsoft.com/office/drawing/2014/main" id="{1DF8030E-5112-B72A-ECAA-4B73D193DD17}"/>
              </a:ext>
            </a:extLst>
          </p:cNvPr>
          <p:cNvPicPr>
            <a:picLocks noChangeAspect="1"/>
          </p:cNvPicPr>
          <p:nvPr/>
        </p:nvPicPr>
        <p:blipFill>
          <a:blip r:embed="rId2"/>
          <a:stretch>
            <a:fillRect/>
          </a:stretch>
        </p:blipFill>
        <p:spPr>
          <a:xfrm>
            <a:off x="471742" y="1118707"/>
            <a:ext cx="2534004" cy="1867161"/>
          </a:xfrm>
          <a:prstGeom prst="rect">
            <a:avLst/>
          </a:prstGeom>
        </p:spPr>
      </p:pic>
      <p:sp>
        <p:nvSpPr>
          <p:cNvPr id="10" name="Text Placeholder 2">
            <a:extLst>
              <a:ext uri="{FF2B5EF4-FFF2-40B4-BE49-F238E27FC236}">
                <a16:creationId xmlns:a16="http://schemas.microsoft.com/office/drawing/2014/main" id="{04D8B6FD-9572-DFE6-60B8-755868F416AA}"/>
              </a:ext>
            </a:extLst>
          </p:cNvPr>
          <p:cNvSpPr txBox="1">
            <a:spLocks/>
          </p:cNvSpPr>
          <p:nvPr/>
        </p:nvSpPr>
        <p:spPr>
          <a:xfrm>
            <a:off x="3858491" y="207818"/>
            <a:ext cx="4336473" cy="436105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r>
              <a:rPr lang="en-IN" dirty="0"/>
              <a:t>Docker Compose with Volumes and Environment Variables </a:t>
            </a:r>
          </a:p>
          <a:p>
            <a:pPr marL="114300" indent="0">
              <a:buFont typeface="Arial"/>
              <a:buNone/>
            </a:pPr>
            <a:endParaRPr lang="en-IN" dirty="0"/>
          </a:p>
        </p:txBody>
      </p:sp>
      <p:pic>
        <p:nvPicPr>
          <p:cNvPr id="12" name="Picture 11">
            <a:extLst>
              <a:ext uri="{FF2B5EF4-FFF2-40B4-BE49-F238E27FC236}">
                <a16:creationId xmlns:a16="http://schemas.microsoft.com/office/drawing/2014/main" id="{045D6654-ADEF-81B4-2137-5E6EB32E25C0}"/>
              </a:ext>
            </a:extLst>
          </p:cNvPr>
          <p:cNvPicPr>
            <a:picLocks noChangeAspect="1"/>
          </p:cNvPicPr>
          <p:nvPr/>
        </p:nvPicPr>
        <p:blipFill>
          <a:blip r:embed="rId3"/>
          <a:stretch>
            <a:fillRect/>
          </a:stretch>
        </p:blipFill>
        <p:spPr>
          <a:xfrm>
            <a:off x="4053169" y="1125634"/>
            <a:ext cx="3743847" cy="1903638"/>
          </a:xfrm>
          <a:prstGeom prst="rect">
            <a:avLst/>
          </a:prstGeom>
        </p:spPr>
      </p:pic>
      <p:pic>
        <p:nvPicPr>
          <p:cNvPr id="14" name="Picture 13">
            <a:extLst>
              <a:ext uri="{FF2B5EF4-FFF2-40B4-BE49-F238E27FC236}">
                <a16:creationId xmlns:a16="http://schemas.microsoft.com/office/drawing/2014/main" id="{EE83BF3D-102A-6373-12AA-CE91C2004DF0}"/>
              </a:ext>
            </a:extLst>
          </p:cNvPr>
          <p:cNvPicPr>
            <a:picLocks noChangeAspect="1"/>
          </p:cNvPicPr>
          <p:nvPr/>
        </p:nvPicPr>
        <p:blipFill>
          <a:blip r:embed="rId4"/>
          <a:stretch>
            <a:fillRect/>
          </a:stretch>
        </p:blipFill>
        <p:spPr>
          <a:xfrm>
            <a:off x="4053168" y="3144981"/>
            <a:ext cx="3743847" cy="1746429"/>
          </a:xfrm>
          <a:prstGeom prst="rect">
            <a:avLst/>
          </a:prstGeom>
        </p:spPr>
      </p:pic>
    </p:spTree>
    <p:extLst>
      <p:ext uri="{BB962C8B-B14F-4D97-AF65-F5344CB8AC3E}">
        <p14:creationId xmlns:p14="http://schemas.microsoft.com/office/powerpoint/2010/main" val="3753414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57DBB-74C8-AF30-81C5-BC57FFECF45A}"/>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4F91013A-8779-1A87-49EB-9A5D6596BACF}"/>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0125E5A7-0634-4AFC-8943-610CDE90DF27}"/>
              </a:ext>
            </a:extLst>
          </p:cNvPr>
          <p:cNvPicPr>
            <a:picLocks noChangeAspect="1"/>
          </p:cNvPicPr>
          <p:nvPr/>
        </p:nvPicPr>
        <p:blipFill>
          <a:blip r:embed="rId2"/>
          <a:stretch>
            <a:fillRect/>
          </a:stretch>
        </p:blipFill>
        <p:spPr>
          <a:xfrm>
            <a:off x="0" y="880075"/>
            <a:ext cx="9144000" cy="3383349"/>
          </a:xfrm>
          <a:prstGeom prst="rect">
            <a:avLst/>
          </a:prstGeom>
        </p:spPr>
      </p:pic>
    </p:spTree>
    <p:extLst>
      <p:ext uri="{BB962C8B-B14F-4D97-AF65-F5344CB8AC3E}">
        <p14:creationId xmlns:p14="http://schemas.microsoft.com/office/powerpoint/2010/main" val="639124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CB5E5-75FE-CE20-51D8-7D22C603C807}"/>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C4767353-B5A3-0450-4E8C-8E6F99834800}"/>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C654E3E0-21D0-3762-69B7-D927A7B8AAF5}"/>
              </a:ext>
            </a:extLst>
          </p:cNvPr>
          <p:cNvPicPr>
            <a:picLocks noChangeAspect="1"/>
          </p:cNvPicPr>
          <p:nvPr/>
        </p:nvPicPr>
        <p:blipFill>
          <a:blip r:embed="rId2"/>
          <a:stretch>
            <a:fillRect/>
          </a:stretch>
        </p:blipFill>
        <p:spPr>
          <a:xfrm>
            <a:off x="1157944" y="533223"/>
            <a:ext cx="6828112" cy="4077053"/>
          </a:xfrm>
          <a:prstGeom prst="rect">
            <a:avLst/>
          </a:prstGeom>
        </p:spPr>
      </p:pic>
    </p:spTree>
    <p:extLst>
      <p:ext uri="{BB962C8B-B14F-4D97-AF65-F5344CB8AC3E}">
        <p14:creationId xmlns:p14="http://schemas.microsoft.com/office/powerpoint/2010/main" val="1480271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7FE37-CA34-7685-7141-D88A4691E062}"/>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44071A94-94E5-6264-661F-9332CFB1A9E5}"/>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4D8CD78F-5711-84F3-A59C-33A8B3A3E3C8}"/>
              </a:ext>
            </a:extLst>
          </p:cNvPr>
          <p:cNvPicPr>
            <a:picLocks noChangeAspect="1"/>
          </p:cNvPicPr>
          <p:nvPr/>
        </p:nvPicPr>
        <p:blipFill>
          <a:blip r:embed="rId2"/>
          <a:stretch>
            <a:fillRect/>
          </a:stretch>
        </p:blipFill>
        <p:spPr>
          <a:xfrm>
            <a:off x="0" y="1643577"/>
            <a:ext cx="9144000" cy="1856346"/>
          </a:xfrm>
          <a:prstGeom prst="rect">
            <a:avLst/>
          </a:prstGeom>
        </p:spPr>
      </p:pic>
    </p:spTree>
    <p:extLst>
      <p:ext uri="{BB962C8B-B14F-4D97-AF65-F5344CB8AC3E}">
        <p14:creationId xmlns:p14="http://schemas.microsoft.com/office/powerpoint/2010/main" val="2220524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Docker is an open-source platform that allows developers to automate the deployment  in lightweight, portable containers. </a:t>
            </a:r>
            <a:endParaRPr dirty="0"/>
          </a:p>
          <a:p>
            <a:pPr marL="457200" lvl="0" indent="-342900" algn="l" rtl="0">
              <a:spcBef>
                <a:spcPts val="0"/>
              </a:spcBef>
              <a:spcAft>
                <a:spcPts val="0"/>
              </a:spcAft>
              <a:buSzPts val="1800"/>
              <a:buChar char="●"/>
            </a:pPr>
            <a:r>
              <a:rPr lang="en" dirty="0"/>
              <a:t>Containers are standalone, executable packages that contain everything needed to run an application, including code, runtime, libraries, and system tools. This approach ensures that applications run consistently across different environments, whether on a developer's local machine, a staging server, or in production.</a:t>
            </a:r>
          </a:p>
          <a:p>
            <a:pPr marL="457200" lvl="0" indent="-342900" algn="l" rtl="0">
              <a:spcBef>
                <a:spcPts val="0"/>
              </a:spcBef>
              <a:spcAft>
                <a:spcPts val="0"/>
              </a:spcAft>
              <a:buSzPts val="1800"/>
              <a:buChar char="●"/>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Dockerfile</a:t>
            </a:r>
            <a:endParaRPr/>
          </a:p>
        </p:txBody>
      </p:sp>
      <p:sp>
        <p:nvSpPr>
          <p:cNvPr id="65" name="Google Shape;6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Dockerfile is a text file containing a series of commands and instructions that Docker uses to build a container image. </a:t>
            </a:r>
            <a:endParaRPr/>
          </a:p>
          <a:p>
            <a:pPr marL="457200" lvl="0" indent="0" algn="l" rtl="0">
              <a:spcBef>
                <a:spcPts val="1200"/>
              </a:spcBef>
              <a:spcAft>
                <a:spcPts val="1200"/>
              </a:spcAft>
              <a:buNone/>
            </a:pPr>
            <a:endParaRPr/>
          </a:p>
        </p:txBody>
      </p:sp>
      <p:pic>
        <p:nvPicPr>
          <p:cNvPr id="66" name="Google Shape;66;p15"/>
          <p:cNvPicPr preferRelativeResize="0"/>
          <p:nvPr/>
        </p:nvPicPr>
        <p:blipFill>
          <a:blip r:embed="rId3">
            <a:alphaModFix/>
          </a:blip>
          <a:stretch>
            <a:fillRect/>
          </a:stretch>
        </p:blipFill>
        <p:spPr>
          <a:xfrm>
            <a:off x="893850" y="2048425"/>
            <a:ext cx="7296601" cy="28857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1200"/>
              </a:spcBef>
              <a:spcAft>
                <a:spcPts val="1200"/>
              </a:spcAft>
              <a:buClr>
                <a:schemeClr val="dk1"/>
              </a:buClr>
              <a:buSzPct val="39285"/>
              <a:buFont typeface="Arial"/>
              <a:buNone/>
            </a:pPr>
            <a:r>
              <a:rPr lang="en"/>
              <a:t> Common Instructions in a Dockerfile</a:t>
            </a:r>
            <a:endParaRPr/>
          </a:p>
        </p:txBody>
      </p:sp>
      <p:sp>
        <p:nvSpPr>
          <p:cNvPr id="72" name="Google Shape;7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marR="0" lvl="0" indent="-334327" algn="l" rtl="0">
              <a:lnSpc>
                <a:spcPct val="115000"/>
              </a:lnSpc>
              <a:spcBef>
                <a:spcPts val="0"/>
              </a:spcBef>
              <a:spcAft>
                <a:spcPts val="0"/>
              </a:spcAft>
              <a:buSzPct val="100000"/>
              <a:buChar char="●"/>
            </a:pPr>
            <a:r>
              <a:rPr lang="en" b="1" dirty="0"/>
              <a:t>FROM: </a:t>
            </a:r>
            <a:r>
              <a:rPr lang="en" dirty="0"/>
              <a:t>Sets the base image for the container (e.g., FROM python:3.9).</a:t>
            </a:r>
            <a:endParaRPr dirty="0"/>
          </a:p>
          <a:p>
            <a:pPr marL="457200" marR="0" lvl="0" indent="-334327" algn="l" rtl="0">
              <a:lnSpc>
                <a:spcPct val="115000"/>
              </a:lnSpc>
              <a:spcBef>
                <a:spcPts val="0"/>
              </a:spcBef>
              <a:spcAft>
                <a:spcPts val="0"/>
              </a:spcAft>
              <a:buSzPct val="100000"/>
              <a:buChar char="●"/>
            </a:pPr>
            <a:r>
              <a:rPr lang="en" b="1" dirty="0"/>
              <a:t>WORKDIR: </a:t>
            </a:r>
            <a:r>
              <a:rPr lang="en" dirty="0"/>
              <a:t>Sets the working directory within the container where the application files will reside.</a:t>
            </a:r>
            <a:endParaRPr dirty="0"/>
          </a:p>
          <a:p>
            <a:pPr marL="457200" marR="0" lvl="0" indent="-334327" algn="l" rtl="0">
              <a:lnSpc>
                <a:spcPct val="115000"/>
              </a:lnSpc>
              <a:spcBef>
                <a:spcPts val="0"/>
              </a:spcBef>
              <a:spcAft>
                <a:spcPts val="0"/>
              </a:spcAft>
              <a:buSzPct val="100000"/>
              <a:buChar char="●"/>
            </a:pPr>
            <a:r>
              <a:rPr lang="en" b="1" dirty="0"/>
              <a:t>COPY:</a:t>
            </a:r>
            <a:r>
              <a:rPr lang="en" dirty="0"/>
              <a:t> Copies files from the host machine to the container (e.g., COPY . /app).</a:t>
            </a:r>
            <a:endParaRPr dirty="0"/>
          </a:p>
          <a:p>
            <a:pPr marL="457200" marR="0" lvl="0" indent="-334327" algn="l" rtl="0">
              <a:lnSpc>
                <a:spcPct val="115000"/>
              </a:lnSpc>
              <a:spcBef>
                <a:spcPts val="0"/>
              </a:spcBef>
              <a:spcAft>
                <a:spcPts val="0"/>
              </a:spcAft>
              <a:buSzPct val="100000"/>
              <a:buChar char="●"/>
            </a:pPr>
            <a:r>
              <a:rPr lang="en" b="1" dirty="0"/>
              <a:t>RUN:</a:t>
            </a:r>
            <a:r>
              <a:rPr lang="en" dirty="0"/>
              <a:t> Runs commands to install dependencies or set up the environment (e.g., RUN pip install -r requirements.txt).</a:t>
            </a:r>
            <a:endParaRPr dirty="0"/>
          </a:p>
          <a:p>
            <a:pPr marL="457200" marR="0" lvl="0" indent="-334327" algn="l" rtl="0">
              <a:lnSpc>
                <a:spcPct val="115000"/>
              </a:lnSpc>
              <a:spcBef>
                <a:spcPts val="0"/>
              </a:spcBef>
              <a:spcAft>
                <a:spcPts val="0"/>
              </a:spcAft>
              <a:buSzPct val="100000"/>
              <a:buChar char="●"/>
            </a:pPr>
            <a:r>
              <a:rPr lang="en" b="1" dirty="0"/>
              <a:t>EXPOSE:</a:t>
            </a:r>
            <a:r>
              <a:rPr lang="en" dirty="0"/>
              <a:t> Specifies the port on which the application will run inside the container (e.g., EXPOSE 8080).</a:t>
            </a:r>
          </a:p>
          <a:p>
            <a:pPr marL="457200" marR="0" lvl="0" indent="-334327" algn="l" rtl="0">
              <a:lnSpc>
                <a:spcPct val="115000"/>
              </a:lnSpc>
              <a:spcBef>
                <a:spcPts val="0"/>
              </a:spcBef>
              <a:spcAft>
                <a:spcPts val="0"/>
              </a:spcAft>
              <a:buSzPct val="100000"/>
              <a:buChar char="●"/>
            </a:pPr>
            <a:r>
              <a:rPr lang="en" b="1" dirty="0"/>
              <a:t>CMD or ENTRYPOINT:</a:t>
            </a:r>
            <a:r>
              <a:rPr lang="en" dirty="0"/>
              <a:t> Defines the command to run the application when the container starts (e.g., CMD ["python", "app.py"]).</a:t>
            </a:r>
            <a:endParaRPr sz="1100" dirty="0">
              <a:solidFill>
                <a:schemeClr val="dk1"/>
              </a:solidFill>
            </a:endParaRPr>
          </a:p>
          <a:p>
            <a:pPr marL="0" lvl="0" indent="0" algn="l" rtl="0">
              <a:spcBef>
                <a:spcPts val="1200"/>
              </a:spcBef>
              <a:spcAft>
                <a:spcPts val="12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ACB29D4-0347-75C6-FD8E-3A392FDF19B5}"/>
              </a:ext>
            </a:extLst>
          </p:cNvPr>
          <p:cNvSpPr>
            <a:spLocks noGrp="1"/>
          </p:cNvSpPr>
          <p:nvPr>
            <p:ph type="body" idx="1"/>
          </p:nvPr>
        </p:nvSpPr>
        <p:spPr>
          <a:xfrm>
            <a:off x="311700" y="349405"/>
            <a:ext cx="8520600" cy="4219470"/>
          </a:xfrm>
        </p:spPr>
        <p:txBody>
          <a:bodyPr>
            <a:normAutofit fontScale="92500" lnSpcReduction="10000"/>
          </a:bodyPr>
          <a:lstStyle/>
          <a:p>
            <a:pPr marL="114300" indent="0" defTabSz="914400" eaLnBrk="0" fontAlgn="base" latinLnBrk="0" hangingPunct="0">
              <a:buNone/>
              <a:tabLst/>
            </a:pPr>
            <a:r>
              <a:rPr lang="en-US" altLang="en-US" dirty="0"/>
              <a:t>CMD (Command)</a:t>
            </a:r>
          </a:p>
          <a:p>
            <a:pPr defTabSz="914400" eaLnBrk="0" fontAlgn="base" latinLnBrk="0" hangingPunct="0">
              <a:tabLst/>
            </a:pPr>
            <a:r>
              <a:rPr lang="en-US" altLang="en-US" dirty="0"/>
              <a:t>Specifies default arguments for the container's main process.</a:t>
            </a:r>
          </a:p>
          <a:p>
            <a:pPr defTabSz="914400" eaLnBrk="0" fontAlgn="base" latinLnBrk="0" hangingPunct="0">
              <a:tabLst/>
            </a:pPr>
            <a:r>
              <a:rPr lang="en-US" altLang="en-US" dirty="0"/>
              <a:t>Can be overridden by passing a command during docker run.</a:t>
            </a:r>
          </a:p>
          <a:p>
            <a:pPr defTabSz="914400" eaLnBrk="0" fontAlgn="base" latinLnBrk="0" hangingPunct="0">
              <a:tabLst/>
            </a:pPr>
            <a:r>
              <a:rPr lang="en-US" altLang="en-US" dirty="0"/>
              <a:t>Only one CMD instruction is allowed per </a:t>
            </a:r>
            <a:r>
              <a:rPr lang="en-US" altLang="en-US" dirty="0" err="1"/>
              <a:t>Dockerfile</a:t>
            </a:r>
            <a:r>
              <a:rPr lang="en-US" altLang="en-US" dirty="0"/>
              <a:t>. If multiple CMD instructions are present, only the last one is used</a:t>
            </a:r>
          </a:p>
          <a:p>
            <a:pPr defTabSz="914400" eaLnBrk="0" fontAlgn="base" latinLnBrk="0" hangingPunct="0">
              <a:tabLst/>
            </a:pPr>
            <a:r>
              <a:rPr lang="en-US" altLang="en-US" dirty="0"/>
              <a:t>CMD ["python", "app.py"]</a:t>
            </a:r>
          </a:p>
          <a:p>
            <a:pPr marL="114300" indent="0" defTabSz="914400" eaLnBrk="0" fontAlgn="base" latinLnBrk="0" hangingPunct="0">
              <a:buNone/>
              <a:tabLst/>
            </a:pPr>
            <a:endParaRPr lang="en-US" altLang="en-US" dirty="0"/>
          </a:p>
          <a:p>
            <a:pPr marL="0" lvl="0" indent="0" eaLnBrk="0" fontAlgn="base" hangingPunct="0">
              <a:buFont typeface="Arial"/>
              <a:buNone/>
            </a:pPr>
            <a:r>
              <a:rPr lang="en-US" altLang="en-US" dirty="0"/>
              <a:t>ENTRYPOINT</a:t>
            </a:r>
          </a:p>
          <a:p>
            <a:pPr lvl="0" eaLnBrk="0" fontAlgn="base" hangingPunct="0">
              <a:lnSpc>
                <a:spcPct val="125000"/>
              </a:lnSpc>
            </a:pPr>
            <a:r>
              <a:rPr lang="en-US" altLang="en-US" dirty="0"/>
              <a:t>Specifies the main command that will always run when the container starts.</a:t>
            </a:r>
          </a:p>
          <a:p>
            <a:pPr lvl="0" eaLnBrk="0" fontAlgn="base" hangingPunct="0">
              <a:lnSpc>
                <a:spcPct val="125000"/>
              </a:lnSpc>
            </a:pPr>
            <a:r>
              <a:rPr lang="en-US" altLang="en-US" dirty="0"/>
              <a:t>Cannot be overridden by arguments passed during docker run, but additional arguments can be appended to it.</a:t>
            </a:r>
          </a:p>
          <a:p>
            <a:pPr lvl="0" eaLnBrk="0" fontAlgn="base" hangingPunct="0">
              <a:lnSpc>
                <a:spcPct val="125000"/>
              </a:lnSpc>
            </a:pPr>
            <a:r>
              <a:rPr lang="en-US" altLang="en-US" dirty="0"/>
              <a:t>Used to configure containers to behave like executable binaries (e.g., running specific applications).</a:t>
            </a:r>
          </a:p>
          <a:p>
            <a:pPr lvl="0" eaLnBrk="0" fontAlgn="base" hangingPunct="0">
              <a:lnSpc>
                <a:spcPct val="125000"/>
              </a:lnSpc>
            </a:pPr>
            <a:r>
              <a:rPr lang="en-US" altLang="en-US" dirty="0"/>
              <a:t>ENTRYPOINT ["python", "app.py"]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114300" indent="0" defTabSz="914400" eaLnBrk="0" fontAlgn="base" latinLnBrk="0" hangingPunct="0">
              <a:buNone/>
              <a:tabLst/>
            </a:pPr>
            <a:endParaRPr lang="en-US" altLang="en-US" dirty="0"/>
          </a:p>
          <a:p>
            <a:pPr marL="114300" indent="0" defTabSz="914400" eaLnBrk="0" fontAlgn="base" latinLnBrk="0" hangingPunct="0">
              <a:buNone/>
              <a:tabLst/>
            </a:pPr>
            <a:endParaRPr lang="en-US" altLang="en-US" dirty="0"/>
          </a:p>
          <a:p>
            <a:pPr marL="114300" indent="0" defTabSz="914400" eaLnBrk="0" fontAlgn="base" latinLnBrk="0" hangingPunct="0">
              <a:buNone/>
              <a:tabLst/>
            </a:pPr>
            <a:endParaRPr lang="en-US" altLang="en-US" dirty="0"/>
          </a:p>
          <a:p>
            <a:pPr marL="114300" indent="0" defTabSz="914400" eaLnBrk="0" fontAlgn="base" latinLnBrk="0" hangingPunct="0">
              <a:buNone/>
              <a:tabLst/>
            </a:pPr>
            <a:endParaRPr lang="en-US" altLang="en-US" dirty="0"/>
          </a:p>
          <a:p>
            <a:pPr marL="114300" indent="0" defTabSz="914400" eaLnBrk="0" fontAlgn="base" latinLnBrk="0" hangingPunct="0">
              <a:buNone/>
              <a:tabLst/>
            </a:pPr>
            <a:endParaRPr lang="en-US" dirty="0"/>
          </a:p>
          <a:p>
            <a:pPr marL="114300" indent="0" defTabSz="914400" eaLnBrk="0" fontAlgn="base" latinLnBrk="0" hangingPunct="0">
              <a:buNone/>
              <a:tabLst/>
            </a:pPr>
            <a:endParaRPr lang="en-IN" dirty="0"/>
          </a:p>
          <a:p>
            <a:pPr marL="0" marR="0" lvl="0" indent="0" algn="l" defTabSz="914400" rtl="0" eaLnBrk="0" fontAlgn="base" latinLnBrk="0" hangingPunct="0">
              <a:lnSpc>
                <a:spcPct val="100000"/>
              </a:lnSpc>
              <a:spcBef>
                <a:spcPct val="0"/>
              </a:spcBef>
              <a:spcAft>
                <a:spcPct val="0"/>
              </a:spcAft>
              <a:buClrTx/>
              <a:buSzTx/>
              <a:buFontTx/>
              <a:buNone/>
              <a:tabLst/>
            </a:pPr>
            <a:endParaRPr lang="en-IN" dirty="0"/>
          </a:p>
        </p:txBody>
      </p:sp>
    </p:spTree>
    <p:extLst>
      <p:ext uri="{BB962C8B-B14F-4D97-AF65-F5344CB8AC3E}">
        <p14:creationId xmlns:p14="http://schemas.microsoft.com/office/powerpoint/2010/main" val="2535328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18"/>
          <p:cNvPicPr preferRelativeResize="0"/>
          <p:nvPr/>
        </p:nvPicPr>
        <p:blipFill>
          <a:blip r:embed="rId3">
            <a:alphaModFix/>
          </a:blip>
          <a:stretch>
            <a:fillRect/>
          </a:stretch>
        </p:blipFill>
        <p:spPr>
          <a:xfrm>
            <a:off x="842963" y="1040325"/>
            <a:ext cx="7458075" cy="2881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Image Creation</a:t>
            </a:r>
            <a:endParaRPr/>
          </a:p>
        </p:txBody>
      </p:sp>
      <p:sp>
        <p:nvSpPr>
          <p:cNvPr id="88" name="Google Shape;88;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457200" lvl="0" indent="-334327" algn="l" rtl="0">
              <a:lnSpc>
                <a:spcPct val="135714"/>
              </a:lnSpc>
              <a:spcBef>
                <a:spcPts val="0"/>
              </a:spcBef>
              <a:spcAft>
                <a:spcPts val="0"/>
              </a:spcAft>
              <a:buSzPct val="100000"/>
              <a:buChar char="●"/>
            </a:pPr>
            <a:r>
              <a:rPr lang="en" dirty="0"/>
              <a:t>Create docker image by below commands:</a:t>
            </a:r>
            <a:endParaRPr dirty="0"/>
          </a:p>
          <a:p>
            <a:pPr marL="457200" lvl="0" indent="0" algn="l" rtl="0">
              <a:lnSpc>
                <a:spcPct val="135714"/>
              </a:lnSpc>
              <a:spcBef>
                <a:spcPts val="0"/>
              </a:spcBef>
              <a:spcAft>
                <a:spcPts val="0"/>
              </a:spcAft>
              <a:buNone/>
            </a:pPr>
            <a:r>
              <a:rPr lang="en" b="1" dirty="0"/>
              <a:t>docker build -t name:tag .</a:t>
            </a:r>
            <a:endParaRPr b="1" dirty="0"/>
          </a:p>
          <a:p>
            <a:pPr marL="457200" lvl="0" indent="-334327" algn="l" rtl="0">
              <a:lnSpc>
                <a:spcPct val="135714"/>
              </a:lnSpc>
              <a:spcBef>
                <a:spcPts val="0"/>
              </a:spcBef>
              <a:spcAft>
                <a:spcPts val="0"/>
              </a:spcAft>
              <a:buSzPct val="100000"/>
              <a:buChar char="●"/>
            </a:pPr>
            <a:r>
              <a:rPr lang="en" dirty="0"/>
              <a:t>By word docker we are telling its a docker command.</a:t>
            </a:r>
            <a:endParaRPr dirty="0"/>
          </a:p>
          <a:p>
            <a:pPr marL="457200" lvl="0" indent="-334327" algn="l" rtl="0">
              <a:lnSpc>
                <a:spcPct val="135714"/>
              </a:lnSpc>
              <a:spcBef>
                <a:spcPts val="0"/>
              </a:spcBef>
              <a:spcAft>
                <a:spcPts val="0"/>
              </a:spcAft>
              <a:buSzPct val="100000"/>
              <a:buChar char="●"/>
            </a:pPr>
            <a:r>
              <a:rPr lang="en" dirty="0"/>
              <a:t>Build means build an image of project.</a:t>
            </a:r>
            <a:endParaRPr dirty="0"/>
          </a:p>
          <a:p>
            <a:pPr marL="457200" lvl="0" indent="-334327" algn="l" rtl="0">
              <a:lnSpc>
                <a:spcPct val="135714"/>
              </a:lnSpc>
              <a:spcBef>
                <a:spcPts val="0"/>
              </a:spcBef>
              <a:spcAft>
                <a:spcPts val="0"/>
              </a:spcAft>
              <a:buSzPct val="100000"/>
              <a:buChar char="●"/>
            </a:pPr>
            <a:r>
              <a:rPr lang="en" dirty="0"/>
              <a:t>. means from current path</a:t>
            </a:r>
            <a:endParaRPr dirty="0"/>
          </a:p>
          <a:p>
            <a:pPr marL="457200" lvl="0" indent="-334327" algn="l" rtl="0">
              <a:lnSpc>
                <a:spcPct val="135714"/>
              </a:lnSpc>
              <a:spcBef>
                <a:spcPts val="0"/>
              </a:spcBef>
              <a:spcAft>
                <a:spcPts val="0"/>
              </a:spcAft>
              <a:buSzPct val="100000"/>
              <a:buChar char="●"/>
            </a:pPr>
            <a:r>
              <a:rPr lang="en" dirty="0"/>
              <a:t>Tagging: giving name and tag to image. -t name:tag - gives name and tag to image. Generally is like summarization:1.0 then summarization:1.1</a:t>
            </a:r>
            <a:endParaRPr dirty="0"/>
          </a:p>
          <a:p>
            <a:pPr marL="457200" lvl="0" indent="-334327" algn="l" rtl="0">
              <a:lnSpc>
                <a:spcPct val="135714"/>
              </a:lnSpc>
              <a:spcBef>
                <a:spcPts val="0"/>
              </a:spcBef>
              <a:spcAft>
                <a:spcPts val="0"/>
              </a:spcAft>
              <a:buSzPct val="100000"/>
              <a:buChar char="●"/>
            </a:pPr>
            <a:r>
              <a:rPr lang="en" dirty="0"/>
              <a:t>sudo docker images : list all the images</a:t>
            </a:r>
            <a:endParaRPr dirty="0"/>
          </a:p>
          <a:p>
            <a:pPr marL="457200" lvl="0" indent="-334327" algn="l" rtl="0">
              <a:lnSpc>
                <a:spcPct val="135714"/>
              </a:lnSpc>
              <a:spcBef>
                <a:spcPts val="0"/>
              </a:spcBef>
              <a:spcAft>
                <a:spcPts val="0"/>
              </a:spcAft>
              <a:buSzPct val="100000"/>
              <a:buChar char="●"/>
            </a:pPr>
            <a:r>
              <a:rPr lang="de-DE" dirty="0"/>
              <a:t>docker images --filter "reference=*chatbot*"</a:t>
            </a:r>
            <a:r>
              <a:rPr lang="en" dirty="0"/>
              <a:t>: lists images with names containing "chatbot“</a:t>
            </a:r>
          </a:p>
          <a:p>
            <a:pPr indent="-334327">
              <a:lnSpc>
                <a:spcPct val="135714"/>
              </a:lnSpc>
              <a:buSzPct val="100000"/>
            </a:pPr>
            <a:r>
              <a:rPr lang="de-DE" b="1" dirty="0"/>
              <a:t>docker build -t name:tag –f Dockerfile.dev .</a:t>
            </a:r>
          </a:p>
          <a:p>
            <a:pPr indent="-334327">
              <a:lnSpc>
                <a:spcPct val="135714"/>
              </a:lnSpc>
              <a:buSzPct val="100000"/>
            </a:pPr>
            <a:r>
              <a:rPr lang="de-DE" b="1" dirty="0"/>
              <a:t>-f tag use to give filename which will be used </a:t>
            </a:r>
          </a:p>
          <a:p>
            <a:pPr marL="457200" lvl="0" indent="-334327" algn="l" rtl="0">
              <a:lnSpc>
                <a:spcPct val="135714"/>
              </a:lnSpc>
              <a:spcBef>
                <a:spcPts val="0"/>
              </a:spcBef>
              <a:spcAft>
                <a:spcPts val="0"/>
              </a:spcAft>
              <a:buSzPct val="100000"/>
              <a:buChar char="●"/>
            </a:pPr>
            <a:endParaRPr dirty="0"/>
          </a:p>
          <a:p>
            <a:pPr marL="0" lvl="0" indent="0" algn="l" rtl="0">
              <a:spcBef>
                <a:spcPts val="0"/>
              </a:spcBef>
              <a:spcAft>
                <a:spcPts val="12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Container run commands </a:t>
            </a:r>
            <a:endParaRPr/>
          </a:p>
        </p:txBody>
      </p:sp>
      <p:sp>
        <p:nvSpPr>
          <p:cNvPr id="94" name="Google Shape;94;p20"/>
          <p:cNvSpPr txBox="1">
            <a:spLocks noGrp="1"/>
          </p:cNvSpPr>
          <p:nvPr>
            <p:ph type="body" idx="1"/>
          </p:nvPr>
        </p:nvSpPr>
        <p:spPr>
          <a:xfrm>
            <a:off x="311700" y="1152475"/>
            <a:ext cx="8520600" cy="3449262"/>
          </a:xfrm>
          <a:prstGeom prst="rect">
            <a:avLst/>
          </a:prstGeom>
        </p:spPr>
        <p:txBody>
          <a:bodyPr spcFirstLastPara="1" wrap="square" lIns="91425" tIns="91425" rIns="91425" bIns="91425" anchor="t" anchorCtr="0">
            <a:normAutofit fontScale="85000" lnSpcReduction="10000"/>
          </a:bodyPr>
          <a:lstStyle/>
          <a:p>
            <a:pPr marL="457200" lvl="0" indent="-342900" algn="l" rtl="0">
              <a:lnSpc>
                <a:spcPct val="135714"/>
              </a:lnSpc>
              <a:spcBef>
                <a:spcPts val="0"/>
              </a:spcBef>
              <a:spcAft>
                <a:spcPts val="0"/>
              </a:spcAft>
              <a:buSzPts val="1800"/>
              <a:buChar char="●"/>
            </a:pPr>
            <a:r>
              <a:rPr lang="en" dirty="0"/>
              <a:t>sudo docker run --name chatbot -p 5000:5001 chatbot:latest. </a:t>
            </a:r>
            <a:r>
              <a:rPr lang="en-US" dirty="0"/>
              <a:t>By default, Docker uses a </a:t>
            </a:r>
            <a:r>
              <a:rPr lang="en-US" b="1" dirty="0"/>
              <a:t>bridge network</a:t>
            </a:r>
            <a:r>
              <a:rPr lang="en-US" dirty="0"/>
              <a:t>, meaning the container has its own isolated network namespace. Port mapping allows traffic from the host to reach the container on the specified ports.</a:t>
            </a:r>
            <a:endParaRPr dirty="0"/>
          </a:p>
          <a:p>
            <a:pPr marL="457200" lvl="0" indent="-342900" algn="l" rtl="0">
              <a:lnSpc>
                <a:spcPct val="135714"/>
              </a:lnSpc>
              <a:spcBef>
                <a:spcPts val="0"/>
              </a:spcBef>
              <a:spcAft>
                <a:spcPts val="0"/>
              </a:spcAft>
              <a:buSzPts val="1800"/>
              <a:buChar char="●"/>
            </a:pPr>
            <a:r>
              <a:rPr lang="en" dirty="0"/>
              <a:t>sudo docker run --name chatbot --network=host chatbot:latest. </a:t>
            </a:r>
            <a:r>
              <a:rPr lang="en-US" dirty="0"/>
              <a:t>The container directly uses the host machine's network stack. There’s </a:t>
            </a:r>
            <a:r>
              <a:rPr lang="en-US" b="1" dirty="0"/>
              <a:t>no port mapping</a:t>
            </a:r>
            <a:r>
              <a:rPr lang="en-US" dirty="0"/>
              <a:t> because the container's ports are the same as the host’s.</a:t>
            </a:r>
          </a:p>
          <a:p>
            <a:pPr>
              <a:lnSpc>
                <a:spcPct val="135714"/>
              </a:lnSpc>
            </a:pPr>
            <a:r>
              <a:rPr lang="en-US" dirty="0"/>
              <a:t>Invalid: </a:t>
            </a:r>
            <a:r>
              <a:rPr lang="en-US" dirty="0" err="1"/>
              <a:t>sudo</a:t>
            </a:r>
            <a:r>
              <a:rPr lang="en-US" dirty="0"/>
              <a:t> docker run </a:t>
            </a:r>
            <a:r>
              <a:rPr lang="en-US" dirty="0" err="1"/>
              <a:t>chatbot:latest</a:t>
            </a:r>
            <a:r>
              <a:rPr lang="en-US" dirty="0"/>
              <a:t> --name chatbot -p 5000:5001. This will fail because --name and -p are options, and they must appear before the image name.</a:t>
            </a:r>
          </a:p>
          <a:p>
            <a:r>
              <a:rPr lang="en-US" dirty="0"/>
              <a:t>Use </a:t>
            </a:r>
            <a:r>
              <a:rPr lang="en-US" b="1" dirty="0"/>
              <a:t>-it </a:t>
            </a:r>
            <a:r>
              <a:rPr lang="en-US" dirty="0"/>
              <a:t>when you need to work interactively with the container (e.g., for debugging or running shell commands inside the container).</a:t>
            </a:r>
          </a:p>
          <a:p>
            <a:r>
              <a:rPr lang="en-US" dirty="0"/>
              <a:t>Use </a:t>
            </a:r>
            <a:r>
              <a:rPr lang="en-US" b="1" dirty="0"/>
              <a:t>-d </a:t>
            </a:r>
            <a:r>
              <a:rPr lang="en-US" dirty="0"/>
              <a:t>when you want to run a container as a background service (e.g., running a web server).</a:t>
            </a:r>
          </a:p>
          <a:p>
            <a:pPr>
              <a:lnSpc>
                <a:spcPct val="135714"/>
              </a:lnSpc>
            </a:pPr>
            <a:endParaRPr lang="en-US" dirty="0"/>
          </a:p>
          <a:p>
            <a:pPr marL="114300" lvl="0" indent="0" algn="l" rtl="0">
              <a:lnSpc>
                <a:spcPct val="135714"/>
              </a:lnSpc>
              <a:spcBef>
                <a:spcPts val="0"/>
              </a:spcBef>
              <a:spcAft>
                <a:spcPts val="0"/>
              </a:spcAft>
              <a:buSzPts val="1800"/>
              <a:buNone/>
            </a:pPr>
            <a:endParaRPr lang="en-US" dirty="0"/>
          </a:p>
          <a:p>
            <a:pPr marL="457200" lvl="0" indent="-342900" algn="l" rtl="0">
              <a:lnSpc>
                <a:spcPct val="135714"/>
              </a:lnSpc>
              <a:spcBef>
                <a:spcPts val="0"/>
              </a:spcBef>
              <a:spcAft>
                <a:spcPts val="0"/>
              </a:spcAft>
              <a:buSzPts val="1800"/>
              <a:buChar char="●"/>
            </a:pPr>
            <a:endParaRPr dirty="0"/>
          </a:p>
        </p:txBody>
      </p:sp>
      <p:sp>
        <p:nvSpPr>
          <p:cNvPr id="3" name="Title 2">
            <a:extLst>
              <a:ext uri="{FF2B5EF4-FFF2-40B4-BE49-F238E27FC236}">
                <a16:creationId xmlns:a16="http://schemas.microsoft.com/office/drawing/2014/main" id="{895B18C5-FB54-BDC4-5DE9-9EBFA1E7B423}"/>
              </a:ext>
            </a:extLst>
          </p:cNvPr>
          <p:cNvSpPr>
            <a:spLocks noGrp="1"/>
          </p:cNvSpPr>
          <p:nvPr>
            <p:ph type="title"/>
          </p:nvPr>
        </p:nvSpPr>
        <p:spPr/>
        <p:txBody>
          <a:bodyPr>
            <a:normAutofit fontScale="90000"/>
          </a:bodyPr>
          <a:lstStyle/>
          <a:p>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AD89536-3326-9B4B-E4CD-3BF8494AFC07}"/>
              </a:ext>
            </a:extLst>
          </p:cNvPr>
          <p:cNvSpPr>
            <a:spLocks noGrp="1"/>
          </p:cNvSpPr>
          <p:nvPr>
            <p:ph type="body" idx="1"/>
          </p:nvPr>
        </p:nvSpPr>
        <p:spPr>
          <a:xfrm>
            <a:off x="311700" y="1137424"/>
            <a:ext cx="8520600" cy="3431451"/>
          </a:xfrm>
        </p:spPr>
        <p:txBody>
          <a:bodyPr/>
          <a:lstStyle/>
          <a:p>
            <a:pPr marL="457200" lvl="0" indent="-342900" algn="l" rtl="0">
              <a:lnSpc>
                <a:spcPct val="135714"/>
              </a:lnSpc>
              <a:spcBef>
                <a:spcPts val="0"/>
              </a:spcBef>
              <a:spcAft>
                <a:spcPts val="0"/>
              </a:spcAft>
              <a:buSzPts val="1800"/>
              <a:buChar char="●"/>
            </a:pPr>
            <a:r>
              <a:rPr lang="en-US" dirty="0" err="1"/>
              <a:t>sudo</a:t>
            </a:r>
            <a:r>
              <a:rPr lang="en-US" dirty="0"/>
              <a:t> docker </a:t>
            </a:r>
            <a:r>
              <a:rPr lang="en-US" dirty="0" err="1"/>
              <a:t>ps</a:t>
            </a:r>
            <a:endParaRPr lang="en-US" dirty="0"/>
          </a:p>
          <a:p>
            <a:pPr marL="457200" lvl="0" indent="-342900" algn="l" rtl="0">
              <a:lnSpc>
                <a:spcPct val="135714"/>
              </a:lnSpc>
              <a:spcBef>
                <a:spcPts val="0"/>
              </a:spcBef>
              <a:spcAft>
                <a:spcPts val="0"/>
              </a:spcAft>
              <a:buSzPts val="1800"/>
              <a:buChar char="●"/>
            </a:pPr>
            <a:r>
              <a:rPr lang="en-US" dirty="0" err="1"/>
              <a:t>sudo</a:t>
            </a:r>
            <a:r>
              <a:rPr lang="en-US" dirty="0"/>
              <a:t> docker </a:t>
            </a:r>
            <a:r>
              <a:rPr lang="en-US" dirty="0" err="1"/>
              <a:t>ps</a:t>
            </a:r>
            <a:r>
              <a:rPr lang="en-US" dirty="0"/>
              <a:t> -a --filter "name=chatbot"</a:t>
            </a:r>
          </a:p>
          <a:p>
            <a:pPr marL="457200" lvl="0" indent="-342900" algn="l" rtl="0">
              <a:lnSpc>
                <a:spcPct val="135714"/>
              </a:lnSpc>
              <a:spcBef>
                <a:spcPts val="0"/>
              </a:spcBef>
              <a:spcAft>
                <a:spcPts val="0"/>
              </a:spcAft>
              <a:buSzPts val="1800"/>
              <a:buChar char="●"/>
            </a:pPr>
            <a:r>
              <a:rPr lang="en-US" dirty="0" err="1"/>
              <a:t>sudo</a:t>
            </a:r>
            <a:r>
              <a:rPr lang="en-US" dirty="0"/>
              <a:t> docker </a:t>
            </a:r>
            <a:r>
              <a:rPr lang="en-US" dirty="0" err="1"/>
              <a:t>ps</a:t>
            </a:r>
            <a:r>
              <a:rPr lang="en-US" dirty="0"/>
              <a:t> -a --filter "ancestor=chatbot"</a:t>
            </a:r>
          </a:p>
          <a:p>
            <a:endParaRPr lang="en-IN" dirty="0"/>
          </a:p>
        </p:txBody>
      </p:sp>
      <p:sp>
        <p:nvSpPr>
          <p:cNvPr id="95" name="Google Shape;95;p20"/>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List containers</a:t>
            </a:r>
            <a:endParaRPr dirty="0"/>
          </a:p>
        </p:txBody>
      </p:sp>
    </p:spTree>
    <p:extLst>
      <p:ext uri="{BB962C8B-B14F-4D97-AF65-F5344CB8AC3E}">
        <p14:creationId xmlns:p14="http://schemas.microsoft.com/office/powerpoint/2010/main" val="302738569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16919</TotalTime>
  <Words>929</Words>
  <Application>Microsoft Office PowerPoint</Application>
  <PresentationFormat>On-screen Show (16:9)</PresentationFormat>
  <Paragraphs>74</Paragraphs>
  <Slides>19</Slides>
  <Notes>9</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19</vt:i4>
      </vt:variant>
    </vt:vector>
  </HeadingPairs>
  <TitlesOfParts>
    <vt:vector size="21" baseType="lpstr">
      <vt:lpstr>Arial</vt:lpstr>
      <vt:lpstr>Simple Light</vt:lpstr>
      <vt:lpstr>Basics of Docker</vt:lpstr>
      <vt:lpstr>PowerPoint Presentation</vt:lpstr>
      <vt:lpstr>Dockerfile</vt:lpstr>
      <vt:lpstr> Common Instructions in a Dockerfile</vt:lpstr>
      <vt:lpstr>PowerPoint Presentation</vt:lpstr>
      <vt:lpstr>PowerPoint Presentation</vt:lpstr>
      <vt:lpstr>Image Creation</vt:lpstr>
      <vt:lpstr>Container run commands </vt:lpstr>
      <vt:lpstr>List containers</vt:lpstr>
      <vt:lpstr>Other Common Docker Command</vt:lpstr>
      <vt:lpstr>Pruning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Tarang Suri</cp:lastModifiedBy>
  <cp:revision>5</cp:revision>
  <dcterms:modified xsi:type="dcterms:W3CDTF">2025-03-19T03:40:17Z</dcterms:modified>
</cp:coreProperties>
</file>