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6" r:id="rId3"/>
    <p:sldId id="259" r:id="rId4"/>
    <p:sldId id="260" r:id="rId5"/>
    <p:sldId id="261" r:id="rId6"/>
    <p:sldId id="262" r:id="rId7"/>
    <p:sldId id="263" r:id="rId8"/>
    <p:sldId id="264" r:id="rId9"/>
    <p:sldId id="265" r:id="rId10"/>
    <p:sldId id="266" r:id="rId11"/>
    <p:sldId id="267" r:id="rId12"/>
    <p:sldId id="269" r:id="rId13"/>
    <p:sldId id="270" r:id="rId14"/>
    <p:sldId id="268"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58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6/24/2024</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6/24/2024</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6/24/2024</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6/24/2024</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6/24/2024</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E6342-87AE-5E85-1993-2F766C5AAF4D}"/>
              </a:ext>
            </a:extLst>
          </p:cNvPr>
          <p:cNvSpPr>
            <a:spLocks noGrp="1"/>
          </p:cNvSpPr>
          <p:nvPr>
            <p:ph type="title"/>
          </p:nvPr>
        </p:nvSpPr>
        <p:spPr>
          <a:xfrm>
            <a:off x="-412955" y="764373"/>
            <a:ext cx="11919155" cy="5007162"/>
          </a:xfrm>
        </p:spPr>
        <p:txBody>
          <a:bodyPr>
            <a:normAutofit/>
          </a:bodyPr>
          <a:lstStyle/>
          <a:p>
            <a:pPr algn="ctr"/>
            <a:r>
              <a:rPr lang="en-IN" sz="5400" b="1" i="1" u="sng"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rPr>
              <a:t>NAME -&gt; Tarang Srivastava</a:t>
            </a:r>
            <a:br>
              <a:rPr lang="en-IN" sz="5400" b="1" i="1" u="sng"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rPr>
            </a:br>
            <a:r>
              <a:rPr lang="en-IN" sz="5400" b="1" i="1" u="sng" dirty="0">
                <a:solidFill>
                  <a:schemeClr val="accent4">
                    <a:lumMod val="50000"/>
                  </a:schemeClr>
                </a:solidFill>
                <a:effectLst>
                  <a:outerShdw blurRad="38100" dist="38100" dir="2700000" algn="tl">
                    <a:srgbClr val="000000">
                      <a:alpha val="43137"/>
                    </a:srgbClr>
                  </a:outerShdw>
                </a:effectLst>
                <a:latin typeface="Algerian" panose="04020705040A02060702" pitchFamily="82" charset="0"/>
              </a:rPr>
              <a:t>Institution -&gt;IIT BHU</a:t>
            </a:r>
          </a:p>
        </p:txBody>
      </p:sp>
    </p:spTree>
    <p:extLst>
      <p:ext uri="{BB962C8B-B14F-4D97-AF65-F5344CB8AC3E}">
        <p14:creationId xmlns:p14="http://schemas.microsoft.com/office/powerpoint/2010/main" val="307015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C8CC-EC15-C95F-E4A7-B4991DE9E764}"/>
              </a:ext>
            </a:extLst>
          </p:cNvPr>
          <p:cNvSpPr>
            <a:spLocks noGrp="1"/>
          </p:cNvSpPr>
          <p:nvPr>
            <p:ph type="title"/>
          </p:nvPr>
        </p:nvSpPr>
        <p:spPr>
          <a:xfrm>
            <a:off x="1233054" y="2782486"/>
            <a:ext cx="8610600" cy="1293028"/>
          </a:xfrm>
        </p:spPr>
        <p:txBody>
          <a:bodyPr>
            <a:noAutofit/>
          </a:bodyPr>
          <a:lstStyle/>
          <a:p>
            <a:pPr algn="l"/>
            <a:r>
              <a:rPr lang="en-US" sz="4800" dirty="0">
                <a:solidFill>
                  <a:schemeClr val="accent2">
                    <a:lumMod val="60000"/>
                    <a:lumOff val="40000"/>
                  </a:schemeClr>
                </a:solidFill>
              </a:rPr>
              <a:t>9)T</a:t>
            </a:r>
            <a:r>
              <a:rPr lang="en-US" sz="4800" cap="none" dirty="0">
                <a:solidFill>
                  <a:schemeClr val="accent2">
                    <a:lumMod val="60000"/>
                    <a:lumOff val="40000"/>
                  </a:schemeClr>
                </a:solidFill>
              </a:rPr>
              <a:t>he communication types used for contacting clients during the campaign</a:t>
            </a:r>
            <a:br>
              <a:rPr lang="en-US" sz="4400" cap="none" dirty="0"/>
            </a:br>
            <a:br>
              <a:rPr lang="en-US" sz="4400" cap="none" dirty="0"/>
            </a:br>
            <a:r>
              <a:rPr lang="fr-FR" sz="3200" cap="none" dirty="0"/>
              <a:t>communication_types = df['contact'].unique()</a:t>
            </a:r>
            <a:br>
              <a:rPr lang="fr-FR" sz="3200" cap="none" dirty="0"/>
            </a:br>
            <a:br>
              <a:rPr lang="fr-FR" sz="3200" cap="none" dirty="0"/>
            </a:br>
            <a:r>
              <a:rPr lang="en-US" sz="3200" cap="none" dirty="0"/>
              <a:t>-&gt; this give an insight of different type of communication used</a:t>
            </a:r>
            <a:endParaRPr lang="en-IN" sz="4400" dirty="0"/>
          </a:p>
        </p:txBody>
      </p:sp>
    </p:spTree>
    <p:extLst>
      <p:ext uri="{BB962C8B-B14F-4D97-AF65-F5344CB8AC3E}">
        <p14:creationId xmlns:p14="http://schemas.microsoft.com/office/powerpoint/2010/main" val="3426461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498C-1F43-654F-76AA-7E4259099EAA}"/>
              </a:ext>
            </a:extLst>
          </p:cNvPr>
          <p:cNvSpPr>
            <a:spLocks noGrp="1"/>
          </p:cNvSpPr>
          <p:nvPr>
            <p:ph type="title"/>
          </p:nvPr>
        </p:nvSpPr>
        <p:spPr>
          <a:xfrm>
            <a:off x="1790700" y="2537755"/>
            <a:ext cx="8610600" cy="1293028"/>
          </a:xfrm>
        </p:spPr>
        <p:txBody>
          <a:bodyPr>
            <a:normAutofit fontScale="90000"/>
          </a:bodyPr>
          <a:lstStyle/>
          <a:p>
            <a:pPr algn="l"/>
            <a:r>
              <a:rPr lang="en-US" sz="4400" cap="none" dirty="0">
                <a:solidFill>
                  <a:schemeClr val="accent2">
                    <a:lumMod val="60000"/>
                    <a:lumOff val="40000"/>
                  </a:schemeClr>
                </a:solidFill>
              </a:rPr>
              <a:t>Ans 13 , 15) Display the number of contacts for each client , </a:t>
            </a:r>
            <a:r>
              <a:rPr lang="en-US" cap="none" dirty="0">
                <a:solidFill>
                  <a:schemeClr val="accent2">
                    <a:lumMod val="60000"/>
                    <a:lumOff val="40000"/>
                  </a:schemeClr>
                </a:solidFill>
              </a:rPr>
              <a:t>number of contacts performed before the current campaign for each client-&gt;</a:t>
            </a:r>
            <a:br>
              <a:rPr lang="en-US" cap="none" dirty="0">
                <a:solidFill>
                  <a:schemeClr val="accent2">
                    <a:lumMod val="60000"/>
                    <a:lumOff val="40000"/>
                  </a:schemeClr>
                </a:solidFill>
              </a:rPr>
            </a:br>
            <a:br>
              <a:rPr lang="en-US" cap="none" dirty="0"/>
            </a:br>
            <a:br>
              <a:rPr lang="en-US" cap="none" dirty="0"/>
            </a:br>
            <a:r>
              <a:rPr lang="en-US" sz="3100" cap="none" dirty="0"/>
              <a:t>print(df[[‘column name’]])</a:t>
            </a:r>
            <a:br>
              <a:rPr lang="en-US" sz="3100" cap="none" dirty="0"/>
            </a:br>
            <a:r>
              <a:rPr lang="en-US" sz="3100" cap="none" dirty="0"/>
              <a:t>-&gt;this prints the whole data of the column</a:t>
            </a:r>
            <a:endParaRPr lang="en-IN" cap="none" dirty="0"/>
          </a:p>
        </p:txBody>
      </p:sp>
    </p:spTree>
    <p:extLst>
      <p:ext uri="{BB962C8B-B14F-4D97-AF65-F5344CB8AC3E}">
        <p14:creationId xmlns:p14="http://schemas.microsoft.com/office/powerpoint/2010/main" val="359705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01CF-CCD5-1A2B-2AC9-25BEEE891333}"/>
              </a:ext>
            </a:extLst>
          </p:cNvPr>
          <p:cNvSpPr>
            <a:spLocks noGrp="1"/>
          </p:cNvSpPr>
          <p:nvPr>
            <p:ph type="title"/>
          </p:nvPr>
        </p:nvSpPr>
        <p:spPr>
          <a:xfrm>
            <a:off x="158044" y="2218042"/>
            <a:ext cx="11537245" cy="1293028"/>
          </a:xfrm>
        </p:spPr>
        <p:txBody>
          <a:bodyPr>
            <a:normAutofit fontScale="90000"/>
          </a:bodyPr>
          <a:lstStyle/>
          <a:p>
            <a:pPr algn="l"/>
            <a:r>
              <a:rPr lang="en-IN" sz="2200" b="1" i="1" u="sng" cap="none" dirty="0">
                <a:solidFill>
                  <a:schemeClr val="accent2">
                    <a:lumMod val="60000"/>
                    <a:lumOff val="40000"/>
                  </a:schemeClr>
                </a:solidFill>
              </a:rPr>
              <a:t>Ans 17) This questions ask for </a:t>
            </a:r>
            <a:r>
              <a:rPr lang="en-US" sz="2200" b="1" i="1" u="sng" cap="none" dirty="0">
                <a:solidFill>
                  <a:schemeClr val="accent2">
                    <a:lumMod val="60000"/>
                    <a:lumOff val="40000"/>
                  </a:schemeClr>
                </a:solidFill>
                <a:effectLst/>
                <a:latin typeface="Arial" panose="020B0604020202020204" pitchFamily="34" charset="0"/>
                <a:ea typeface="Calibri" panose="020F0502020204030204" pitchFamily="34" charset="0"/>
              </a:rPr>
              <a:t>correlations between different attributes and the likelihood of subscribing to a term deposit</a:t>
            </a:r>
            <a:br>
              <a:rPr lang="en-US" sz="1800" cap="none" dirty="0">
                <a:effectLst/>
                <a:latin typeface="Arial" panose="020B0604020202020204" pitchFamily="34" charset="0"/>
                <a:ea typeface="Calibri" panose="020F0502020204030204" pitchFamily="34" charset="0"/>
              </a:rPr>
            </a:br>
            <a:br>
              <a:rPr lang="en-US" sz="1800" cap="none" dirty="0">
                <a:effectLst/>
                <a:latin typeface="Arial" panose="020B0604020202020204" pitchFamily="34" charset="0"/>
                <a:ea typeface="Calibri" panose="020F0502020204030204" pitchFamily="34" charset="0"/>
              </a:rPr>
            </a:br>
            <a:r>
              <a:rPr lang="en-US" sz="1800" cap="none" dirty="0">
                <a:effectLst/>
                <a:latin typeface="Arial" panose="020B0604020202020204" pitchFamily="34" charset="0"/>
                <a:ea typeface="Calibri" panose="020F0502020204030204" pitchFamily="34" charset="0"/>
              </a:rPr>
              <a:t>For this we need to create a correlation matrix which gives us an insigh</a:t>
            </a:r>
            <a:r>
              <a:rPr lang="en-US" sz="1800" cap="none" dirty="0">
                <a:latin typeface="Arial" panose="020B0604020202020204" pitchFamily="34" charset="0"/>
                <a:ea typeface="Calibri" panose="020F0502020204030204" pitchFamily="34" charset="0"/>
              </a:rPr>
              <a:t>t of the required correlation-&gt;</a:t>
            </a:r>
            <a:br>
              <a:rPr lang="en-US" sz="1800" cap="none" dirty="0">
                <a:latin typeface="Arial" panose="020B0604020202020204" pitchFamily="34" charset="0"/>
                <a:ea typeface="Calibri" panose="020F0502020204030204" pitchFamily="34" charset="0"/>
              </a:rPr>
            </a:br>
            <a:r>
              <a:rPr lang="en-US" sz="1800" cap="none" dirty="0">
                <a:latin typeface="Arial" panose="020B0604020202020204" pitchFamily="34" charset="0"/>
                <a:ea typeface="Calibri" panose="020F0502020204030204" pitchFamily="34" charset="0"/>
              </a:rPr>
              <a:t>Correlation acts like a measuring stick for the intensity relationship between different attributes. </a:t>
            </a:r>
            <a:br>
              <a:rPr lang="en-US" sz="1800" cap="none" dirty="0">
                <a:latin typeface="Arial" panose="020B0604020202020204" pitchFamily="34" charset="0"/>
                <a:ea typeface="Calibri" panose="020F0502020204030204" pitchFamily="34" charset="0"/>
              </a:rPr>
            </a:br>
            <a:br>
              <a:rPr lang="en-US" sz="1800" cap="none" dirty="0">
                <a:latin typeface="Arial" panose="020B0604020202020204" pitchFamily="34" charset="0"/>
                <a:ea typeface="Calibri" panose="020F0502020204030204" pitchFamily="34" charset="0"/>
              </a:rPr>
            </a:br>
            <a:r>
              <a:rPr lang="en-US" sz="1800" cap="none" dirty="0">
                <a:latin typeface="Arial" panose="020B0604020202020204" pitchFamily="34" charset="0"/>
                <a:ea typeface="Calibri" panose="020F0502020204030204" pitchFamily="34" charset="0"/>
              </a:rPr>
              <a:t>The correlation coefficient is often denoted as "r“.</a:t>
            </a:r>
            <a:br>
              <a:rPr lang="en-US" sz="1800" cap="none" dirty="0">
                <a:latin typeface="Arial" panose="020B0604020202020204" pitchFamily="34" charset="0"/>
                <a:ea typeface="Calibri" panose="020F0502020204030204" pitchFamily="34" charset="0"/>
              </a:rPr>
            </a:br>
            <a:r>
              <a:rPr lang="en-US" sz="1800" cap="none" dirty="0">
                <a:latin typeface="Arial" panose="020B0604020202020204" pitchFamily="34" charset="0"/>
                <a:ea typeface="Calibri" panose="020F0502020204030204" pitchFamily="34" charset="0"/>
              </a:rPr>
              <a:t>If r = 1, it indicates a perfect positive linear relationship, meaning that as one variable increases, the other variable also increases proportionally.</a:t>
            </a:r>
            <a:br>
              <a:rPr lang="en-US" sz="1800" cap="none" dirty="0">
                <a:latin typeface="Arial" panose="020B0604020202020204" pitchFamily="34" charset="0"/>
                <a:ea typeface="Calibri" panose="020F0502020204030204" pitchFamily="34" charset="0"/>
              </a:rPr>
            </a:br>
            <a:r>
              <a:rPr lang="en-US" sz="1800" cap="none" dirty="0">
                <a:latin typeface="Arial" panose="020B0604020202020204" pitchFamily="34" charset="0"/>
                <a:ea typeface="Calibri" panose="020F0502020204030204" pitchFamily="34" charset="0"/>
              </a:rPr>
              <a:t>if r = −1, it indicates a perfect negative linear relationship, meaning that as one variable increases, the other variable decreases proportionally.</a:t>
            </a:r>
            <a:br>
              <a:rPr lang="en-US" sz="1800" cap="none" dirty="0">
                <a:latin typeface="Arial" panose="020B0604020202020204" pitchFamily="34" charset="0"/>
                <a:ea typeface="Calibri" panose="020F0502020204030204" pitchFamily="34" charset="0"/>
              </a:rPr>
            </a:br>
            <a:r>
              <a:rPr lang="en-US" sz="1800" cap="none" dirty="0">
                <a:latin typeface="Arial" panose="020B0604020202020204" pitchFamily="34" charset="0"/>
                <a:ea typeface="Calibri" panose="020F0502020204030204" pitchFamily="34" charset="0"/>
              </a:rPr>
              <a:t>if r = 0, it indicates no linear relationship between the variables</a:t>
            </a:r>
            <a:br>
              <a:rPr lang="en-US" sz="1800" cap="none" dirty="0">
                <a:latin typeface="Arial" panose="020B0604020202020204" pitchFamily="34" charset="0"/>
                <a:ea typeface="Calibri" panose="020F0502020204030204" pitchFamily="34" charset="0"/>
              </a:rPr>
            </a:br>
            <a:endParaRPr lang="en-IN" cap="none" dirty="0"/>
          </a:p>
        </p:txBody>
      </p:sp>
      <p:graphicFrame>
        <p:nvGraphicFramePr>
          <p:cNvPr id="4" name="Table 3">
            <a:extLst>
              <a:ext uri="{FF2B5EF4-FFF2-40B4-BE49-F238E27FC236}">
                <a16:creationId xmlns:a16="http://schemas.microsoft.com/office/drawing/2014/main" id="{F01191CA-EFD0-AC28-4285-4F237A7E85FC}"/>
              </a:ext>
            </a:extLst>
          </p:cNvPr>
          <p:cNvGraphicFramePr>
            <a:graphicFrameLocks noGrp="1"/>
          </p:cNvGraphicFramePr>
          <p:nvPr>
            <p:extLst>
              <p:ext uri="{D42A27DB-BD31-4B8C-83A1-F6EECF244321}">
                <p14:modId xmlns:p14="http://schemas.microsoft.com/office/powerpoint/2010/main" val="2918387773"/>
              </p:ext>
            </p:extLst>
          </p:nvPr>
        </p:nvGraphicFramePr>
        <p:xfrm>
          <a:off x="1862666" y="4094480"/>
          <a:ext cx="8128000" cy="276352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360627160"/>
                    </a:ext>
                  </a:extLst>
                </a:gridCol>
                <a:gridCol w="4064000">
                  <a:extLst>
                    <a:ext uri="{9D8B030D-6E8A-4147-A177-3AD203B41FA5}">
                      <a16:colId xmlns:a16="http://schemas.microsoft.com/office/drawing/2014/main" val="3893599549"/>
                    </a:ext>
                  </a:extLst>
                </a:gridCol>
              </a:tblGrid>
              <a:tr h="370840">
                <a:tc>
                  <a:txBody>
                    <a:bodyPr/>
                    <a:lstStyle/>
                    <a:p>
                      <a:r>
                        <a:rPr lang="en-IN" dirty="0"/>
                        <a:t>Size of correlation(r)</a:t>
                      </a:r>
                    </a:p>
                  </a:txBody>
                  <a:tcPr/>
                </a:tc>
                <a:tc>
                  <a:txBody>
                    <a:bodyPr/>
                    <a:lstStyle/>
                    <a:p>
                      <a:r>
                        <a:rPr lang="en-IN" dirty="0"/>
                        <a:t>Interpretation</a:t>
                      </a:r>
                    </a:p>
                  </a:txBody>
                  <a:tcPr/>
                </a:tc>
                <a:extLst>
                  <a:ext uri="{0D108BD9-81ED-4DB2-BD59-A6C34878D82A}">
                    <a16:rowId xmlns:a16="http://schemas.microsoft.com/office/drawing/2014/main" val="2538270262"/>
                  </a:ext>
                </a:extLst>
              </a:tr>
              <a:tr h="370840">
                <a:tc>
                  <a:txBody>
                    <a:bodyPr/>
                    <a:lstStyle/>
                    <a:p>
                      <a:r>
                        <a:rPr lang="en-IN" dirty="0"/>
                        <a:t>0.90 to 1.00 (-0.90 to -1.00)</a:t>
                      </a:r>
                    </a:p>
                  </a:txBody>
                  <a:tcPr/>
                </a:tc>
                <a:tc>
                  <a:txBody>
                    <a:bodyPr/>
                    <a:lstStyle/>
                    <a:p>
                      <a:r>
                        <a:rPr lang="en-IN" dirty="0"/>
                        <a:t>V</a:t>
                      </a:r>
                      <a:r>
                        <a:rPr lang="en-US" dirty="0" err="1"/>
                        <a:t>ery</a:t>
                      </a:r>
                      <a:r>
                        <a:rPr lang="en-US" dirty="0"/>
                        <a:t> high positive(negative) correlation</a:t>
                      </a:r>
                      <a:endParaRPr lang="en-IN" dirty="0"/>
                    </a:p>
                  </a:txBody>
                  <a:tcPr/>
                </a:tc>
                <a:extLst>
                  <a:ext uri="{0D108BD9-81ED-4DB2-BD59-A6C34878D82A}">
                    <a16:rowId xmlns:a16="http://schemas.microsoft.com/office/drawing/2014/main" val="1614098505"/>
                  </a:ext>
                </a:extLst>
              </a:tr>
              <a:tr h="370840">
                <a:tc>
                  <a:txBody>
                    <a:bodyPr/>
                    <a:lstStyle/>
                    <a:p>
                      <a:r>
                        <a:rPr lang="en-IN" dirty="0"/>
                        <a:t>0.70 to 0.90 (-0.70 to -0.90)</a:t>
                      </a:r>
                    </a:p>
                  </a:txBody>
                  <a:tcPr/>
                </a:tc>
                <a:tc>
                  <a:txBody>
                    <a:bodyPr/>
                    <a:lstStyle/>
                    <a:p>
                      <a:r>
                        <a:rPr lang="en-IN" dirty="0"/>
                        <a:t>High positive(negative) correlation</a:t>
                      </a:r>
                    </a:p>
                  </a:txBody>
                  <a:tcPr/>
                </a:tc>
                <a:extLst>
                  <a:ext uri="{0D108BD9-81ED-4DB2-BD59-A6C34878D82A}">
                    <a16:rowId xmlns:a16="http://schemas.microsoft.com/office/drawing/2014/main" val="855305556"/>
                  </a:ext>
                </a:extLst>
              </a:tr>
              <a:tr h="370840">
                <a:tc>
                  <a:txBody>
                    <a:bodyPr/>
                    <a:lstStyle/>
                    <a:p>
                      <a:r>
                        <a:rPr lang="en-IN" dirty="0"/>
                        <a:t>0.50 to 0.70 (-0.50 to -0.70)</a:t>
                      </a:r>
                    </a:p>
                  </a:txBody>
                  <a:tcPr/>
                </a:tc>
                <a:tc>
                  <a:txBody>
                    <a:bodyPr/>
                    <a:lstStyle/>
                    <a:p>
                      <a:r>
                        <a:rPr lang="en-IN" dirty="0"/>
                        <a:t>Moderate positive(negative) correlation</a:t>
                      </a:r>
                    </a:p>
                  </a:txBody>
                  <a:tcPr/>
                </a:tc>
                <a:extLst>
                  <a:ext uri="{0D108BD9-81ED-4DB2-BD59-A6C34878D82A}">
                    <a16:rowId xmlns:a16="http://schemas.microsoft.com/office/drawing/2014/main" val="3849916842"/>
                  </a:ext>
                </a:extLst>
              </a:tr>
              <a:tr h="370840">
                <a:tc>
                  <a:txBody>
                    <a:bodyPr/>
                    <a:lstStyle/>
                    <a:p>
                      <a:r>
                        <a:rPr lang="en-IN" dirty="0"/>
                        <a:t>0.30 to 0.50 (-0.30 to -0.50)</a:t>
                      </a:r>
                    </a:p>
                  </a:txBody>
                  <a:tcPr/>
                </a:tc>
                <a:tc>
                  <a:txBody>
                    <a:bodyPr/>
                    <a:lstStyle/>
                    <a:p>
                      <a:r>
                        <a:rPr lang="en-IN" dirty="0"/>
                        <a:t>Low positive(negative) correlation</a:t>
                      </a:r>
                    </a:p>
                  </a:txBody>
                  <a:tcPr/>
                </a:tc>
                <a:extLst>
                  <a:ext uri="{0D108BD9-81ED-4DB2-BD59-A6C34878D82A}">
                    <a16:rowId xmlns:a16="http://schemas.microsoft.com/office/drawing/2014/main" val="1222600090"/>
                  </a:ext>
                </a:extLst>
              </a:tr>
              <a:tr h="370840">
                <a:tc>
                  <a:txBody>
                    <a:bodyPr/>
                    <a:lstStyle/>
                    <a:p>
                      <a:r>
                        <a:rPr lang="en-IN" dirty="0"/>
                        <a:t>0 to 0.30 (0 to -0.30)</a:t>
                      </a:r>
                    </a:p>
                  </a:txBody>
                  <a:tcPr/>
                </a:tc>
                <a:tc>
                  <a:txBody>
                    <a:bodyPr/>
                    <a:lstStyle/>
                    <a:p>
                      <a:r>
                        <a:rPr lang="en-IN" dirty="0"/>
                        <a:t>Negligible correlation</a:t>
                      </a:r>
                    </a:p>
                  </a:txBody>
                  <a:tcPr/>
                </a:tc>
                <a:extLst>
                  <a:ext uri="{0D108BD9-81ED-4DB2-BD59-A6C34878D82A}">
                    <a16:rowId xmlns:a16="http://schemas.microsoft.com/office/drawing/2014/main" val="2053766128"/>
                  </a:ext>
                </a:extLst>
              </a:tr>
            </a:tbl>
          </a:graphicData>
        </a:graphic>
      </p:graphicFrame>
    </p:spTree>
    <p:extLst>
      <p:ext uri="{BB962C8B-B14F-4D97-AF65-F5344CB8AC3E}">
        <p14:creationId xmlns:p14="http://schemas.microsoft.com/office/powerpoint/2010/main" val="488966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641A1-985F-CE60-3A4C-3B9413F507E1}"/>
              </a:ext>
            </a:extLst>
          </p:cNvPr>
          <p:cNvSpPr>
            <a:spLocks noGrp="1"/>
          </p:cNvSpPr>
          <p:nvPr>
            <p:ph type="title"/>
          </p:nvPr>
        </p:nvSpPr>
        <p:spPr>
          <a:xfrm>
            <a:off x="2500489" y="0"/>
            <a:ext cx="8610600" cy="1293028"/>
          </a:xfrm>
        </p:spPr>
        <p:txBody>
          <a:bodyPr/>
          <a:lstStyle/>
          <a:p>
            <a:pPr algn="ctr"/>
            <a:r>
              <a:rPr lang="en-IN" dirty="0">
                <a:solidFill>
                  <a:schemeClr val="accent2">
                    <a:lumMod val="60000"/>
                    <a:lumOff val="40000"/>
                  </a:schemeClr>
                </a:solidFill>
                <a:latin typeface="Algerian" panose="04020705040A02060702" pitchFamily="82" charset="0"/>
              </a:rPr>
              <a:t>We could infer this-&gt;</a:t>
            </a:r>
            <a:br>
              <a:rPr lang="en-IN" dirty="0">
                <a:solidFill>
                  <a:schemeClr val="accent2">
                    <a:lumMod val="60000"/>
                    <a:lumOff val="40000"/>
                  </a:schemeClr>
                </a:solidFill>
                <a:latin typeface="Algerian" panose="04020705040A02060702" pitchFamily="82" charset="0"/>
              </a:rPr>
            </a:br>
            <a:endParaRPr lang="en-IN" dirty="0">
              <a:solidFill>
                <a:schemeClr val="accent2">
                  <a:lumMod val="60000"/>
                  <a:lumOff val="40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45484EEC-FC9A-4B48-F95C-99B78C5F6B8D}"/>
              </a:ext>
            </a:extLst>
          </p:cNvPr>
          <p:cNvPicPr>
            <a:picLocks noChangeAspect="1"/>
          </p:cNvPicPr>
          <p:nvPr/>
        </p:nvPicPr>
        <p:blipFill>
          <a:blip r:embed="rId2"/>
          <a:stretch>
            <a:fillRect/>
          </a:stretch>
        </p:blipFill>
        <p:spPr>
          <a:xfrm>
            <a:off x="1286933" y="575733"/>
            <a:ext cx="9448800" cy="6282267"/>
          </a:xfrm>
          <a:prstGeom prst="rect">
            <a:avLst/>
          </a:prstGeom>
        </p:spPr>
      </p:pic>
    </p:spTree>
    <p:extLst>
      <p:ext uri="{BB962C8B-B14F-4D97-AF65-F5344CB8AC3E}">
        <p14:creationId xmlns:p14="http://schemas.microsoft.com/office/powerpoint/2010/main" val="2286562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DDD729E-519E-1ABF-0F51-63A6B54E9BFC}"/>
              </a:ext>
            </a:extLst>
          </p:cNvPr>
          <p:cNvSpPr>
            <a:spLocks noGrp="1" noChangeArrowheads="1"/>
          </p:cNvSpPr>
          <p:nvPr>
            <p:ph type="title"/>
          </p:nvPr>
        </p:nvSpPr>
        <p:spPr bwMode="auto">
          <a:xfrm>
            <a:off x="110836" y="662220"/>
            <a:ext cx="11901055"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800" b="1" cap="none" dirty="0">
                <a:latin typeface="Arial" panose="020B0604020202020204" pitchFamily="34" charset="0"/>
              </a:rPr>
              <a:t>                                                                            </a:t>
            </a:r>
            <a:r>
              <a:rPr lang="en-US" altLang="en-US" sz="3200" b="1" cap="none" dirty="0">
                <a:solidFill>
                  <a:schemeClr val="accent2">
                    <a:lumMod val="60000"/>
                    <a:lumOff val="40000"/>
                  </a:schemeClr>
                </a:solidFill>
                <a:latin typeface="Arial" panose="020B0604020202020204" pitchFamily="34" charset="0"/>
              </a:rPr>
              <a:t>Summary-&gt;</a:t>
            </a:r>
            <a:br>
              <a:rPr lang="en-US" altLang="en-US" sz="1800" b="1" cap="none" dirty="0">
                <a:solidFill>
                  <a:schemeClr val="accent2">
                    <a:lumMod val="60000"/>
                    <a:lumOff val="40000"/>
                  </a:schemeClr>
                </a:solidFill>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Client Demographics: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covers clients' age, job types, marital status, and education levels. Age ranges across various groups, with jobs spanning categories like administration, management, and others. Marital status shows diversity among clients, and education levels vary from primary to tertiary.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Financial and Credit Information: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clients have credit in default, impacting their financial standing. Average yearly balances vary significantly, suggesting a diverse financial profile among clients. A proportion of clients also have housing and personal loans, reflecting their financial commitments.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Communication and Campaign Details: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Communication channels used include telephone and cellular, highlighting the campaign's outreach strategies. Contacts are distributed across different days and months, indicating varied campaign timing and scheduling. The duration of contacts varies, potentially influencing campaign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Previous Campaign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Insights into previous campaigns reveal varying outcomes such as success, failure, or other results. The number of days since the last contact from previous campaigns and the number of previous contacts are also diverse, indicating different levels of client engagement history.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Term Deposit Subscription: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binary outcome shows whether clients subscribed to a term deposit. The distribution indicates varying levels of interest and engagement with the term deposit offering.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32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E03F-C78B-CEE3-B1EB-7A1F7A076DA6}"/>
              </a:ext>
            </a:extLst>
          </p:cNvPr>
          <p:cNvSpPr>
            <a:spLocks noGrp="1"/>
          </p:cNvSpPr>
          <p:nvPr>
            <p:ph type="title"/>
          </p:nvPr>
        </p:nvSpPr>
        <p:spPr>
          <a:xfrm>
            <a:off x="1540933" y="2135972"/>
            <a:ext cx="8610600" cy="1293028"/>
          </a:xfrm>
        </p:spPr>
        <p:txBody>
          <a:bodyPr>
            <a:normAutofit/>
          </a:bodyPr>
          <a:lstStyle/>
          <a:p>
            <a:pPr algn="ctr"/>
            <a:r>
              <a:rPr lang="en-IN" sz="8000" dirty="0">
                <a:solidFill>
                  <a:schemeClr val="accent2">
                    <a:lumMod val="60000"/>
                    <a:lumOff val="40000"/>
                  </a:schemeClr>
                </a:solidFill>
                <a:latin typeface="Arial Rounded MT Bold" panose="020F0704030504030204" pitchFamily="34" charset="0"/>
              </a:rPr>
              <a:t>Thank you</a:t>
            </a:r>
          </a:p>
        </p:txBody>
      </p:sp>
    </p:spTree>
    <p:extLst>
      <p:ext uri="{BB962C8B-B14F-4D97-AF65-F5344CB8AC3E}">
        <p14:creationId xmlns:p14="http://schemas.microsoft.com/office/powerpoint/2010/main" val="3656905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ED7B0-2910-0946-8BDF-243858266296}"/>
              </a:ext>
            </a:extLst>
          </p:cNvPr>
          <p:cNvSpPr>
            <a:spLocks noGrp="1"/>
          </p:cNvSpPr>
          <p:nvPr>
            <p:ph type="ctrTitle"/>
          </p:nvPr>
        </p:nvSpPr>
        <p:spPr>
          <a:xfrm>
            <a:off x="1253613" y="731689"/>
            <a:ext cx="9448800" cy="685800"/>
          </a:xfrm>
        </p:spPr>
        <p:txBody>
          <a:bodyPr>
            <a:normAutofit fontScale="90000"/>
          </a:bodyPr>
          <a:lstStyle/>
          <a:p>
            <a:pPr algn="ctr"/>
            <a:r>
              <a:rPr lang="en-IN" b="1" i="1" u="sng" dirty="0">
                <a:solidFill>
                  <a:schemeClr val="accent2">
                    <a:lumMod val="60000"/>
                    <a:lumOff val="40000"/>
                  </a:schemeClr>
                </a:solidFill>
                <a:latin typeface="Algerian" panose="04020705040A02060702" pitchFamily="82" charset="0"/>
              </a:rPr>
              <a:t>FINLATICS</a:t>
            </a:r>
          </a:p>
        </p:txBody>
      </p:sp>
      <p:sp>
        <p:nvSpPr>
          <p:cNvPr id="3" name="Subtitle 2">
            <a:extLst>
              <a:ext uri="{FF2B5EF4-FFF2-40B4-BE49-F238E27FC236}">
                <a16:creationId xmlns:a16="http://schemas.microsoft.com/office/drawing/2014/main" id="{621AFDB3-1499-3D7C-F615-86DB79BEA74B}"/>
              </a:ext>
            </a:extLst>
          </p:cNvPr>
          <p:cNvSpPr>
            <a:spLocks noGrp="1"/>
          </p:cNvSpPr>
          <p:nvPr>
            <p:ph type="subTitle" idx="1"/>
          </p:nvPr>
        </p:nvSpPr>
        <p:spPr>
          <a:xfrm>
            <a:off x="1371600" y="1720645"/>
            <a:ext cx="9448800" cy="4699820"/>
          </a:xfrm>
        </p:spPr>
        <p:txBody>
          <a:bodyPr>
            <a:normAutofit/>
          </a:bodyPr>
          <a:lstStyle/>
          <a:p>
            <a:pPr marL="457200" indent="-457200">
              <a:buFont typeface="Arial" panose="020B0604020202020204" pitchFamily="34" charset="0"/>
              <a:buChar char="•"/>
            </a:pPr>
            <a:r>
              <a:rPr lang="en-IN" sz="2800" b="1" i="1" u="sng" dirty="0">
                <a:solidFill>
                  <a:schemeClr val="accent2">
                    <a:lumMod val="75000"/>
                  </a:schemeClr>
                </a:solidFill>
                <a:latin typeface="Algerian" panose="04020705040A02060702" pitchFamily="82" charset="0"/>
              </a:rPr>
              <a:t>DATA SCIENCE CASE BASED PROJECT</a:t>
            </a:r>
          </a:p>
          <a:p>
            <a:pPr marL="571500" indent="-571500">
              <a:buFont typeface="Arial" panose="020B0604020202020204" pitchFamily="34" charset="0"/>
              <a:buChar char="•"/>
            </a:pPr>
            <a:r>
              <a:rPr lang="en-IN" sz="2800" b="1" i="1" u="sng" dirty="0">
                <a:solidFill>
                  <a:schemeClr val="accent2">
                    <a:lumMod val="75000"/>
                  </a:schemeClr>
                </a:solidFill>
                <a:latin typeface="Algerian" panose="04020705040A02060702" pitchFamily="82" charset="0"/>
              </a:rPr>
              <a:t>ANALYSIS OF BANKING DATA SET</a:t>
            </a:r>
          </a:p>
          <a:p>
            <a:pPr marL="571500" indent="-571500" algn="ctr">
              <a:buFont typeface="Arial" panose="020B0604020202020204" pitchFamily="34" charset="0"/>
              <a:buChar char="•"/>
            </a:pPr>
            <a:r>
              <a:rPr lang="en-IN" sz="2800" b="1" i="1" u="sng" dirty="0">
                <a:solidFill>
                  <a:schemeClr val="accent2">
                    <a:lumMod val="75000"/>
                  </a:schemeClr>
                </a:solidFill>
                <a:latin typeface="Algerian" panose="04020705040A02060702" pitchFamily="82" charset="0"/>
              </a:rPr>
              <a:t>MARKRTING CAMPAIGN RUN BY A PORTUGESE BANK TO SELL TERM DEPOSITS TO ITS PROSPECTIVE CUSTOMERS</a:t>
            </a:r>
          </a:p>
          <a:p>
            <a:pPr marL="571500" indent="-571500" algn="ctr">
              <a:buFont typeface="Arial" panose="020B0604020202020204" pitchFamily="34" charset="0"/>
              <a:buChar char="•"/>
            </a:pPr>
            <a:endParaRPr lang="en-IN" sz="3600" b="1" i="1" u="sng" dirty="0">
              <a:solidFill>
                <a:schemeClr val="accent2">
                  <a:lumMod val="75000"/>
                </a:schemeClr>
              </a:solidFill>
              <a:latin typeface="Algerian" panose="04020705040A02060702" pitchFamily="82" charset="0"/>
            </a:endParaRPr>
          </a:p>
          <a:p>
            <a:pPr algn="ctr"/>
            <a:endParaRPr lang="en-IN" sz="3600" b="1" i="1" u="sng" dirty="0">
              <a:solidFill>
                <a:schemeClr val="accent2">
                  <a:lumMod val="75000"/>
                </a:schemeClr>
              </a:solidFill>
              <a:latin typeface="Algerian" panose="04020705040A02060702" pitchFamily="82" charset="0"/>
            </a:endParaRPr>
          </a:p>
          <a:p>
            <a:pPr algn="ctr"/>
            <a:endParaRPr lang="en-IN" sz="3600" b="1" i="1" u="sng"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3382863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9E5ACBA-CB31-DD41-AEEE-6E3EC8D2542D}"/>
              </a:ext>
            </a:extLst>
          </p:cNvPr>
          <p:cNvSpPr>
            <a:spLocks noGrp="1" noChangeArrowheads="1"/>
          </p:cNvSpPr>
          <p:nvPr>
            <p:ph type="title"/>
          </p:nvPr>
        </p:nvSpPr>
        <p:spPr bwMode="auto">
          <a:xfrm>
            <a:off x="152400" y="2560239"/>
            <a:ext cx="11887200"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a:ln>
                  <a:noFill/>
                </a:ln>
                <a:effectLst/>
                <a:latin typeface="Arial" panose="020B0604020202020204" pitchFamily="34" charset="0"/>
              </a:rPr>
              <a:t>Introduction and Dataset Overview: </a:t>
            </a:r>
            <a:br>
              <a:rPr lang="en-US" altLang="en-US" sz="1800" cap="none" dirty="0">
                <a:latin typeface="Arial" panose="020B0604020202020204" pitchFamily="34" charset="0"/>
              </a:rPr>
            </a:b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In this project, we analyzed a financial data set, which improved our data science proficiency and provided us with a clear understanding of data science.</a:t>
            </a: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r>
              <a:rPr kumimoji="0" lang="en-US" altLang="en-US" sz="1800" b="1" i="1" u="sng" strike="noStrike" cap="none" normalizeH="0" baseline="0" dirty="0">
                <a:ln>
                  <a:noFill/>
                </a:ln>
                <a:effectLst/>
                <a:latin typeface="Arial" panose="020B0604020202020204" pitchFamily="34" charset="0"/>
              </a:rPr>
              <a:t>Goal:</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 To examine the variables affecting the probability of signing up for a term deposit.</a:t>
            </a: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r>
              <a:rPr kumimoji="0" lang="en-US" altLang="en-US" sz="1800" b="1" i="1" u="sng" strike="noStrike" cap="none" normalizeH="0" baseline="0" dirty="0">
                <a:ln>
                  <a:noFill/>
                </a:ln>
                <a:effectLst/>
                <a:latin typeface="Arial" panose="020B0604020202020204" pitchFamily="34" charset="0"/>
              </a:rPr>
              <a:t>The dataset is described as follows: </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it consists of 18 columns and 45,211 rows arranged chronologically (May 2008 to November 2010).It included other columns, such as -&gt;age, marital, pdays, etc.</a:t>
            </a:r>
          </a:p>
        </p:txBody>
      </p:sp>
    </p:spTree>
    <p:extLst>
      <p:ext uri="{BB962C8B-B14F-4D97-AF65-F5344CB8AC3E}">
        <p14:creationId xmlns:p14="http://schemas.microsoft.com/office/powerpoint/2010/main" val="187267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F9BD5B4-636B-8DDC-1EF4-638456EA71D6}"/>
              </a:ext>
            </a:extLst>
          </p:cNvPr>
          <p:cNvSpPr>
            <a:spLocks noGrp="1" noChangeArrowheads="1"/>
          </p:cNvSpPr>
          <p:nvPr>
            <p:ph type="title"/>
          </p:nvPr>
        </p:nvSpPr>
        <p:spPr bwMode="auto">
          <a:xfrm>
            <a:off x="115571" y="1836215"/>
            <a:ext cx="11503405"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800" b="1" i="1" u="sng" strike="noStrike" cap="none" normalizeH="0" baseline="0" dirty="0">
                <a:ln>
                  <a:noFill/>
                </a:ln>
                <a:solidFill>
                  <a:schemeClr val="tx1"/>
                </a:solidFill>
                <a:effectLst/>
                <a:latin typeface="Arial" panose="020B0604020202020204" pitchFamily="34" charset="0"/>
              </a:rPr>
              <a:t>EDA (exploratory data analysis):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The dataset includes information from a term deposit marketing campaign run by a Portuguese bank. </a:t>
            </a: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The important characteristics include socioeconomic background, contact information, campaign specifics, and demographic data.</a:t>
            </a: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For a better understanding of the distribution of age, employment, marital status, education level, average yearly balance, Days since the client was last contacted from a previous campaign, last contact day and month, duration of the last contact, and clients who subscribed to a term deposit against those who did not are all considered .We have used the seaborn and matplotlib packages to create a bar graph and histogram. This helps us in providing a colorful description of range , maximum </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t>minimum data and many more.</a:t>
            </a: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br>
              <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rPr>
            </a:br>
            <a:endParaRPr kumimoji="0" lang="en-US" altLang="en-US" sz="1800" b="0" i="0" u="none" strike="noStrike" cap="none" normalizeH="0" baseline="0" dirty="0">
              <a:ln>
                <a:noFill/>
              </a:ln>
              <a:solidFill>
                <a:schemeClr val="accent2">
                  <a:lumMod val="60000"/>
                  <a:lumOff val="40000"/>
                </a:schemeClr>
              </a:solidFill>
              <a:effectLst/>
              <a:latin typeface="Arial" panose="020B0604020202020204" pitchFamily="34" charset="0"/>
            </a:endParaRPr>
          </a:p>
        </p:txBody>
      </p:sp>
    </p:spTree>
    <p:extLst>
      <p:ext uri="{BB962C8B-B14F-4D97-AF65-F5344CB8AC3E}">
        <p14:creationId xmlns:p14="http://schemas.microsoft.com/office/powerpoint/2010/main" val="3710964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3F17B-340D-3662-D3E8-883F340B635F}"/>
              </a:ext>
            </a:extLst>
          </p:cNvPr>
          <p:cNvSpPr>
            <a:spLocks noGrp="1"/>
          </p:cNvSpPr>
          <p:nvPr>
            <p:ph type="ctrTitle"/>
          </p:nvPr>
        </p:nvSpPr>
        <p:spPr/>
        <p:txBody>
          <a:bodyPr>
            <a:noAutofit/>
          </a:bodyPr>
          <a:lstStyle/>
          <a:p>
            <a:r>
              <a:rPr lang="en-US" sz="4000" dirty="0"/>
              <a:t>Visualizations such as the distribution of the target variable, histograms, or bar-&gt;</a:t>
            </a:r>
            <a:br>
              <a:rPr lang="en-US" sz="4000" dirty="0"/>
            </a:br>
            <a:br>
              <a:rPr lang="en-US" sz="4000" dirty="0"/>
            </a:br>
            <a:endParaRPr lang="en-IN" sz="4000" dirty="0"/>
          </a:p>
        </p:txBody>
      </p:sp>
      <p:sp>
        <p:nvSpPr>
          <p:cNvPr id="3" name="Subtitle 2">
            <a:extLst>
              <a:ext uri="{FF2B5EF4-FFF2-40B4-BE49-F238E27FC236}">
                <a16:creationId xmlns:a16="http://schemas.microsoft.com/office/drawing/2014/main" id="{9FA383E9-EAB3-B512-2E73-C1DCF07D0D6A}"/>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544C14E-17EA-9FB4-3661-28C8C2D01884}"/>
              </a:ext>
            </a:extLst>
          </p:cNvPr>
          <p:cNvPicPr>
            <a:picLocks noChangeAspect="1"/>
          </p:cNvPicPr>
          <p:nvPr/>
        </p:nvPicPr>
        <p:blipFill>
          <a:blip r:embed="rId2"/>
          <a:stretch>
            <a:fillRect/>
          </a:stretch>
        </p:blipFill>
        <p:spPr>
          <a:xfrm>
            <a:off x="0" y="1"/>
            <a:ext cx="4084320" cy="3229498"/>
          </a:xfrm>
          <a:prstGeom prst="rect">
            <a:avLst/>
          </a:prstGeom>
        </p:spPr>
      </p:pic>
      <p:pic>
        <p:nvPicPr>
          <p:cNvPr id="7" name="Picture 6">
            <a:extLst>
              <a:ext uri="{FF2B5EF4-FFF2-40B4-BE49-F238E27FC236}">
                <a16:creationId xmlns:a16="http://schemas.microsoft.com/office/drawing/2014/main" id="{00E1734E-6D6C-97AC-B7E7-CDF1FD659713}"/>
              </a:ext>
            </a:extLst>
          </p:cNvPr>
          <p:cNvPicPr>
            <a:picLocks noChangeAspect="1"/>
          </p:cNvPicPr>
          <p:nvPr/>
        </p:nvPicPr>
        <p:blipFill>
          <a:blip r:embed="rId3"/>
          <a:stretch>
            <a:fillRect/>
          </a:stretch>
        </p:blipFill>
        <p:spPr>
          <a:xfrm>
            <a:off x="4084320" y="0"/>
            <a:ext cx="3962400" cy="3229497"/>
          </a:xfrm>
          <a:prstGeom prst="rect">
            <a:avLst/>
          </a:prstGeom>
        </p:spPr>
      </p:pic>
      <p:pic>
        <p:nvPicPr>
          <p:cNvPr id="9" name="Picture 8">
            <a:extLst>
              <a:ext uri="{FF2B5EF4-FFF2-40B4-BE49-F238E27FC236}">
                <a16:creationId xmlns:a16="http://schemas.microsoft.com/office/drawing/2014/main" id="{B7B3E737-5ECE-4519-C75E-2B8A6AC4B59B}"/>
              </a:ext>
            </a:extLst>
          </p:cNvPr>
          <p:cNvPicPr>
            <a:picLocks noChangeAspect="1"/>
          </p:cNvPicPr>
          <p:nvPr/>
        </p:nvPicPr>
        <p:blipFill>
          <a:blip r:embed="rId4"/>
          <a:stretch>
            <a:fillRect/>
          </a:stretch>
        </p:blipFill>
        <p:spPr>
          <a:xfrm>
            <a:off x="8046720" y="1"/>
            <a:ext cx="4145280" cy="3317574"/>
          </a:xfrm>
          <a:prstGeom prst="rect">
            <a:avLst/>
          </a:prstGeom>
        </p:spPr>
      </p:pic>
      <p:pic>
        <p:nvPicPr>
          <p:cNvPr id="11" name="Picture 10">
            <a:extLst>
              <a:ext uri="{FF2B5EF4-FFF2-40B4-BE49-F238E27FC236}">
                <a16:creationId xmlns:a16="http://schemas.microsoft.com/office/drawing/2014/main" id="{45F39696-DCFD-B55B-A593-613F92321651}"/>
              </a:ext>
            </a:extLst>
          </p:cNvPr>
          <p:cNvPicPr>
            <a:picLocks noChangeAspect="1"/>
          </p:cNvPicPr>
          <p:nvPr/>
        </p:nvPicPr>
        <p:blipFill>
          <a:blip r:embed="rId5"/>
          <a:stretch>
            <a:fillRect/>
          </a:stretch>
        </p:blipFill>
        <p:spPr>
          <a:xfrm>
            <a:off x="0" y="3628502"/>
            <a:ext cx="3980624" cy="3229498"/>
          </a:xfrm>
          <a:prstGeom prst="rect">
            <a:avLst/>
          </a:prstGeom>
        </p:spPr>
      </p:pic>
      <p:pic>
        <p:nvPicPr>
          <p:cNvPr id="13" name="Picture 12">
            <a:extLst>
              <a:ext uri="{FF2B5EF4-FFF2-40B4-BE49-F238E27FC236}">
                <a16:creationId xmlns:a16="http://schemas.microsoft.com/office/drawing/2014/main" id="{39BCE09F-4980-6C48-316B-17020913B233}"/>
              </a:ext>
            </a:extLst>
          </p:cNvPr>
          <p:cNvPicPr>
            <a:picLocks noChangeAspect="1"/>
          </p:cNvPicPr>
          <p:nvPr/>
        </p:nvPicPr>
        <p:blipFill>
          <a:blip r:embed="rId6"/>
          <a:stretch>
            <a:fillRect/>
          </a:stretch>
        </p:blipFill>
        <p:spPr>
          <a:xfrm>
            <a:off x="3962400" y="3720279"/>
            <a:ext cx="4084320" cy="3137722"/>
          </a:xfrm>
          <a:prstGeom prst="rect">
            <a:avLst/>
          </a:prstGeom>
        </p:spPr>
      </p:pic>
      <p:pic>
        <p:nvPicPr>
          <p:cNvPr id="15" name="Picture 14">
            <a:extLst>
              <a:ext uri="{FF2B5EF4-FFF2-40B4-BE49-F238E27FC236}">
                <a16:creationId xmlns:a16="http://schemas.microsoft.com/office/drawing/2014/main" id="{9CD01AC5-CF59-7C40-5133-68287BA05396}"/>
              </a:ext>
            </a:extLst>
          </p:cNvPr>
          <p:cNvPicPr>
            <a:picLocks noChangeAspect="1"/>
          </p:cNvPicPr>
          <p:nvPr/>
        </p:nvPicPr>
        <p:blipFill>
          <a:blip r:embed="rId7"/>
          <a:stretch>
            <a:fillRect/>
          </a:stretch>
        </p:blipFill>
        <p:spPr>
          <a:xfrm>
            <a:off x="8046720" y="3628501"/>
            <a:ext cx="4145280" cy="3229499"/>
          </a:xfrm>
          <a:prstGeom prst="rect">
            <a:avLst/>
          </a:prstGeom>
        </p:spPr>
      </p:pic>
    </p:spTree>
    <p:extLst>
      <p:ext uri="{BB962C8B-B14F-4D97-AF65-F5344CB8AC3E}">
        <p14:creationId xmlns:p14="http://schemas.microsoft.com/office/powerpoint/2010/main" val="2133723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FC8AC-13AA-3133-CC68-08604B3B69FC}"/>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2985EFB4-7D11-1CF8-6801-178518646D16}"/>
              </a:ext>
            </a:extLst>
          </p:cNvPr>
          <p:cNvPicPr>
            <a:picLocks noGrp="1" noChangeAspect="1"/>
          </p:cNvPicPr>
          <p:nvPr>
            <p:ph idx="1"/>
          </p:nvPr>
        </p:nvPicPr>
        <p:blipFill>
          <a:blip r:embed="rId2"/>
          <a:stretch>
            <a:fillRect/>
          </a:stretch>
        </p:blipFill>
        <p:spPr>
          <a:xfrm>
            <a:off x="6365777" y="3849319"/>
            <a:ext cx="5760691" cy="2863223"/>
          </a:xfrm>
        </p:spPr>
      </p:pic>
      <p:pic>
        <p:nvPicPr>
          <p:cNvPr id="5" name="Picture 4">
            <a:extLst>
              <a:ext uri="{FF2B5EF4-FFF2-40B4-BE49-F238E27FC236}">
                <a16:creationId xmlns:a16="http://schemas.microsoft.com/office/drawing/2014/main" id="{B3CF1CE6-2552-1730-EA85-D5645C2B1145}"/>
              </a:ext>
            </a:extLst>
          </p:cNvPr>
          <p:cNvPicPr>
            <a:picLocks noChangeAspect="1"/>
          </p:cNvPicPr>
          <p:nvPr/>
        </p:nvPicPr>
        <p:blipFill>
          <a:blip r:embed="rId3"/>
          <a:stretch>
            <a:fillRect/>
          </a:stretch>
        </p:blipFill>
        <p:spPr>
          <a:xfrm>
            <a:off x="8375684" y="0"/>
            <a:ext cx="3750784" cy="3779520"/>
          </a:xfrm>
          <a:prstGeom prst="rect">
            <a:avLst/>
          </a:prstGeom>
        </p:spPr>
      </p:pic>
      <p:pic>
        <p:nvPicPr>
          <p:cNvPr id="7" name="Picture 6">
            <a:extLst>
              <a:ext uri="{FF2B5EF4-FFF2-40B4-BE49-F238E27FC236}">
                <a16:creationId xmlns:a16="http://schemas.microsoft.com/office/drawing/2014/main" id="{3531B45B-60A9-DEA1-3A78-DBED6157CDE4}"/>
              </a:ext>
            </a:extLst>
          </p:cNvPr>
          <p:cNvPicPr>
            <a:picLocks noChangeAspect="1"/>
          </p:cNvPicPr>
          <p:nvPr/>
        </p:nvPicPr>
        <p:blipFill>
          <a:blip r:embed="rId4"/>
          <a:stretch>
            <a:fillRect/>
          </a:stretch>
        </p:blipFill>
        <p:spPr>
          <a:xfrm>
            <a:off x="-5988" y="3779520"/>
            <a:ext cx="6371765" cy="3002823"/>
          </a:xfrm>
          <a:prstGeom prst="rect">
            <a:avLst/>
          </a:prstGeom>
        </p:spPr>
      </p:pic>
      <p:pic>
        <p:nvPicPr>
          <p:cNvPr id="10" name="Picture 9">
            <a:extLst>
              <a:ext uri="{FF2B5EF4-FFF2-40B4-BE49-F238E27FC236}">
                <a16:creationId xmlns:a16="http://schemas.microsoft.com/office/drawing/2014/main" id="{AAF10C74-FCE1-683F-FB45-0B00274D87BB}"/>
              </a:ext>
            </a:extLst>
          </p:cNvPr>
          <p:cNvPicPr>
            <a:picLocks noChangeAspect="1"/>
          </p:cNvPicPr>
          <p:nvPr/>
        </p:nvPicPr>
        <p:blipFill>
          <a:blip r:embed="rId5"/>
          <a:stretch>
            <a:fillRect/>
          </a:stretch>
        </p:blipFill>
        <p:spPr>
          <a:xfrm>
            <a:off x="1" y="0"/>
            <a:ext cx="4084319" cy="3779520"/>
          </a:xfrm>
          <a:prstGeom prst="rect">
            <a:avLst/>
          </a:prstGeom>
        </p:spPr>
      </p:pic>
      <p:pic>
        <p:nvPicPr>
          <p:cNvPr id="11" name="Picture 10">
            <a:extLst>
              <a:ext uri="{FF2B5EF4-FFF2-40B4-BE49-F238E27FC236}">
                <a16:creationId xmlns:a16="http://schemas.microsoft.com/office/drawing/2014/main" id="{3FB2B659-DD45-8835-2E23-5340DD73AD8A}"/>
              </a:ext>
            </a:extLst>
          </p:cNvPr>
          <p:cNvPicPr>
            <a:picLocks noChangeAspect="1"/>
          </p:cNvPicPr>
          <p:nvPr/>
        </p:nvPicPr>
        <p:blipFill>
          <a:blip r:embed="rId6"/>
          <a:stretch>
            <a:fillRect/>
          </a:stretch>
        </p:blipFill>
        <p:spPr>
          <a:xfrm>
            <a:off x="4084321" y="0"/>
            <a:ext cx="4303776" cy="3779520"/>
          </a:xfrm>
          <a:prstGeom prst="rect">
            <a:avLst/>
          </a:prstGeom>
        </p:spPr>
      </p:pic>
    </p:spTree>
    <p:extLst>
      <p:ext uri="{BB962C8B-B14F-4D97-AF65-F5344CB8AC3E}">
        <p14:creationId xmlns:p14="http://schemas.microsoft.com/office/powerpoint/2010/main" val="1732549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6DB8-C97D-EF21-EFBD-CFDBD6E03E4D}"/>
              </a:ext>
            </a:extLst>
          </p:cNvPr>
          <p:cNvSpPr>
            <a:spLocks noGrp="1"/>
          </p:cNvSpPr>
          <p:nvPr>
            <p:ph type="title"/>
          </p:nvPr>
        </p:nvSpPr>
        <p:spPr>
          <a:xfrm>
            <a:off x="857042" y="579120"/>
            <a:ext cx="11198352" cy="6278880"/>
          </a:xfrm>
        </p:spPr>
        <p:txBody>
          <a:bodyPr>
            <a:normAutofit/>
          </a:bodyPr>
          <a:lstStyle/>
          <a:p>
            <a:pPr algn="l"/>
            <a:r>
              <a:rPr lang="en-IN" sz="2800" cap="none" dirty="0">
                <a:solidFill>
                  <a:schemeClr val="accent2">
                    <a:lumMod val="60000"/>
                    <a:lumOff val="40000"/>
                  </a:schemeClr>
                </a:solidFill>
              </a:rPr>
              <a:t>The brief overview of </a:t>
            </a:r>
            <a:r>
              <a:rPr lang="en-IN" sz="2800" b="1" i="1" u="sng" cap="none" dirty="0">
                <a:solidFill>
                  <a:schemeClr val="accent2">
                    <a:lumMod val="60000"/>
                    <a:lumOff val="40000"/>
                  </a:schemeClr>
                </a:solidFill>
                <a:latin typeface="+mn-lt"/>
              </a:rPr>
              <a:t>Ans -&gt;1 , 2 , 3 , 4 , 6 , 10 , 11 , 12 , 14 , 17)</a:t>
            </a:r>
            <a:br>
              <a:rPr lang="en-IN" sz="2000" b="1" i="1" u="sng" cap="none" dirty="0">
                <a:latin typeface="+mn-lt"/>
              </a:rPr>
            </a:br>
            <a:r>
              <a:rPr lang="en-IN" sz="2000" cap="none" dirty="0"/>
              <a:t>plt.hist-&gt; this function helps to create a histogram.</a:t>
            </a:r>
            <a:br>
              <a:rPr lang="en-IN" sz="2000" cap="none" dirty="0"/>
            </a:br>
            <a:r>
              <a:rPr lang="en-IN" sz="2000" cap="none" dirty="0"/>
              <a:t>sns.barplot-&gt; this function helps to create a bar graph.</a:t>
            </a:r>
            <a:br>
              <a:rPr lang="en-IN" sz="2000" cap="none" dirty="0"/>
            </a:br>
            <a:r>
              <a:rPr lang="en-IN" sz="2000" cap="none" dirty="0"/>
              <a:t>plt.xlabel(“title for x axis”) .</a:t>
            </a:r>
            <a:br>
              <a:rPr lang="en-IN" sz="2000" cap="none" dirty="0"/>
            </a:br>
            <a:r>
              <a:rPr lang="en-IN" sz="2000" cap="none" dirty="0"/>
              <a:t>plt.ylabel(“title for y axis”).</a:t>
            </a:r>
            <a:br>
              <a:rPr lang="en-IN" sz="2000" cap="none" dirty="0"/>
            </a:br>
            <a:r>
              <a:rPr lang="en-US" sz="2000" cap="none" dirty="0"/>
              <a:t>plt.title(“title for your barplot/histogram”).</a:t>
            </a:r>
            <a:br>
              <a:rPr lang="en-US" sz="2000" cap="none" dirty="0"/>
            </a:br>
            <a:r>
              <a:rPr lang="en-US" sz="2000" cap="none" dirty="0"/>
              <a:t>plt.xticks(rotation=90).</a:t>
            </a:r>
            <a:br>
              <a:rPr lang="en-US" sz="2000" cap="none" dirty="0"/>
            </a:br>
            <a:r>
              <a:rPr lang="en-US" sz="2000" cap="none" dirty="0"/>
              <a:t>plt.show()-&gt;helps to display the barplot , histogram.</a:t>
            </a:r>
            <a:br>
              <a:rPr lang="en-US" sz="2000" cap="none" dirty="0"/>
            </a:br>
            <a:r>
              <a:rPr lang="en-US" sz="2000" cap="none" dirty="0"/>
              <a:t>title_distribution = df[‘title’].value_counts().reset_index()-&gt;this calculates the no. of occurences of each unique value in the title column and reset index -&gt;resets the index of resulting series , turning it into a data frame.</a:t>
            </a:r>
            <a:br>
              <a:rPr lang="en-US" sz="2000" cap="none" dirty="0"/>
            </a:br>
            <a:r>
              <a:rPr lang="en-US" sz="2000" cap="none" dirty="0"/>
              <a:t>title_distribution.columns = [‘title’,’count’]-&gt;this give the column names of dataframe.</a:t>
            </a:r>
            <a:br>
              <a:rPr lang="en-US" sz="2000" cap="none" dirty="0"/>
            </a:br>
            <a:r>
              <a:rPr lang="en-US" sz="2000" cap="none" dirty="0"/>
              <a:t>title_distribution = title_distribution.sort_values(by=‘title').reset_index(drop=true)-&gt;this sorts the dataframe by title column in ascending order and reset the index of the sorted dataframe and drops the old index</a:t>
            </a:r>
            <a:br>
              <a:rPr lang="en-US" sz="2000" cap="none" dirty="0"/>
            </a:br>
            <a:r>
              <a:rPr lang="en-IN" sz="1200" b="1" cap="none" dirty="0"/>
              <a:t># calculate total missing 'title’ -&gt;</a:t>
            </a:r>
            <a:br>
              <a:rPr lang="en-IN" sz="1200" b="1" cap="none" dirty="0"/>
            </a:br>
            <a:r>
              <a:rPr lang="en-IN" sz="1200" b="1" cap="none" dirty="0"/>
              <a:t>data missing_title_count = df['title'].isnull().sum() </a:t>
            </a:r>
            <a:br>
              <a:rPr lang="en-IN" sz="1200" b="1" cap="none" dirty="0"/>
            </a:br>
            <a:r>
              <a:rPr lang="en-IN" sz="1200" b="1" cap="none" dirty="0"/>
              <a:t># calculate mode (most frequent value) for 'title’ -&gt;</a:t>
            </a:r>
            <a:br>
              <a:rPr lang="en-IN" sz="1200" b="1" cap="none" dirty="0"/>
            </a:br>
            <a:r>
              <a:rPr lang="en-IN" sz="1200" b="1" cap="none" dirty="0"/>
              <a:t>mode_title = df['title'].mode()[0]</a:t>
            </a:r>
            <a:br>
              <a:rPr lang="en-IN" sz="1200" b="1" cap="none" dirty="0"/>
            </a:br>
            <a:r>
              <a:rPr lang="en-IN" sz="1200" b="1" cap="none" dirty="0"/>
              <a:t># if 'title' was numeric, you would calculate these: </a:t>
            </a:r>
            <a:br>
              <a:rPr lang="en-IN" sz="1200" b="1" cap="none" dirty="0"/>
            </a:br>
            <a:r>
              <a:rPr lang="en-IN" sz="1200" b="1" cap="none" dirty="0"/>
              <a:t># note: the following calculations only make sense if 'title' is numeric </a:t>
            </a:r>
            <a:br>
              <a:rPr lang="en-IN" sz="1200" b="1" cap="none" dirty="0"/>
            </a:br>
            <a:r>
              <a:rPr lang="en-IN" sz="1200" b="1" cap="none" dirty="0"/>
              <a:t># std_dev_title = df['title'].std() </a:t>
            </a:r>
            <a:br>
              <a:rPr lang="en-IN" sz="1200" b="1" cap="none" dirty="0"/>
            </a:br>
            <a:r>
              <a:rPr lang="en-IN" sz="1200" b="1" cap="none" dirty="0"/>
              <a:t># range_title = df['title'].max() - df['title'].min() </a:t>
            </a:r>
            <a:br>
              <a:rPr lang="en-IN" sz="1200" b="1" cap="none" dirty="0"/>
            </a:br>
            <a:r>
              <a:rPr lang="en-IN" sz="1200" b="1" cap="none" dirty="0"/>
              <a:t># median_title = df['title'].median()</a:t>
            </a:r>
            <a:endParaRPr lang="en-IN" sz="4400" b="1" dirty="0"/>
          </a:p>
        </p:txBody>
      </p:sp>
    </p:spTree>
    <p:extLst>
      <p:ext uri="{BB962C8B-B14F-4D97-AF65-F5344CB8AC3E}">
        <p14:creationId xmlns:p14="http://schemas.microsoft.com/office/powerpoint/2010/main" val="383318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76F3-AB14-94BF-5EB1-F785AF9D34E9}"/>
              </a:ext>
            </a:extLst>
          </p:cNvPr>
          <p:cNvSpPr>
            <a:spLocks noGrp="1"/>
          </p:cNvSpPr>
          <p:nvPr>
            <p:ph type="title"/>
          </p:nvPr>
        </p:nvSpPr>
        <p:spPr>
          <a:xfrm>
            <a:off x="0" y="818604"/>
            <a:ext cx="11797145" cy="5220791"/>
          </a:xfrm>
        </p:spPr>
        <p:txBody>
          <a:bodyPr>
            <a:normAutofit/>
          </a:bodyPr>
          <a:lstStyle/>
          <a:p>
            <a:pPr algn="l"/>
            <a:r>
              <a:rPr lang="en-US" cap="none" dirty="0">
                <a:solidFill>
                  <a:schemeClr val="accent2">
                    <a:lumMod val="60000"/>
                    <a:lumOff val="40000"/>
                  </a:schemeClr>
                </a:solidFill>
              </a:rPr>
              <a:t>Ans 5)-&gt; Proportion of clients who have credit in default</a:t>
            </a:r>
            <a:br>
              <a:rPr lang="en-US" cap="none" dirty="0"/>
            </a:br>
            <a:r>
              <a:rPr lang="en-US" sz="3200" cap="none" dirty="0"/>
              <a:t>total_default_yes = default_counts.get('yes', 0)#defaults to 0</a:t>
            </a:r>
            <a:br>
              <a:rPr lang="en-US" sz="3200" cap="none" dirty="0"/>
            </a:br>
            <a:r>
              <a:rPr lang="en-US" sz="3200" cap="none" dirty="0"/>
              <a:t>-&gt;calculate total no. of yes in default column</a:t>
            </a:r>
            <a:br>
              <a:rPr lang="en-US" sz="3200" cap="none" dirty="0"/>
            </a:br>
            <a:r>
              <a:rPr lang="en-US" sz="3200" cap="none" dirty="0"/>
              <a:t>and then calculate(total no. of yes)/total enteries</a:t>
            </a:r>
            <a:br>
              <a:rPr lang="en-US" sz="3200" cap="none" dirty="0"/>
            </a:br>
            <a:br>
              <a:rPr lang="en-US" sz="2400" cap="none" dirty="0"/>
            </a:br>
            <a:endParaRPr lang="en-IN" sz="3200" cap="none" dirty="0"/>
          </a:p>
        </p:txBody>
      </p:sp>
    </p:spTree>
    <p:extLst>
      <p:ext uri="{BB962C8B-B14F-4D97-AF65-F5344CB8AC3E}">
        <p14:creationId xmlns:p14="http://schemas.microsoft.com/office/powerpoint/2010/main" val="1221118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55AA8-7E91-DDFC-E1B7-2111CC5D3F8C}"/>
              </a:ext>
            </a:extLst>
          </p:cNvPr>
          <p:cNvSpPr>
            <a:spLocks noGrp="1"/>
          </p:cNvSpPr>
          <p:nvPr>
            <p:ph type="title"/>
          </p:nvPr>
        </p:nvSpPr>
        <p:spPr>
          <a:xfrm>
            <a:off x="1039090" y="-180109"/>
            <a:ext cx="11152909" cy="6608618"/>
          </a:xfrm>
        </p:spPr>
        <p:txBody>
          <a:bodyPr>
            <a:normAutofit/>
          </a:bodyPr>
          <a:lstStyle/>
          <a:p>
            <a:pPr algn="l"/>
            <a:r>
              <a:rPr lang="en-US" sz="4400" cap="none" dirty="0">
                <a:solidFill>
                  <a:schemeClr val="accent2">
                    <a:lumMod val="60000"/>
                    <a:lumOff val="40000"/>
                  </a:schemeClr>
                </a:solidFill>
              </a:rPr>
              <a:t>Ans 7) , 8)No. of clients having housing loans , personal loan-&gt;</a:t>
            </a:r>
            <a:br>
              <a:rPr lang="en-US" sz="4400" cap="none" dirty="0">
                <a:solidFill>
                  <a:schemeClr val="accent2">
                    <a:lumMod val="60000"/>
                    <a:lumOff val="40000"/>
                  </a:schemeClr>
                </a:solidFill>
              </a:rPr>
            </a:br>
            <a:r>
              <a:rPr lang="en-US" sz="3200" cap="none" dirty="0"/>
              <a:t>total_housing_loan_yes = title_loan_counts.get('yes', 0)  # defaults to 0</a:t>
            </a:r>
            <a:br>
              <a:rPr lang="en-US" sz="3200" cap="none" dirty="0"/>
            </a:br>
            <a:r>
              <a:rPr lang="en-US" sz="3200" cap="none" dirty="0"/>
              <a:t>-&gt;</a:t>
            </a:r>
            <a:br>
              <a:rPr lang="en-US" sz="3200" cap="none" dirty="0"/>
            </a:br>
            <a:r>
              <a:rPr lang="en-US" sz="3200" cap="none" dirty="0"/>
              <a:t>total no. of clients who have housing/personal loan</a:t>
            </a:r>
            <a:endParaRPr lang="en-IN" sz="4400" cap="none" dirty="0"/>
          </a:p>
        </p:txBody>
      </p:sp>
    </p:spTree>
    <p:extLst>
      <p:ext uri="{BB962C8B-B14F-4D97-AF65-F5344CB8AC3E}">
        <p14:creationId xmlns:p14="http://schemas.microsoft.com/office/powerpoint/2010/main" val="278202111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588</TotalTime>
  <Words>1292</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Arial Rounded MT Bold</vt:lpstr>
      <vt:lpstr>Century Gothic</vt:lpstr>
      <vt:lpstr>Vapor Trail</vt:lpstr>
      <vt:lpstr>NAME -&gt; Tarang Srivastava Institution -&gt;IIT BHU</vt:lpstr>
      <vt:lpstr>FINLATICS</vt:lpstr>
      <vt:lpstr>Introduction and Dataset Overview:  In this project, we analyzed a financial data set, which improved our data science proficiency and provided us with a clear understanding of data science. Goal: To examine the variables affecting the probability of signing up for a term deposit. The dataset is described as follows: it consists of 18 columns and 45,211 rows arranged chronologically (May 2008 to November 2010).It included other columns, such as -&gt;age, marital, pdays, etc.</vt:lpstr>
      <vt:lpstr>EDA (exploratory data analysis):  The dataset includes information from a term deposit marketing campaign run by a Portuguese bank.  The important characteristics include socioeconomic background, contact information, campaign specifics, and demographic data.  For a better understanding of the distribution of age, employment, marital status, education level, average yearly balance, Days since the client was last contacted from a previous campaign, last contact day and month, duration of the last contact, and clients who subscribed to a term deposit against those who did not are all considered .We have used the seaborn and matplotlib packages to create a bar graph and histogram. This helps us in providing a colorful description of range , maximum , minimum data and many more.  </vt:lpstr>
      <vt:lpstr>Visualizations such as the distribution of the target variable, histograms, or bar-&gt;  </vt:lpstr>
      <vt:lpstr>PowerPoint Presentation</vt:lpstr>
      <vt:lpstr>The brief overview of Ans -&gt;1 , 2 , 3 , 4 , 6 , 10 , 11 , 12 , 14 , 17) plt.hist-&gt; this function helps to create a histogram. sns.barplot-&gt; this function helps to create a bar graph. plt.xlabel(“title for x axis”) . plt.ylabel(“title for y axis”). plt.title(“title for your barplot/histogram”). plt.xticks(rotation=90). plt.show()-&gt;helps to display the barplot , histogram. title_distribution = df[‘title’].value_counts().reset_index()-&gt;this calculates the no. of occurences of each unique value in the title column and reset index -&gt;resets the index of resulting series , turning it into a data frame. title_distribution.columns = [‘title’,’count’]-&gt;this give the column names of dataframe. title_distribution = title_distribution.sort_values(by=‘title').reset_index(drop=true)-&gt;this sorts the dataframe by title column in ascending order and reset the index of the sorted dataframe and drops the old index # calculate total missing 'title’ -&gt; data missing_title_count = df['title'].isnull().sum()  # calculate mode (most frequent value) for 'title’ -&gt; mode_title = df['title'].mode()[0] # if 'title' was numeric, you would calculate these:  # note: the following calculations only make sense if 'title' is numeric  # std_dev_title = df['title'].std()  # range_title = df['title'].max() - df['title'].min()  # median_title = df['title'].median()</vt:lpstr>
      <vt:lpstr>Ans 5)-&gt; Proportion of clients who have credit in default total_default_yes = default_counts.get('yes', 0)#defaults to 0 -&gt;calculate total no. of yes in default column and then calculate(total no. of yes)/total enteries  </vt:lpstr>
      <vt:lpstr>Ans 7) , 8)No. of clients having housing loans , personal loan-&gt; total_housing_loan_yes = title_loan_counts.get('yes', 0)  # defaults to 0 -&gt; total no. of clients who have housing/personal loan</vt:lpstr>
      <vt:lpstr>9)The communication types used for contacting clients during the campaign  communication_types = df['contact'].unique()  -&gt; this give an insight of different type of communication used</vt:lpstr>
      <vt:lpstr>Ans 13 , 15) Display the number of contacts for each client , number of contacts performed before the current campaign for each client-&gt;   print(df[[‘column name’]]) -&gt;this prints the whole data of the column</vt:lpstr>
      <vt:lpstr>Ans 17) This questions ask for correlations between different attributes and the likelihood of subscribing to a term deposit  For this we need to create a correlation matrix which gives us an insight of the required correlation-&gt; Correlation acts like a measuring stick for the intensity relationship between different attributes.   The correlation coefficient is often denoted as "r“. If r = 1, it indicates a perfect positive linear relationship, meaning that as one variable increases, the other variable also increases proportionally. if r = −1, it indicates a perfect negative linear relationship, meaning that as one variable increases, the other variable decreases proportionally. if r = 0, it indicates no linear relationship between the variables </vt:lpstr>
      <vt:lpstr>We could infer this-&gt; </vt:lpstr>
      <vt:lpstr>                                                                            Summary-&gt; Client Demographics: The dataset covers clients' age, job types, marital status, and education levels. Age ranges across various groups, with jobs spanning categories like administration, management, and others. Marital status shows diversity among clients, and education levels vary from primary to tertiary. Financial and Credit Information: Some clients have credit in default, impacting their financial standing. Average yearly balances vary significantly, suggesting a diverse financial profile among clients. A proportion of clients also have housing and personal loans, reflecting their financial commitments. Communication and Campaign Details: Communication channels used include telephone and cellular, highlighting the campaign's outreach strategies. Contacts are distributed across different days and months, indicating varied campaign timing and scheduling. The duration of contacts varies, potentially influencing campaign effectiveness. Previous Campaign Performance: Insights into previous campaigns reveal varying outcomes such as success, failure, or other results. The number of days since the last contact from previous campaigns and the number of previous contacts are also diverse, indicating different levels of client engagement history. Term Deposit Subscription: A binary outcome shows whether clients subscribed to a term deposit. The distribution indicates varying levels of interest and engagement with the term deposit offering.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Tarang Srivastava</dc:creator>
  <cp:lastModifiedBy>Tarang Srivastava</cp:lastModifiedBy>
  <cp:revision>2</cp:revision>
  <dcterms:created xsi:type="dcterms:W3CDTF">2024-06-23T07:42:08Z</dcterms:created>
  <dcterms:modified xsi:type="dcterms:W3CDTF">2024-06-24T16:35:05Z</dcterms:modified>
</cp:coreProperties>
</file>