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6"/>
  </p:notesMasterIdLst>
  <p:sldIdLst>
    <p:sldId id="307" r:id="rId2"/>
    <p:sldId id="323" r:id="rId3"/>
    <p:sldId id="264" r:id="rId4"/>
    <p:sldId id="316" r:id="rId5"/>
    <p:sldId id="312" r:id="rId6"/>
    <p:sldId id="317" r:id="rId7"/>
    <p:sldId id="313" r:id="rId8"/>
    <p:sldId id="318" r:id="rId9"/>
    <p:sldId id="314" r:id="rId10"/>
    <p:sldId id="319" r:id="rId11"/>
    <p:sldId id="315" r:id="rId12"/>
    <p:sldId id="320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B48900"/>
    <a:srgbClr val="006600"/>
    <a:srgbClr val="134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D3E24-D9CC-491E-AD5F-3A98D200E565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9DA1-BEAA-46C2-B98F-4D0D638ED8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C6F6-D84E-5C12-19D1-046B30125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9F95E-DDF5-E810-52CB-EBEC5F932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3795-8DA9-7D57-B7D5-7BFDF513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80F4-5A57-0B34-DB09-BC766DFB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7458-0CA1-07E4-D75A-722B1081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4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1A0E-7A4F-6CCC-C5AA-4E9225C5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B903-3A98-CD8A-66F1-C83F84D8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B350-228B-2098-A978-3211B9D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263C-6D8C-F1DE-ACF8-1E309B64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01BF-7D9A-C8FA-BB75-1A71A645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04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B4D19C-6D87-6CC4-1911-E86894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8429F-5D4E-70A5-BEE0-4C0D4FC5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D818-42E8-9BFF-2485-DF1D4CA5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4D58-BCF1-2973-7289-E4780EDB0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BEF7-1309-B4C3-B137-974A6FC0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0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E6FE-D6E0-D30E-FD9C-EA720E52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F876-1435-8D7D-09EE-6B73818C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35C2-B815-1691-E8BA-CEA6F6FB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981D0-A8DE-80F8-3E52-0DB15091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444BF-0FD3-B521-4EF7-5E9D83E5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88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5BA2-6060-FB79-E79C-92943EE7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A2A0-A794-CFAD-F9FB-E10370AD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D39B9-105B-58E0-D15E-BE10BE5E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BEE82-B962-221A-BEA1-09F6221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AB5D-F17F-8B6E-B122-4F02BCDF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6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3B1A7-3A67-E1FF-0D4E-FB684BC4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B798-D99F-00B3-C19D-1501E9E3D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9A58-65A7-C9A3-271B-5C2743F5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0EBB3-A89E-2BC3-6704-9D968703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715A-5044-E286-DCBD-551E8E1A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C6DE-3989-1660-5B54-0EF6ED66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3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FF88-9B46-1247-CB68-639792DF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EAE9D-53EF-C8F7-05C4-304E33174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AFD4A-33E9-8605-D6E8-4106EC49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5A808-819D-58E2-3EF7-89ACF769F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BD075-E741-5F11-FAC4-7561FD12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E3186-947D-E4EB-B4E0-877C8D91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3D4D2-F2A9-EBB7-B0EB-4B3100AB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CB3F6-90F7-6D9D-4E1A-94C13043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34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8717-15E4-7F0A-3440-35282D7A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86D51-19B7-EB9F-12D7-2A363B37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C0C24-417B-9C93-A85F-EAF662A2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49264-E0FE-057E-E406-1F9FF662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6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2BCCB-518C-458F-0639-FB354AEF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AD826D-D9B8-5B27-E325-57EBBF0B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FD36C-D763-2257-CF2F-28B9B0D6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43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786F-1BCF-AD97-01F8-2186CC40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1337-F561-E820-1B11-7805ED78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694B9-3455-7A94-D409-391F25E18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E412-C900-E2D7-0EC1-911F9F6FB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7D968-EF67-BE4C-0F86-A1A49122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9B463-438A-881B-5EE5-10437B27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4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4556-7527-6ABD-1178-8DD62E93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2E961-5D37-8A54-2B4B-269750F48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007AC-93D9-1093-13C3-B808CA60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B986F-6DA8-66F0-6F7F-015F41D2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3DE68-56FC-DAC9-38B7-CF8A0943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DBF32-EF63-1601-EEF5-3222A061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94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B3FED4-0AAE-070D-DA31-F47C64E3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F1474-812C-89F6-6B7B-B4868A4E0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9379-F157-AA19-5347-477FD894A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5FFF-8BF9-4704-9BB2-CC0EA0FADA09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BD4A6-92EA-B7DA-6F0E-62804C73D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FFE4-E78E-D24F-725E-B33D3C6C0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AB609-43B7-4735-BD1D-D343DF3C5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6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7E3E-AAD8-FE27-FB77-2448B5AE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C9858-D119-2504-7AE5-AFF8F35F553F}"/>
              </a:ext>
            </a:extLst>
          </p:cNvPr>
          <p:cNvSpPr txBox="1"/>
          <p:nvPr/>
        </p:nvSpPr>
        <p:spPr>
          <a:xfrm>
            <a:off x="2009969" y="630604"/>
            <a:ext cx="817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Financial Performance </a:t>
            </a:r>
            <a:r>
              <a:rPr lang="en-US" sz="3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endParaRPr lang="en-IN" sz="3600" b="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84115-9502-A921-8FEE-1999569FE694}"/>
              </a:ext>
            </a:extLst>
          </p:cNvPr>
          <p:cNvSpPr txBox="1"/>
          <p:nvPr/>
        </p:nvSpPr>
        <p:spPr>
          <a:xfrm>
            <a:off x="8685710" y="6433759"/>
            <a:ext cx="3598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-Presented by Taranjeet Kaur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D8E85-35B2-89E2-1E51-56D03479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6" y="1781771"/>
            <a:ext cx="9743768" cy="465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1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4"/>
    </mc:Choice>
    <mc:Fallback xmlns="">
      <p:transition spd="slow" advTm="28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611FA-5B83-7E9F-DEDF-0B3DD4BE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93F836-DB92-44F3-C282-F1FE4D7A3693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Recommendations: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03A3D-AAC7-885D-0CD1-1650AD658244}"/>
              </a:ext>
            </a:extLst>
          </p:cNvPr>
          <p:cNvSpPr txBox="1"/>
          <p:nvPr/>
        </p:nvSpPr>
        <p:spPr>
          <a:xfrm>
            <a:off x="273660" y="1148134"/>
            <a:ext cx="71988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Audit High Spending Departments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Especially Finance and Technical.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Break down whether costs are fixed or variable, explore if some costs  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can be optimized.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 Low Spending Departments: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Evaluate if Marketing and Sales are underfunded.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Reinvest some Budget into digital marketing or training to boost 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revenue.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6EDA36-D522-01A0-BDF0-D7FAAC3B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Sept, Oct, Aug, Jan, Mar: Low cost, high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589AE-AE75-A30B-94FD-0488407D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2" r="5212"/>
          <a:stretch>
            <a:fillRect/>
          </a:stretch>
        </p:blipFill>
        <p:spPr>
          <a:xfrm>
            <a:off x="7554887" y="530943"/>
            <a:ext cx="4363452" cy="488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4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1EB72-3CE8-30C8-4673-75148C01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F2AA46-86F0-6972-728E-5D4B1DE77977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 – 5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Calculate Department wise cost %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D7CEE-7948-97DE-9230-922FD508A175}"/>
              </a:ext>
            </a:extLst>
          </p:cNvPr>
          <p:cNvSpPr txBox="1"/>
          <p:nvPr/>
        </p:nvSpPr>
        <p:spPr>
          <a:xfrm>
            <a:off x="371984" y="1077309"/>
            <a:ext cx="118200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100.0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expense_data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cost_percentage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expense_data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departments 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85674-45F1-527D-045A-81BD93EA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602" y="3817968"/>
            <a:ext cx="3212865" cy="196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4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9F2A6-58A1-622F-E735-275AFCADB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6B875-AA51-712C-F834-4D326B114C56}"/>
              </a:ext>
            </a:extLst>
          </p:cNvPr>
          <p:cNvSpPr txBox="1"/>
          <p:nvPr/>
        </p:nvSpPr>
        <p:spPr>
          <a:xfrm>
            <a:off x="3255789" y="2844225"/>
            <a:ext cx="5405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Secondary Analysis</a:t>
            </a:r>
          </a:p>
        </p:txBody>
      </p:sp>
    </p:spTree>
    <p:extLst>
      <p:ext uri="{BB962C8B-B14F-4D97-AF65-F5344CB8AC3E}">
        <p14:creationId xmlns:p14="http://schemas.microsoft.com/office/powerpoint/2010/main" val="48045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4F404-2D4B-A7E5-AE02-84026EFA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B9AF33-1AD7-47EF-FBB3-35218AD72A2A}"/>
              </a:ext>
            </a:extLst>
          </p:cNvPr>
          <p:cNvSpPr txBox="1"/>
          <p:nvPr/>
        </p:nvSpPr>
        <p:spPr>
          <a:xfrm>
            <a:off x="1209366" y="581403"/>
            <a:ext cx="6951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Data Collection for Enhanced Data-Driven Decisions: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E1DB-14EE-DF3E-F839-AE8433B8859A}"/>
              </a:ext>
            </a:extLst>
          </p:cNvPr>
          <p:cNvSpPr txBox="1"/>
          <p:nvPr/>
        </p:nvSpPr>
        <p:spPr>
          <a:xfrm>
            <a:off x="186483" y="126555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AutoNum type="arabicPeriod"/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Departmental Income Data: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F8E0A-04CE-414B-1350-8E0842869377}"/>
              </a:ext>
            </a:extLst>
          </p:cNvPr>
          <p:cNvSpPr txBox="1"/>
          <p:nvPr/>
        </p:nvSpPr>
        <p:spPr>
          <a:xfrm>
            <a:off x="422787" y="1769410"/>
            <a:ext cx="11336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This Data would have helped in evaluating profitability per department 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This would have helped in analyzing the performance and income generation of every department.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76904-D43F-F45A-B1F0-D826EB9AB020}"/>
              </a:ext>
            </a:extLst>
          </p:cNvPr>
          <p:cNvSpPr txBox="1"/>
          <p:nvPr/>
        </p:nvSpPr>
        <p:spPr>
          <a:xfrm>
            <a:off x="186483" y="291959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AutoNum type="arabicPeriod" startAt="2"/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and Customers Data: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194C8-1387-9C6C-36B1-A37224A4B6AB}"/>
              </a:ext>
            </a:extLst>
          </p:cNvPr>
          <p:cNvSpPr txBox="1"/>
          <p:nvPr/>
        </p:nvSpPr>
        <p:spPr>
          <a:xfrm>
            <a:off x="422787" y="3485004"/>
            <a:ext cx="113365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This Data must have helped in concluding the highest contribution of clients and customers to which department, services and product 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Which Departments, service and product is not performing well, helping in Churn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8E56E4-9370-9BD0-E1F7-59DE10B1C68D}"/>
              </a:ext>
            </a:extLst>
          </p:cNvPr>
          <p:cNvSpPr txBox="1"/>
          <p:nvPr/>
        </p:nvSpPr>
        <p:spPr>
          <a:xfrm>
            <a:off x="422787" y="5588843"/>
            <a:ext cx="11336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Income statement would include depreciation, taxes and interest helping in more accurate net profit and profitability analysis also showing how income and expenses affect financial position.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Through financial statements, metrics like net profit margin, operating margin(DOL)  or current ratio could have been calculated for better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95346-FA42-F218-319D-1ECA637530C6}"/>
              </a:ext>
            </a:extLst>
          </p:cNvPr>
          <p:cNvSpPr txBox="1"/>
          <p:nvPr/>
        </p:nvSpPr>
        <p:spPr>
          <a:xfrm>
            <a:off x="186483" y="48845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tx1">
                  <a:lumMod val="50000"/>
                  <a:lumOff val="50000"/>
                </a:schemeClr>
              </a:buClr>
              <a:buAutoNum type="arabicPeriod" startAt="3"/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Statements: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IN" sz="20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683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9575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9575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59575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671B7-D7B9-0399-DF3E-3C8E761F8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E258B-55D1-D9B1-D0A3-A742440295ED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i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78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CA3D9-A552-1953-53D7-2619CF4D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43145-FFB3-DF80-5C93-3346B7230673}"/>
              </a:ext>
            </a:extLst>
          </p:cNvPr>
          <p:cNvSpPr txBox="1"/>
          <p:nvPr/>
        </p:nvSpPr>
        <p:spPr>
          <a:xfrm>
            <a:off x="2626524" y="131039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 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852A7-FDCA-7D50-2413-774A9091C344}"/>
              </a:ext>
            </a:extLst>
          </p:cNvPr>
          <p:cNvSpPr txBox="1"/>
          <p:nvPr/>
        </p:nvSpPr>
        <p:spPr>
          <a:xfrm>
            <a:off x="855406" y="2093875"/>
            <a:ext cx="113365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Analysis of Company’s performance across various departments 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Identify Operational inefficiencies, opportunities for growth and provide actionable insights.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(c) Helping in Company’s growth and decision making 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11C5C-8B01-02B5-5BD6-FBB2D554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8F97960-4A1F-C410-77E5-D3D661B9B0DA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 - 1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Income Earned in Each month in the financial year.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DF2F48-6E79-D992-1214-9E83102E21C5}"/>
              </a:ext>
            </a:extLst>
          </p:cNvPr>
          <p:cNvSpPr txBox="1"/>
          <p:nvPr/>
        </p:nvSpPr>
        <p:spPr>
          <a:xfrm>
            <a:off x="371984" y="1130709"/>
            <a:ext cx="50259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total_income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Income_data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085AC-2497-51EB-5B08-1B97C4EA0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4" y="2982473"/>
            <a:ext cx="2350805" cy="3806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C349F-9E87-97A8-4532-F183255D3B47}"/>
              </a:ext>
            </a:extLst>
          </p:cNvPr>
          <p:cNvSpPr txBox="1"/>
          <p:nvPr/>
        </p:nvSpPr>
        <p:spPr>
          <a:xfrm>
            <a:off x="7911688" y="1946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:-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88A8D-315A-FD98-4CA2-4CDD06F38F19}"/>
              </a:ext>
            </a:extLst>
          </p:cNvPr>
          <p:cNvSpPr txBox="1"/>
          <p:nvPr/>
        </p:nvSpPr>
        <p:spPr>
          <a:xfrm>
            <a:off x="5783826" y="2613141"/>
            <a:ext cx="6408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Income Month: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September(Month 9) with Rs. 4,30,000.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Followed by  October(3,74,000) and May(3,70,000).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Income Month: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June(Month 6) with Rs. 1,23,400.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November(Month 11) is also low at Rs. 1,33,000.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4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7B3AD2-9148-5564-D50F-90FCE23B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71B5734-F7AB-4CE8-751B-C34D2FBC42EC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Recommendations: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E6409-84BF-6C97-4260-F64EE74511E2}"/>
              </a:ext>
            </a:extLst>
          </p:cNvPr>
          <p:cNvSpPr txBox="1"/>
          <p:nvPr/>
        </p:nvSpPr>
        <p:spPr>
          <a:xfrm>
            <a:off x="371984" y="1305450"/>
            <a:ext cx="68350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Off-Peak Months: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Consistent high income from April to October and Sharp drop in June and again in November.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Investigate why June and November are low-performing months, Look into seasonal and operations 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and Planning: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Use this monthly pattern to plan staffing, budgeting, and resource allocation.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332950-17D1-44DF-C06C-C7FF261B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753" y="1140196"/>
            <a:ext cx="3927358" cy="39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0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9B3E5-866D-19D7-54C0-FCA0AD16C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40BA23-98D4-893A-C81F-862396D58C62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 - 2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Expenses incurred in Each month in the financial year.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E1A39-EAB6-5446-79A7-3BCF37D14AEC}"/>
              </a:ext>
            </a:extLst>
          </p:cNvPr>
          <p:cNvSpPr txBox="1"/>
          <p:nvPr/>
        </p:nvSpPr>
        <p:spPr>
          <a:xfrm>
            <a:off x="371984" y="1080304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total_expense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expense_data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4648D-93B4-EA8C-8DF9-6800BB45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4" y="3005150"/>
            <a:ext cx="2518700" cy="3744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EFE444-A233-6CA4-B9E1-32ABC22022C4}"/>
              </a:ext>
            </a:extLst>
          </p:cNvPr>
          <p:cNvSpPr txBox="1"/>
          <p:nvPr/>
        </p:nvSpPr>
        <p:spPr>
          <a:xfrm>
            <a:off x="5724016" y="325392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(Month 12) with Rs. 1,72,000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May(Month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with Rs. 1,70,000.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Expense Month: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October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(Month 10) with Rs.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18,5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June(Month 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with Rs. 23,400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Expense Trend:</a:t>
            </a:r>
            <a:endParaRPr lang="en-IN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(a) Generally Moderate or low expenses in high Income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months like October, September and August.</a:t>
            </a:r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16A7E-76F8-D53C-BF12-33858E71AD55}"/>
              </a:ext>
            </a:extLst>
          </p:cNvPr>
          <p:cNvSpPr txBox="1"/>
          <p:nvPr/>
        </p:nvSpPr>
        <p:spPr>
          <a:xfrm>
            <a:off x="7911688" y="23469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:-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5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E8625-D2CB-33DF-2309-BBAF2F649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EC52FE-A072-1888-B79E-A090DAE86255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Recommendations: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AC9DA-3186-D494-3EC1-677625290630}"/>
              </a:ext>
            </a:extLst>
          </p:cNvPr>
          <p:cNvSpPr txBox="1"/>
          <p:nvPr/>
        </p:nvSpPr>
        <p:spPr>
          <a:xfrm>
            <a:off x="371984" y="1197295"/>
            <a:ext cx="6785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Maximize Operations in Low Expense-High Income Months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Sept, Oct, March and Jan  are low cost and high return months.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These are most profitable months we should expand campaigns,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Staffing and Production 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Investigate High Expense Months (Feb, May)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Expenses too High Compared to Income in these months.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Analyze which Department caused spike.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B2ADA4-9E34-5A97-CF34-68932D44F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4" y="1039979"/>
            <a:ext cx="4831095" cy="394618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42BB85F-14CC-C6BF-12F9-226412A4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Sept, Oct, Aug, Jan, Mar: Low cost, high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8BA421-A48E-279C-81E6-E2B3E15A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6D47F0-2D42-1E75-3BB9-772C4E11F759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 - 3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Net Profit Per Month.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39CB2-872E-31BE-1816-70BAEE00164C}"/>
              </a:ext>
            </a:extLst>
          </p:cNvPr>
          <p:cNvSpPr txBox="1"/>
          <p:nvPr/>
        </p:nvSpPr>
        <p:spPr>
          <a:xfrm>
            <a:off x="273662" y="841335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total_income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total_expense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net_profit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total_income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Income_data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total_expense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expense_data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8352B-593A-75F9-0CA6-7564DF50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961" y="3357357"/>
            <a:ext cx="2105369" cy="3500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187D7-B3E3-95EB-7748-C60DFFA42ACE}"/>
              </a:ext>
            </a:extLst>
          </p:cNvPr>
          <p:cNvSpPr txBox="1"/>
          <p:nvPr/>
        </p:nvSpPr>
        <p:spPr>
          <a:xfrm>
            <a:off x="5968181" y="414205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Profitable Months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Sept, Oct and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 are the most profitable months, key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drivers of business Profitability.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Net profit Months: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February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’s profit was the lowest, mainly due to very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expenses(1,72,000) relative to income(2,50,000).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4842A-F9C9-B0E5-3D3C-298D78A23144}"/>
              </a:ext>
            </a:extLst>
          </p:cNvPr>
          <p:cNvSpPr txBox="1"/>
          <p:nvPr/>
        </p:nvSpPr>
        <p:spPr>
          <a:xfrm>
            <a:off x="8239432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:-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7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81FC0-BF13-BFB7-80B2-DCB010380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858B30-C2EE-654D-148D-567472C552ED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Recommendations: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62DD8-9401-09E0-BDDA-EEAE4008BE79}"/>
              </a:ext>
            </a:extLst>
          </p:cNvPr>
          <p:cNvSpPr txBox="1"/>
          <p:nvPr/>
        </p:nvSpPr>
        <p:spPr>
          <a:xfrm>
            <a:off x="273661" y="1148134"/>
            <a:ext cx="64909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Maximize Peak Months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Boost Marketing and Sales in the months which show 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strongest ROI.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Plan Product Launches or events in these Months .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 startAt="2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planning and Cost Control: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Analyze February’s High cost reasons, review operations for 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income improvement in future.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Use the monthly Pattern for Budgeting, Planning and  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Forecasting.</a:t>
            </a:r>
          </a:p>
          <a:p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C2404-2C48-5E46-FD4C-BDF37D83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Sept, Oct, Aug, Jan, Mar: Low cost, high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F02B5-7D92-BF27-790B-04CF1F0C9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8" t="5006" r="4866"/>
          <a:stretch>
            <a:fillRect/>
          </a:stretch>
        </p:blipFill>
        <p:spPr>
          <a:xfrm>
            <a:off x="6764593" y="1406012"/>
            <a:ext cx="5270091" cy="373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0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44000">
              <a:schemeClr val="accent5">
                <a:lumMod val="60000"/>
                <a:lumOff val="40000"/>
              </a:schemeClr>
            </a:gs>
            <a:gs pos="68000">
              <a:schemeClr val="bg1">
                <a:lumMod val="8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758A1-8A90-E27D-DD88-43534ECE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01C5EE-2BA5-CEDA-0B05-8432B0B0D6E8}"/>
              </a:ext>
            </a:extLst>
          </p:cNvPr>
          <p:cNvSpPr txBox="1"/>
          <p:nvPr/>
        </p:nvSpPr>
        <p:spPr>
          <a:xfrm>
            <a:off x="371984" y="195004"/>
            <a:ext cx="105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Request – 4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Calculate Expenses incurred by each department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434F5-7CA4-6D99-AC3A-16E56438FE50}"/>
              </a:ext>
            </a:extLst>
          </p:cNvPr>
          <p:cNvSpPr txBox="1"/>
          <p:nvPr/>
        </p:nvSpPr>
        <p:spPr>
          <a:xfrm>
            <a:off x="371984" y="983678"/>
            <a:ext cx="8811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department_name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department_expense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expense_data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departments 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department_name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99945-F800-B8EC-1625-B8B6E7E29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31" y="3715546"/>
            <a:ext cx="3795045" cy="2158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04E093-ADA6-D66D-780D-E2D3C916CBFE}"/>
              </a:ext>
            </a:extLst>
          </p:cNvPr>
          <p:cNvSpPr txBox="1"/>
          <p:nvPr/>
        </p:nvSpPr>
        <p:spPr>
          <a:xfrm>
            <a:off x="6007510" y="371554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Spending Departments: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Finance Department alone contributes approx. 35%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total departmental expenses with Technical having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departmental expense of Rs. 2,16,500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(b) Both these Departments contributes approx. 65% of </a:t>
            </a:r>
          </a:p>
          <a:p>
            <a:pPr lvl="0">
              <a:defRPr/>
            </a:pP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total expenses.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 Spending Departments: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Marketing(57,000) and Sales(80,000) have comparatively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b="1" dirty="0">
                <a:solidFill>
                  <a:srgbClr val="4472C4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departmental expense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4472C4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381E6-4E86-B6C8-CE30-9F20364EC0AD}"/>
              </a:ext>
            </a:extLst>
          </p:cNvPr>
          <p:cNvSpPr txBox="1"/>
          <p:nvPr/>
        </p:nvSpPr>
        <p:spPr>
          <a:xfrm>
            <a:off x="7911688" y="32553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:-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8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10884</TotalTime>
  <Words>1176</Words>
  <Application>Microsoft Office PowerPoint</Application>
  <PresentationFormat>Widescreen</PresentationFormat>
  <Paragraphs>152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Joyeta Pal</dc:creator>
  <cp:lastModifiedBy>Taranjeet kaur</cp:lastModifiedBy>
  <cp:revision>161</cp:revision>
  <dcterms:created xsi:type="dcterms:W3CDTF">2024-12-12T18:36:24Z</dcterms:created>
  <dcterms:modified xsi:type="dcterms:W3CDTF">2025-06-28T18:19:17Z</dcterms:modified>
</cp:coreProperties>
</file>