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3"/>
  </p:notesMasterIdLst>
  <p:handoutMasterIdLst>
    <p:handoutMasterId r:id="rId34"/>
  </p:handoutMasterIdLst>
  <p:sldIdLst>
    <p:sldId id="256" r:id="rId2"/>
    <p:sldId id="257" r:id="rId3"/>
    <p:sldId id="258" r:id="rId4"/>
    <p:sldId id="261" r:id="rId5"/>
    <p:sldId id="262" r:id="rId6"/>
    <p:sldId id="272" r:id="rId7"/>
    <p:sldId id="263" r:id="rId8"/>
    <p:sldId id="264" r:id="rId9"/>
    <p:sldId id="273" r:id="rId10"/>
    <p:sldId id="271" r:id="rId11"/>
    <p:sldId id="265" r:id="rId12"/>
    <p:sldId id="266" r:id="rId13"/>
    <p:sldId id="267" r:id="rId14"/>
    <p:sldId id="268" r:id="rId15"/>
    <p:sldId id="275" r:id="rId16"/>
    <p:sldId id="274" r:id="rId17"/>
    <p:sldId id="269" r:id="rId18"/>
    <p:sldId id="270" r:id="rId19"/>
    <p:sldId id="276" r:id="rId20"/>
    <p:sldId id="278" r:id="rId21"/>
    <p:sldId id="279" r:id="rId22"/>
    <p:sldId id="280" r:id="rId23"/>
    <p:sldId id="281" r:id="rId24"/>
    <p:sldId id="282" r:id="rId25"/>
    <p:sldId id="259" r:id="rId26"/>
    <p:sldId id="260"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066297-B89D-456B-9A4A-AF298988CD4D}" type="datetimeFigureOut">
              <a:rPr lang="en-CA" smtClean="0"/>
              <a:t>2022-04-27</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CA" smtClean="0"/>
              <a:t>1</a:t>
            </a:r>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0E4C67-67EA-44A3-AD82-8DFE3C1696B1}" type="slidenum">
              <a:rPr lang="en-CA" smtClean="0"/>
              <a:t>‹#›</a:t>
            </a:fld>
            <a:endParaRPr lang="en-CA"/>
          </a:p>
        </p:txBody>
      </p:sp>
    </p:spTree>
    <p:extLst>
      <p:ext uri="{BB962C8B-B14F-4D97-AF65-F5344CB8AC3E}">
        <p14:creationId xmlns:p14="http://schemas.microsoft.com/office/powerpoint/2010/main" val="369559509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4ECFB7-3D85-4536-80CA-86B122572489}" type="datetimeFigureOut">
              <a:rPr lang="en-CA" smtClean="0"/>
              <a:t>2022-04-27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CA" smtClean="0"/>
              <a:t>1</a:t>
            </a:r>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3BF64-DD41-4A18-88FE-EC6FE9980F07}" type="slidenum">
              <a:rPr lang="en-CA" smtClean="0"/>
              <a:t>‹#›</a:t>
            </a:fld>
            <a:endParaRPr lang="en-CA"/>
          </a:p>
        </p:txBody>
      </p:sp>
    </p:spTree>
    <p:extLst>
      <p:ext uri="{BB962C8B-B14F-4D97-AF65-F5344CB8AC3E}">
        <p14:creationId xmlns:p14="http://schemas.microsoft.com/office/powerpoint/2010/main" val="235835450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1122670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Tree>
    <p:extLst>
      <p:ext uri="{BB962C8B-B14F-4D97-AF65-F5344CB8AC3E}">
        <p14:creationId xmlns:p14="http://schemas.microsoft.com/office/powerpoint/2010/main" val="137767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CB02BC8F-9E56-4C4E-90AE-65E703377263}" type="datetime1">
              <a:rPr lang="en-CA" smtClean="0"/>
              <a:t>2022-04-27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41DB62-DB30-4072-9FCD-E31EC4DFDC11}" type="slidenum">
              <a:rPr lang="en-CA" smtClean="0"/>
              <a:t>‹#›</a:t>
            </a:fld>
            <a:endParaRPr lang="en-CA"/>
          </a:p>
        </p:txBody>
      </p:sp>
    </p:spTree>
    <p:extLst>
      <p:ext uri="{BB962C8B-B14F-4D97-AF65-F5344CB8AC3E}">
        <p14:creationId xmlns:p14="http://schemas.microsoft.com/office/powerpoint/2010/main" val="56153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FA304C06-C4A6-4B18-81DA-6384CEB2242C}" type="datetime1">
              <a:rPr lang="en-CA" smtClean="0"/>
              <a:t>2022-04-27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41DB62-DB30-4072-9FCD-E31EC4DFDC11}" type="slidenum">
              <a:rPr lang="en-CA" smtClean="0"/>
              <a:t>‹#›</a:t>
            </a:fld>
            <a:endParaRPr lang="en-CA"/>
          </a:p>
        </p:txBody>
      </p:sp>
    </p:spTree>
    <p:extLst>
      <p:ext uri="{BB962C8B-B14F-4D97-AF65-F5344CB8AC3E}">
        <p14:creationId xmlns:p14="http://schemas.microsoft.com/office/powerpoint/2010/main" val="2142591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9CD9281-2CC4-4B75-AD24-397A6436C42F}" type="datetime1">
              <a:rPr lang="en-CA" smtClean="0"/>
              <a:t>2022-04-27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41DB62-DB30-4072-9FCD-E31EC4DFDC11}" type="slidenum">
              <a:rPr lang="en-CA" smtClean="0"/>
              <a:t>‹#›</a:t>
            </a:fld>
            <a:endParaRPr lang="en-CA"/>
          </a:p>
        </p:txBody>
      </p:sp>
    </p:spTree>
    <p:extLst>
      <p:ext uri="{BB962C8B-B14F-4D97-AF65-F5344CB8AC3E}">
        <p14:creationId xmlns:p14="http://schemas.microsoft.com/office/powerpoint/2010/main" val="69295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52F7228-5606-41AE-9095-62A1C782477F}" type="datetime1">
              <a:rPr lang="en-CA" smtClean="0"/>
              <a:t>2022-04-27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41DB62-DB30-4072-9FCD-E31EC4DFDC11}" type="slidenum">
              <a:rPr lang="en-CA" smtClean="0"/>
              <a:t>‹#›</a:t>
            </a:fld>
            <a:endParaRPr lang="en-CA"/>
          </a:p>
        </p:txBody>
      </p:sp>
    </p:spTree>
    <p:extLst>
      <p:ext uri="{BB962C8B-B14F-4D97-AF65-F5344CB8AC3E}">
        <p14:creationId xmlns:p14="http://schemas.microsoft.com/office/powerpoint/2010/main" val="55350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0D38CA-EBA0-4A48-9A37-A19F2CE277C2}" type="datetime1">
              <a:rPr lang="en-CA" smtClean="0"/>
              <a:t>2022-04-27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341DB62-DB30-4072-9FCD-E31EC4DFDC11}" type="slidenum">
              <a:rPr lang="en-CA" smtClean="0"/>
              <a:t>‹#›</a:t>
            </a:fld>
            <a:endParaRPr lang="en-CA"/>
          </a:p>
        </p:txBody>
      </p:sp>
    </p:spTree>
    <p:extLst>
      <p:ext uri="{BB962C8B-B14F-4D97-AF65-F5344CB8AC3E}">
        <p14:creationId xmlns:p14="http://schemas.microsoft.com/office/powerpoint/2010/main" val="127300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07C5062F-8448-46F2-8E8C-F6D410D65970}" type="datetime1">
              <a:rPr lang="en-CA" smtClean="0"/>
              <a:t>2022-04-27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341DB62-DB30-4072-9FCD-E31EC4DFDC11}" type="slidenum">
              <a:rPr lang="en-CA" smtClean="0"/>
              <a:t>‹#›</a:t>
            </a:fld>
            <a:endParaRPr lang="en-CA"/>
          </a:p>
        </p:txBody>
      </p:sp>
    </p:spTree>
    <p:extLst>
      <p:ext uri="{BB962C8B-B14F-4D97-AF65-F5344CB8AC3E}">
        <p14:creationId xmlns:p14="http://schemas.microsoft.com/office/powerpoint/2010/main" val="2550097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C28F25C5-086D-4ED3-8BA2-DAB7DC6FABF8}" type="datetime1">
              <a:rPr lang="en-CA" smtClean="0"/>
              <a:t>2022-04-27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341DB62-DB30-4072-9FCD-E31EC4DFDC11}" type="slidenum">
              <a:rPr lang="en-CA" smtClean="0"/>
              <a:t>‹#›</a:t>
            </a:fld>
            <a:endParaRPr lang="en-CA"/>
          </a:p>
        </p:txBody>
      </p:sp>
    </p:spTree>
    <p:extLst>
      <p:ext uri="{BB962C8B-B14F-4D97-AF65-F5344CB8AC3E}">
        <p14:creationId xmlns:p14="http://schemas.microsoft.com/office/powerpoint/2010/main" val="136871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D04D1B2-1180-4CB1-A8A1-98E2C93DEE20}" type="datetime1">
              <a:rPr lang="en-CA" smtClean="0"/>
              <a:t>2022-04-27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341DB62-DB30-4072-9FCD-E31EC4DFDC11}" type="slidenum">
              <a:rPr lang="en-CA" smtClean="0"/>
              <a:t>‹#›</a:t>
            </a:fld>
            <a:endParaRPr lang="en-CA"/>
          </a:p>
        </p:txBody>
      </p:sp>
    </p:spTree>
    <p:extLst>
      <p:ext uri="{BB962C8B-B14F-4D97-AF65-F5344CB8AC3E}">
        <p14:creationId xmlns:p14="http://schemas.microsoft.com/office/powerpoint/2010/main" val="4122123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8CA79-1008-415F-A5F4-A43CB9405F76}" type="datetime1">
              <a:rPr lang="en-CA" smtClean="0"/>
              <a:t>2022-04-27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341DB62-DB30-4072-9FCD-E31EC4DFDC11}" type="slidenum">
              <a:rPr lang="en-CA" smtClean="0"/>
              <a:t>‹#›</a:t>
            </a:fld>
            <a:endParaRPr lang="en-CA"/>
          </a:p>
        </p:txBody>
      </p:sp>
    </p:spTree>
    <p:extLst>
      <p:ext uri="{BB962C8B-B14F-4D97-AF65-F5344CB8AC3E}">
        <p14:creationId xmlns:p14="http://schemas.microsoft.com/office/powerpoint/2010/main" val="264959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8D3996-1DA6-4DB3-A0CA-1973D6B869DF}" type="datetime1">
              <a:rPr lang="en-CA" smtClean="0"/>
              <a:t>2022-04-27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341DB62-DB30-4072-9FCD-E31EC4DFDC11}" type="slidenum">
              <a:rPr lang="en-CA" smtClean="0"/>
              <a:t>‹#›</a:t>
            </a:fld>
            <a:endParaRPr lang="en-CA"/>
          </a:p>
        </p:txBody>
      </p:sp>
    </p:spTree>
    <p:extLst>
      <p:ext uri="{BB962C8B-B14F-4D97-AF65-F5344CB8AC3E}">
        <p14:creationId xmlns:p14="http://schemas.microsoft.com/office/powerpoint/2010/main" val="188557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1FC473-8215-4C3C-9C8C-2A78EFF697D2}" type="datetime1">
              <a:rPr lang="en-CA" smtClean="0"/>
              <a:t>2022-04-27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341DB62-DB30-4072-9FCD-E31EC4DFDC11}" type="slidenum">
              <a:rPr lang="en-CA" smtClean="0"/>
              <a:t>‹#›</a:t>
            </a:fld>
            <a:endParaRPr lang="en-CA"/>
          </a:p>
        </p:txBody>
      </p:sp>
    </p:spTree>
    <p:extLst>
      <p:ext uri="{BB962C8B-B14F-4D97-AF65-F5344CB8AC3E}">
        <p14:creationId xmlns:p14="http://schemas.microsoft.com/office/powerpoint/2010/main" val="340208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0801EE-E3A6-4A2E-A6A1-8060F63E5F61}" type="datetime1">
              <a:rPr lang="en-CA" smtClean="0"/>
              <a:t>2022-04-27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1DB62-DB30-4072-9FCD-E31EC4DFDC11}" type="slidenum">
              <a:rPr lang="en-CA" smtClean="0"/>
              <a:t>‹#›</a:t>
            </a:fld>
            <a:endParaRPr lang="en-CA"/>
          </a:p>
        </p:txBody>
      </p:sp>
    </p:spTree>
    <p:extLst>
      <p:ext uri="{BB962C8B-B14F-4D97-AF65-F5344CB8AC3E}">
        <p14:creationId xmlns:p14="http://schemas.microsoft.com/office/powerpoint/2010/main" val="2694957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US Census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81201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122276" y="4963561"/>
            <a:ext cx="4069724" cy="1338828"/>
          </a:xfrm>
          <a:prstGeom prst="rect">
            <a:avLst/>
          </a:prstGeom>
        </p:spPr>
        <p:txBody>
          <a:bodyPr wrap="square">
            <a:spAutoFit/>
          </a:bodyPr>
          <a:lstStyle/>
          <a:p>
            <a:pPr algn="just">
              <a:lnSpc>
                <a:spcPct val="150000"/>
              </a:lnSpc>
              <a:spcAft>
                <a:spcPts val="600"/>
              </a:spcAft>
            </a:pPr>
            <a:r>
              <a:rPr lang="en-CA" b="1"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Project:  Predict </a:t>
            </a:r>
            <a:r>
              <a:rPr lang="en-CA"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the Income level of population of the U.S. by using Machine Learning </a:t>
            </a:r>
            <a:r>
              <a:rPr lang="en-CA" b="1" dirty="0" smtClean="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Algorithm</a:t>
            </a:r>
            <a:endParaRPr lang="en-CA" sz="16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48907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37445" y="2034862"/>
            <a:ext cx="10515600" cy="1265685"/>
          </a:xfrm>
        </p:spPr>
        <p:txBody>
          <a:bodyPr>
            <a:normAutofit/>
          </a:bodyPr>
          <a:lstStyle/>
          <a:p>
            <a:pPr algn="just">
              <a:lnSpc>
                <a:spcPts val="5280"/>
              </a:lnSpc>
            </a:pPr>
            <a:r>
              <a:rPr lang="en-US" dirty="0" smtClean="0"/>
              <a:t>                       </a:t>
            </a:r>
            <a:r>
              <a:rPr lang="en-US" dirty="0" smtClean="0">
                <a:solidFill>
                  <a:schemeClr val="accent2">
                    <a:lumMod val="75000"/>
                  </a:schemeClr>
                </a:solidFill>
                <a:latin typeface="Times New Roman" panose="02020603050405020304" pitchFamily="18" charset="0"/>
                <a:cs typeface="Times New Roman" panose="02020603050405020304" pitchFamily="18" charset="0"/>
              </a:rPr>
              <a:t>Data Visualization</a:t>
            </a:r>
            <a:endParaRPr lang="en-CA"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3341DB62-DB30-4072-9FCD-E31EC4DFDC11}" type="slidenum">
              <a:rPr lang="en-CA" smtClean="0"/>
              <a:t>9</a:t>
            </a:fld>
            <a:endParaRPr lang="en-CA"/>
          </a:p>
        </p:txBody>
      </p:sp>
    </p:spTree>
    <p:extLst>
      <p:ext uri="{BB962C8B-B14F-4D97-AF65-F5344CB8AC3E}">
        <p14:creationId xmlns:p14="http://schemas.microsoft.com/office/powerpoint/2010/main" val="115810481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 y="270456"/>
            <a:ext cx="6993228" cy="860112"/>
          </a:xfrm>
        </p:spPr>
        <p:txBody>
          <a:bodyPr>
            <a:normAutofit fontScale="90000"/>
          </a:bodyPr>
          <a:lstStyle/>
          <a:p>
            <a:pPr lvl="0" algn="just"/>
            <a:r>
              <a:rPr lang="en-CA" sz="2700" dirty="0">
                <a:solidFill>
                  <a:schemeClr val="accent2">
                    <a:lumMod val="75000"/>
                  </a:schemeClr>
                </a:solidFill>
                <a:latin typeface="Times New Roman" panose="02020603050405020304" pitchFamily="18" charset="0"/>
                <a:cs typeface="Times New Roman" panose="02020603050405020304" pitchFamily="18" charset="0"/>
              </a:rPr>
              <a:t>Does an individual make more than 50k income </a:t>
            </a:r>
            <a:r>
              <a:rPr lang="en-CA" sz="2700" dirty="0" smtClean="0">
                <a:solidFill>
                  <a:schemeClr val="accent2">
                    <a:lumMod val="75000"/>
                  </a:schemeClr>
                </a:solidFill>
                <a:latin typeface="Times New Roman" panose="02020603050405020304" pitchFamily="18" charset="0"/>
                <a:cs typeface="Times New Roman" panose="02020603050405020304" pitchFamily="18" charset="0"/>
              </a:rPr>
              <a:t>or not</a:t>
            </a:r>
            <a:r>
              <a:rPr lang="en-CA" sz="2700" dirty="0">
                <a:solidFill>
                  <a:schemeClr val="accent2">
                    <a:lumMod val="75000"/>
                  </a:schemeClr>
                </a:solidFill>
                <a:latin typeface="Times New Roman" panose="02020603050405020304" pitchFamily="18" charset="0"/>
                <a:cs typeface="Times New Roman" panose="02020603050405020304" pitchFamily="18" charset="0"/>
              </a:rPr>
              <a:t>?</a:t>
            </a:r>
            <a:r>
              <a:rPr lang="en-CA" dirty="0">
                <a:latin typeface="Times New Roman" panose="02020603050405020304" pitchFamily="18" charset="0"/>
                <a:cs typeface="Times New Roman" panose="02020603050405020304" pitchFamily="18" charset="0"/>
              </a:rPr>
              <a:t/>
            </a:r>
            <a:br>
              <a:rPr lang="en-CA" dirty="0">
                <a:latin typeface="Times New Roman" panose="02020603050405020304" pitchFamily="18" charset="0"/>
                <a:cs typeface="Times New Roman" panose="02020603050405020304" pitchFamily="18" charset="0"/>
              </a:rPr>
            </a:br>
            <a:endParaRPr lang="en-CA"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6623" b="6623"/>
          <a:stretch>
            <a:fillRect/>
          </a:stretch>
        </p:blipFill>
        <p:spPr>
          <a:xfrm>
            <a:off x="5183188" y="1197735"/>
            <a:ext cx="6172200" cy="4663315"/>
          </a:xfrm>
        </p:spPr>
      </p:pic>
      <p:sp>
        <p:nvSpPr>
          <p:cNvPr id="4" name="Text Placeholder 3"/>
          <p:cNvSpPr>
            <a:spLocks noGrp="1"/>
          </p:cNvSpPr>
          <p:nvPr>
            <p:ph type="body" sz="half" idx="2"/>
          </p:nvPr>
        </p:nvSpPr>
        <p:spPr>
          <a:xfrm>
            <a:off x="180304" y="1030310"/>
            <a:ext cx="5002884" cy="4838678"/>
          </a:xfrm>
        </p:spPr>
        <p:txBody>
          <a:bodyPr>
            <a:normAutofit/>
          </a:bodyPr>
          <a:lstStyle/>
          <a:p>
            <a:pPr marL="252000" indent="-285750" algn="just">
              <a:lnSpc>
                <a:spcPts val="216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According to the original dataset the majority </a:t>
            </a:r>
            <a:r>
              <a:rPr lang="en-US" sz="1800" dirty="0">
                <a:latin typeface="Times New Roman" panose="02020603050405020304" pitchFamily="18" charset="0"/>
                <a:cs typeface="Times New Roman" panose="02020603050405020304" pitchFamily="18" charset="0"/>
              </a:rPr>
              <a:t>of the people have an income of less than </a:t>
            </a:r>
            <a:r>
              <a:rPr lang="en-US" sz="1800" dirty="0" smtClean="0">
                <a:latin typeface="Times New Roman" panose="02020603050405020304" pitchFamily="18" charset="0"/>
                <a:cs typeface="Times New Roman" panose="02020603050405020304" pitchFamily="18" charset="0"/>
              </a:rPr>
              <a:t>50,000, </a:t>
            </a:r>
            <a:r>
              <a:rPr lang="en-US" sz="1800" dirty="0">
                <a:latin typeface="Times New Roman" panose="02020603050405020304" pitchFamily="18" charset="0"/>
                <a:cs typeface="Times New Roman" panose="02020603050405020304" pitchFamily="18" charset="0"/>
              </a:rPr>
              <a:t>indicating that the data is somewhat skewed</a:t>
            </a:r>
            <a:r>
              <a:rPr lang="en-US" sz="1800" dirty="0" smtClean="0">
                <a:latin typeface="Times New Roman" panose="02020603050405020304" pitchFamily="18" charset="0"/>
                <a:cs typeface="Times New Roman" panose="02020603050405020304" pitchFamily="18" charset="0"/>
              </a:rPr>
              <a:t>.</a:t>
            </a:r>
          </a:p>
          <a:p>
            <a:pPr marL="252000" indent="-285750" algn="just">
              <a:lnSpc>
                <a:spcPts val="2160"/>
              </a:lnSpc>
              <a:buFont typeface="Arial" panose="020B0604020202020204" pitchFamily="34" charset="0"/>
              <a:buChar char="•"/>
            </a:pPr>
            <a:r>
              <a:rPr lang="en-CA" sz="1800" dirty="0">
                <a:latin typeface="Times New Roman" panose="02020603050405020304" pitchFamily="18" charset="0"/>
                <a:cs typeface="Times New Roman" panose="02020603050405020304" pitchFamily="18" charset="0"/>
              </a:rPr>
              <a:t>After visualization with the distribution of each attribute and I</a:t>
            </a:r>
            <a:r>
              <a:rPr lang="en-CA" sz="1800" dirty="0" smtClean="0">
                <a:latin typeface="Times New Roman" panose="02020603050405020304" pitchFamily="18" charset="0"/>
                <a:cs typeface="Times New Roman" panose="02020603050405020304" pitchFamily="18" charset="0"/>
              </a:rPr>
              <a:t> </a:t>
            </a:r>
            <a:r>
              <a:rPr lang="en-CA" sz="1800" dirty="0">
                <a:latin typeface="Times New Roman" panose="02020603050405020304" pitchFamily="18" charset="0"/>
                <a:cs typeface="Times New Roman" panose="02020603050405020304" pitchFamily="18" charset="0"/>
              </a:rPr>
              <a:t>achieve the possibility of earning more than $50,000 per year. Due to this study, I culminate that age’, ‘education’, ‘hours per week’, and ‘sex’, these attributes play a crucial rule for predict the income of individual in U.S. Finally, after applying the four models and also using cross validation technique, I have chosen to The Random Forest Classifier, which provides the highly accuracy to known about the income level.</a:t>
            </a:r>
            <a:endParaRPr lang="en-US" sz="1800" dirty="0">
              <a:latin typeface="Times New Roman" panose="02020603050405020304" pitchFamily="18" charset="0"/>
              <a:cs typeface="Times New Roman" panose="02020603050405020304" pitchFamily="18" charset="0"/>
            </a:endParaRPr>
          </a:p>
          <a:p>
            <a:pPr marL="252000" indent="-285750" algn="just">
              <a:buFont typeface="Arial" panose="020B0604020202020204" pitchFamily="34" charset="0"/>
              <a:buChar char="•"/>
            </a:pPr>
            <a:endParaRPr lang="en-CA" dirty="0"/>
          </a:p>
        </p:txBody>
      </p:sp>
      <p:sp>
        <p:nvSpPr>
          <p:cNvPr id="5" name="Slide Number Placeholder 4"/>
          <p:cNvSpPr>
            <a:spLocks noGrp="1"/>
          </p:cNvSpPr>
          <p:nvPr>
            <p:ph type="sldNum" sz="quarter" idx="12"/>
          </p:nvPr>
        </p:nvSpPr>
        <p:spPr/>
        <p:txBody>
          <a:bodyPr/>
          <a:lstStyle/>
          <a:p>
            <a:fld id="{3341DB62-DB30-4072-9FCD-E31EC4DFDC11}" type="slidenum">
              <a:rPr lang="en-CA" smtClean="0"/>
              <a:t>10</a:t>
            </a:fld>
            <a:endParaRPr lang="en-CA"/>
          </a:p>
        </p:txBody>
      </p:sp>
      <p:pic>
        <p:nvPicPr>
          <p:cNvPr id="7" name="Picture 6" descr="C:\Users\Lenovo\Desktop\CAPSTONE PROJECT\Screenshot 2022-04-05 205253.png"/>
          <p:cNvPicPr/>
          <p:nvPr/>
        </p:nvPicPr>
        <p:blipFill>
          <a:blip r:embed="rId3">
            <a:extLst>
              <a:ext uri="{28A0092B-C50C-407E-A947-70E740481C1C}">
                <a14:useLocalDpi xmlns:a14="http://schemas.microsoft.com/office/drawing/2010/main" val="0"/>
              </a:ext>
            </a:extLst>
          </a:blip>
          <a:srcRect/>
          <a:stretch>
            <a:fillRect/>
          </a:stretch>
        </p:blipFill>
        <p:spPr bwMode="auto">
          <a:xfrm>
            <a:off x="5476137" y="4773232"/>
            <a:ext cx="904875" cy="685800"/>
          </a:xfrm>
          <a:prstGeom prst="rect">
            <a:avLst/>
          </a:prstGeom>
          <a:noFill/>
          <a:ln>
            <a:noFill/>
          </a:ln>
        </p:spPr>
      </p:pic>
    </p:spTree>
    <p:extLst>
      <p:ext uri="{BB962C8B-B14F-4D97-AF65-F5344CB8AC3E}">
        <p14:creationId xmlns:p14="http://schemas.microsoft.com/office/powerpoint/2010/main" val="426492801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30" y="180304"/>
            <a:ext cx="9903853" cy="1378040"/>
          </a:xfrm>
        </p:spPr>
        <p:txBody>
          <a:bodyPr>
            <a:normAutofit/>
          </a:bodyPr>
          <a:lstStyle/>
          <a:p>
            <a:pPr lvl="0"/>
            <a:r>
              <a:rPr lang="en-CA" sz="2800" dirty="0">
                <a:solidFill>
                  <a:schemeClr val="accent2">
                    <a:lumMod val="75000"/>
                  </a:schemeClr>
                </a:solidFill>
                <a:latin typeface="Times New Roman" panose="02020603050405020304" pitchFamily="18" charset="0"/>
                <a:cs typeface="Times New Roman" panose="02020603050405020304" pitchFamily="18" charset="0"/>
              </a:rPr>
              <a:t>What are the most important features that help to define the income of an individual?</a:t>
            </a:r>
            <a:br>
              <a:rPr lang="en-CA" sz="2800" dirty="0">
                <a:solidFill>
                  <a:schemeClr val="accent2">
                    <a:lumMod val="75000"/>
                  </a:schemeClr>
                </a:solidFill>
                <a:latin typeface="Times New Roman" panose="02020603050405020304" pitchFamily="18" charset="0"/>
                <a:cs typeface="Times New Roman" panose="02020603050405020304" pitchFamily="18" charset="0"/>
              </a:rPr>
            </a:br>
            <a:endParaRPr lang="en-CA" sz="2800" dirty="0">
              <a:solidFill>
                <a:schemeClr val="accent2">
                  <a:lumMod val="75000"/>
                </a:schemeClr>
              </a:solidFill>
            </a:endParaRP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1629" b="1629"/>
          <a:stretch>
            <a:fillRect/>
          </a:stretch>
        </p:blipFill>
        <p:spPr>
          <a:xfrm>
            <a:off x="5181600" y="991673"/>
            <a:ext cx="6172200" cy="4877315"/>
          </a:xfrm>
        </p:spPr>
      </p:pic>
      <p:sp>
        <p:nvSpPr>
          <p:cNvPr id="4" name="Text Placeholder 3"/>
          <p:cNvSpPr>
            <a:spLocks noGrp="1"/>
          </p:cNvSpPr>
          <p:nvPr>
            <p:ph type="body" sz="half" idx="2"/>
          </p:nvPr>
        </p:nvSpPr>
        <p:spPr>
          <a:xfrm>
            <a:off x="347730" y="1275008"/>
            <a:ext cx="4424295" cy="4593980"/>
          </a:xfrm>
        </p:spPr>
        <p:txBody>
          <a:bodyPr>
            <a:normAutofit/>
          </a:bodyPr>
          <a:lstStyle/>
          <a:p>
            <a:pPr algn="just">
              <a:lnSpc>
                <a:spcPts val="1920"/>
              </a:lnSpc>
            </a:pPr>
            <a:r>
              <a:rPr lang="en-CA" sz="1800" dirty="0">
                <a:latin typeface="Times New Roman" panose="02020603050405020304" pitchFamily="18" charset="0"/>
                <a:cs typeface="Times New Roman" panose="02020603050405020304" pitchFamily="18" charset="0"/>
              </a:rPr>
              <a:t>During analysis, I find that ‘age’, ‘education’, ‘hours per week’ and ‘sex’ play an important role to determine the income level of individuals in </a:t>
            </a:r>
            <a:r>
              <a:rPr lang="en-CA" sz="1800" dirty="0" smtClean="0">
                <a:latin typeface="Times New Roman" panose="02020603050405020304" pitchFamily="18" charset="0"/>
                <a:cs typeface="Times New Roman" panose="02020603050405020304" pitchFamily="18" charset="0"/>
              </a:rPr>
              <a:t>the United </a:t>
            </a:r>
            <a:r>
              <a:rPr lang="en-CA" sz="1800" dirty="0">
                <a:latin typeface="Times New Roman" panose="02020603050405020304" pitchFamily="18" charset="0"/>
                <a:cs typeface="Times New Roman" panose="02020603050405020304" pitchFamily="18" charset="0"/>
              </a:rPr>
              <a:t>State</a:t>
            </a:r>
            <a:r>
              <a:rPr lang="en-CA" sz="1800" dirty="0" smtClean="0">
                <a:latin typeface="Times New Roman" panose="02020603050405020304" pitchFamily="18" charset="0"/>
                <a:cs typeface="Times New Roman" panose="02020603050405020304" pitchFamily="18" charset="0"/>
              </a:rPr>
              <a:t>.</a:t>
            </a:r>
          </a:p>
          <a:p>
            <a:pPr algn="just">
              <a:lnSpc>
                <a:spcPts val="1920"/>
              </a:lnSpc>
            </a:pPr>
            <a:r>
              <a:rPr lang="en-CA" sz="1800" dirty="0" smtClean="0">
                <a:latin typeface="Times New Roman" panose="02020603050405020304" pitchFamily="18" charset="0"/>
                <a:cs typeface="Times New Roman" panose="02020603050405020304" pitchFamily="18" charset="0"/>
              </a:rPr>
              <a:t>‘Age’ is certainly to be </a:t>
            </a:r>
            <a:r>
              <a:rPr lang="en-CA" sz="1800" dirty="0">
                <a:latin typeface="Times New Roman" panose="02020603050405020304" pitchFamily="18" charset="0"/>
                <a:cs typeface="Times New Roman" panose="02020603050405020304" pitchFamily="18" charset="0"/>
              </a:rPr>
              <a:t>a noteworthy component, and should be </a:t>
            </a:r>
            <a:r>
              <a:rPr lang="en-CA" sz="1800" dirty="0" smtClean="0">
                <a:latin typeface="Times New Roman" panose="02020603050405020304" pitchFamily="18" charset="0"/>
                <a:cs typeface="Times New Roman" panose="02020603050405020304" pitchFamily="18" charset="0"/>
              </a:rPr>
              <a:t>an important </a:t>
            </a:r>
            <a:r>
              <a:rPr lang="en-CA" sz="1800" dirty="0">
                <a:latin typeface="Times New Roman" panose="02020603050405020304" pitchFamily="18" charset="0"/>
                <a:cs typeface="Times New Roman" panose="02020603050405020304" pitchFamily="18" charset="0"/>
              </a:rPr>
              <a:t>feature considered in </a:t>
            </a:r>
            <a:r>
              <a:rPr lang="en-CA" sz="1800" dirty="0" smtClean="0">
                <a:latin typeface="Times New Roman" panose="02020603050405020304" pitchFamily="18" charset="0"/>
                <a:cs typeface="Times New Roman" panose="02020603050405020304" pitchFamily="18" charset="0"/>
              </a:rPr>
              <a:t>my </a:t>
            </a:r>
            <a:r>
              <a:rPr lang="en-CA" sz="1800" dirty="0">
                <a:latin typeface="Times New Roman" panose="02020603050405020304" pitchFamily="18" charset="0"/>
                <a:cs typeface="Times New Roman" panose="02020603050405020304" pitchFamily="18" charset="0"/>
              </a:rPr>
              <a:t>prediction model</a:t>
            </a:r>
            <a:r>
              <a:rPr lang="en-CA" sz="1800" dirty="0" smtClean="0">
                <a:latin typeface="Times New Roman" panose="02020603050405020304" pitchFamily="18" charset="0"/>
                <a:cs typeface="Times New Roman" panose="02020603050405020304" pitchFamily="18" charset="0"/>
              </a:rPr>
              <a:t>.</a:t>
            </a:r>
          </a:p>
          <a:p>
            <a:pPr algn="just">
              <a:lnSpc>
                <a:spcPts val="1920"/>
              </a:lnSpc>
            </a:pPr>
            <a:r>
              <a:rPr lang="en-CA" sz="1800" dirty="0">
                <a:latin typeface="Times New Roman" panose="02020603050405020304" pitchFamily="18" charset="0"/>
                <a:cs typeface="Times New Roman" panose="02020603050405020304" pitchFamily="18" charset="0"/>
              </a:rPr>
              <a:t>W</a:t>
            </a:r>
            <a:r>
              <a:rPr lang="en-CA" sz="1800" dirty="0" smtClean="0">
                <a:latin typeface="Times New Roman" panose="02020603050405020304" pitchFamily="18" charset="0"/>
                <a:cs typeface="Times New Roman" panose="02020603050405020304" pitchFamily="18" charset="0"/>
              </a:rPr>
              <a:t>e </a:t>
            </a:r>
            <a:r>
              <a:rPr lang="en-CA" sz="1800" dirty="0">
                <a:latin typeface="Times New Roman" panose="02020603050405020304" pitchFamily="18" charset="0"/>
                <a:cs typeface="Times New Roman" panose="02020603050405020304" pitchFamily="18" charset="0"/>
              </a:rPr>
              <a:t>can see that </a:t>
            </a:r>
            <a:r>
              <a:rPr lang="en-CA" sz="1800" dirty="0" smtClean="0">
                <a:latin typeface="Times New Roman" panose="02020603050405020304" pitchFamily="18" charset="0"/>
                <a:cs typeface="Times New Roman" panose="02020603050405020304" pitchFamily="18" charset="0"/>
              </a:rPr>
              <a:t>here </a:t>
            </a:r>
            <a:r>
              <a:rPr lang="en-CA" sz="1800" dirty="0">
                <a:latin typeface="Times New Roman" panose="02020603050405020304" pitchFamily="18" charset="0"/>
                <a:cs typeface="Times New Roman" panose="02020603050405020304" pitchFamily="18" charset="0"/>
              </a:rPr>
              <a:t>is almost double the sample size of males in comparison to females in the dataset. While this may not affect our predictions too much, as well as distribution of income</a:t>
            </a:r>
            <a:r>
              <a:rPr lang="en-CA" sz="1800" dirty="0" smtClean="0">
                <a:latin typeface="Times New Roman" panose="02020603050405020304" pitchFamily="18" charset="0"/>
                <a:cs typeface="Times New Roman" panose="02020603050405020304" pitchFamily="18" charset="0"/>
              </a:rPr>
              <a:t>. However, </a:t>
            </a:r>
            <a:r>
              <a:rPr lang="en-CA" sz="1800" dirty="0">
                <a:latin typeface="Times New Roman" panose="02020603050405020304" pitchFamily="18" charset="0"/>
                <a:cs typeface="Times New Roman" panose="02020603050405020304" pitchFamily="18" charset="0"/>
              </a:rPr>
              <a:t>the percentage of males who make greater than $50,000 is much greater than the percentage of females that make the same amount of income. </a:t>
            </a:r>
          </a:p>
        </p:txBody>
      </p:sp>
      <p:sp>
        <p:nvSpPr>
          <p:cNvPr id="5" name="Slide Number Placeholder 4"/>
          <p:cNvSpPr>
            <a:spLocks noGrp="1"/>
          </p:cNvSpPr>
          <p:nvPr>
            <p:ph type="sldNum" sz="quarter" idx="12"/>
          </p:nvPr>
        </p:nvSpPr>
        <p:spPr/>
        <p:txBody>
          <a:bodyPr/>
          <a:lstStyle/>
          <a:p>
            <a:fld id="{3341DB62-DB30-4072-9FCD-E31EC4DFDC11}" type="slidenum">
              <a:rPr lang="en-CA" smtClean="0"/>
              <a:t>11</a:t>
            </a:fld>
            <a:endParaRPr lang="en-CA"/>
          </a:p>
        </p:txBody>
      </p:sp>
    </p:spTree>
    <p:extLst>
      <p:ext uri="{BB962C8B-B14F-4D97-AF65-F5344CB8AC3E}">
        <p14:creationId xmlns:p14="http://schemas.microsoft.com/office/powerpoint/2010/main" val="15497111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68812"/>
            <a:ext cx="8726243" cy="1336431"/>
          </a:xfrm>
        </p:spPr>
        <p:txBody>
          <a:bodyPr>
            <a:normAutofit/>
          </a:bodyPr>
          <a:lstStyle/>
          <a:p>
            <a:pPr lvl="0"/>
            <a:r>
              <a:rPr lang="en-CA" sz="2800" dirty="0">
                <a:solidFill>
                  <a:schemeClr val="accent2">
                    <a:lumMod val="75000"/>
                  </a:schemeClr>
                </a:solidFill>
                <a:latin typeface="Times New Roman" panose="02020603050405020304" pitchFamily="18" charset="0"/>
                <a:cs typeface="Times New Roman" panose="02020603050405020304" pitchFamily="18" charset="0"/>
              </a:rPr>
              <a:t>Which model more helpful to know about the income level of each person?</a:t>
            </a:r>
            <a:r>
              <a:rPr lang="en-CA" dirty="0">
                <a:latin typeface="Times New Roman" panose="02020603050405020304" pitchFamily="18" charset="0"/>
                <a:cs typeface="Times New Roman" panose="02020603050405020304" pitchFamily="18" charset="0"/>
              </a:rPr>
              <a:t/>
            </a:r>
            <a:br>
              <a:rPr lang="en-CA" dirty="0">
                <a:latin typeface="Times New Roman" panose="02020603050405020304" pitchFamily="18" charset="0"/>
                <a:cs typeface="Times New Roman" panose="02020603050405020304" pitchFamily="18" charset="0"/>
              </a:rPr>
            </a:br>
            <a:endParaRPr lang="en-CA" dirty="0"/>
          </a:p>
        </p:txBody>
      </p:sp>
      <p:pic>
        <p:nvPicPr>
          <p:cNvPr id="6" name="Picture Placeholder 5"/>
          <p:cNvPicPr>
            <a:picLocks noGrp="1" noChangeAspect="1"/>
          </p:cNvPicPr>
          <p:nvPr>
            <p:ph type="pic" idx="1"/>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627077" y="1252025"/>
            <a:ext cx="5726723" cy="3625948"/>
          </a:xfrm>
          <a:noFill/>
        </p:spPr>
      </p:pic>
      <p:sp>
        <p:nvSpPr>
          <p:cNvPr id="4" name="Text Placeholder 3"/>
          <p:cNvSpPr>
            <a:spLocks noGrp="1"/>
          </p:cNvSpPr>
          <p:nvPr>
            <p:ph type="body" sz="half" idx="2"/>
          </p:nvPr>
        </p:nvSpPr>
        <p:spPr>
          <a:xfrm>
            <a:off x="839788" y="1252025"/>
            <a:ext cx="4449664" cy="4616963"/>
          </a:xfrm>
        </p:spPr>
        <p:txBody>
          <a:bodyPr>
            <a:normAutofit/>
          </a:bodyPr>
          <a:lstStyle/>
          <a:p>
            <a:pPr algn="just">
              <a:lnSpc>
                <a:spcPts val="2160"/>
              </a:lnSpc>
            </a:pPr>
            <a:r>
              <a:rPr lang="en-CA" sz="1800" dirty="0" smtClean="0">
                <a:latin typeface="Times New Roman" panose="02020603050405020304" pitchFamily="18" charset="0"/>
                <a:cs typeface="Times New Roman" panose="02020603050405020304" pitchFamily="18" charset="0"/>
              </a:rPr>
              <a:t>The given picture show that the information about models which I </a:t>
            </a:r>
            <a:r>
              <a:rPr lang="en-CA" sz="1800" dirty="0">
                <a:latin typeface="Times New Roman" panose="02020603050405020304" pitchFamily="18" charset="0"/>
                <a:cs typeface="Times New Roman" panose="02020603050405020304" pitchFamily="18" charset="0"/>
              </a:rPr>
              <a:t>have applied </a:t>
            </a:r>
            <a:r>
              <a:rPr lang="en-CA" sz="1800" dirty="0" smtClean="0">
                <a:latin typeface="Times New Roman" panose="02020603050405020304" pitchFamily="18" charset="0"/>
                <a:cs typeface="Times New Roman" panose="02020603050405020304" pitchFamily="18" charset="0"/>
              </a:rPr>
              <a:t>on </a:t>
            </a:r>
            <a:r>
              <a:rPr lang="en-CA" sz="1800" dirty="0">
                <a:latin typeface="Times New Roman" panose="02020603050405020304" pitchFamily="18" charset="0"/>
                <a:cs typeface="Times New Roman" panose="02020603050405020304" pitchFamily="18" charset="0"/>
              </a:rPr>
              <a:t>my dataset to predict the income level of individuals in U.S. For instance, I have used to KNN, Logistic Regression, Random Forest, Naïve Bayes classifier. After applied to these models on my dataset, I get 99.99% accuracy by Random forest classification model. As a result, Random forest is the best fit model to predict the income level of </a:t>
            </a:r>
            <a:r>
              <a:rPr lang="en-CA" sz="1800" dirty="0" smtClean="0">
                <a:latin typeface="Times New Roman" panose="02020603050405020304" pitchFamily="18" charset="0"/>
                <a:cs typeface="Times New Roman" panose="02020603050405020304" pitchFamily="18" charset="0"/>
              </a:rPr>
              <a:t>individuals ,and this is more helpful to know about the income level in future.</a:t>
            </a:r>
            <a:endParaRPr lang="en-CA" sz="1800" dirty="0">
              <a:latin typeface="Times New Roman" panose="02020603050405020304" pitchFamily="18" charset="0"/>
              <a:cs typeface="Times New Roman" panose="02020603050405020304" pitchFamily="18" charset="0"/>
            </a:endParaRPr>
          </a:p>
          <a:p>
            <a:pPr algn="just">
              <a:lnSpc>
                <a:spcPts val="2160"/>
              </a:lnSpc>
            </a:pPr>
            <a:endParaRPr lang="en-CA"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3341DB62-DB30-4072-9FCD-E31EC4DFDC11}" type="slidenum">
              <a:rPr lang="en-CA" smtClean="0"/>
              <a:t>12</a:t>
            </a:fld>
            <a:endParaRPr lang="en-CA"/>
          </a:p>
        </p:txBody>
      </p:sp>
    </p:spTree>
    <p:extLst>
      <p:ext uri="{BB962C8B-B14F-4D97-AF65-F5344CB8AC3E}">
        <p14:creationId xmlns:p14="http://schemas.microsoft.com/office/powerpoint/2010/main" val="252524591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572" y="140678"/>
            <a:ext cx="11057207" cy="1561514"/>
          </a:xfrm>
        </p:spPr>
        <p:txBody>
          <a:bodyPr>
            <a:noAutofit/>
          </a:bodyPr>
          <a:lstStyle/>
          <a:p>
            <a:pPr lvl="0" algn="just">
              <a:lnSpc>
                <a:spcPts val="3360"/>
              </a:lnSpc>
            </a:pPr>
            <a:r>
              <a:rPr lang="en-CA" sz="2800" dirty="0" smtClean="0">
                <a:solidFill>
                  <a:schemeClr val="accent2">
                    <a:lumMod val="75000"/>
                  </a:schemeClr>
                </a:solidFill>
                <a:latin typeface="Times New Roman" panose="02020603050405020304" pitchFamily="18" charset="0"/>
                <a:cs typeface="Times New Roman" panose="02020603050405020304" pitchFamily="18" charset="0"/>
              </a:rPr>
              <a:t>Which kind of people affected by their income level including: job type such as Private Job, Government Job, Self-employed – not incorporated?</a:t>
            </a:r>
            <a:br>
              <a:rPr lang="en-CA" sz="2800" dirty="0" smtClean="0">
                <a:solidFill>
                  <a:schemeClr val="accent2">
                    <a:lumMod val="75000"/>
                  </a:schemeClr>
                </a:solidFill>
                <a:latin typeface="Times New Roman" panose="02020603050405020304" pitchFamily="18" charset="0"/>
                <a:cs typeface="Times New Roman" panose="02020603050405020304" pitchFamily="18" charset="0"/>
              </a:rPr>
            </a:br>
            <a:endParaRPr lang="en-CA" sz="2800"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521" r="521"/>
          <a:stretch>
            <a:fillRect/>
          </a:stretch>
        </p:blipFill>
        <p:spPr>
          <a:xfrm>
            <a:off x="5711825" y="1562100"/>
            <a:ext cx="5641975" cy="4873625"/>
          </a:xfrm>
        </p:spPr>
      </p:pic>
      <p:sp>
        <p:nvSpPr>
          <p:cNvPr id="4" name="Text Placeholder 3"/>
          <p:cNvSpPr>
            <a:spLocks noGrp="1"/>
          </p:cNvSpPr>
          <p:nvPr>
            <p:ph type="body" sz="half" idx="2"/>
          </p:nvPr>
        </p:nvSpPr>
        <p:spPr>
          <a:xfrm>
            <a:off x="534572" y="1561514"/>
            <a:ext cx="4783016" cy="4307474"/>
          </a:xfrm>
        </p:spPr>
        <p:txBody>
          <a:bodyPr>
            <a:normAutofit/>
          </a:bodyPr>
          <a:lstStyle/>
          <a:p>
            <a:pPr algn="just">
              <a:lnSpc>
                <a:spcPts val="2160"/>
              </a:lnSpc>
            </a:pPr>
            <a:r>
              <a:rPr lang="en-CA" sz="1800" dirty="0" smtClean="0">
                <a:latin typeface="Times New Roman" panose="02020603050405020304" pitchFamily="18" charset="0"/>
                <a:cs typeface="Times New Roman" panose="02020603050405020304" pitchFamily="18" charset="0"/>
              </a:rPr>
              <a:t>By visualization, People who was working in Private sector earned more income as compared to those who were working in Government, and run their own business. The probabilities of making above $50,000 are similar among the all work classes except for self-employed-incorporated and federal government. Federal government is seen as the most elite in the public sector, which most likely explains the higher chance of earning more than $50,000.</a:t>
            </a:r>
            <a:endParaRPr lang="en-CA"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3341DB62-DB30-4072-9FCD-E31EC4DFDC11}" type="slidenum">
              <a:rPr lang="en-CA" smtClean="0"/>
              <a:t>13</a:t>
            </a:fld>
            <a:endParaRPr lang="en-CA"/>
          </a:p>
        </p:txBody>
      </p:sp>
    </p:spTree>
    <p:extLst>
      <p:ext uri="{BB962C8B-B14F-4D97-AF65-F5344CB8AC3E}">
        <p14:creationId xmlns:p14="http://schemas.microsoft.com/office/powerpoint/2010/main" val="377903767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96225" y="2309835"/>
            <a:ext cx="6614375" cy="1325563"/>
          </a:xfrm>
        </p:spPr>
        <p:txBody>
          <a:bodyPr/>
          <a:lstStyle/>
          <a:p>
            <a:pPr algn="just">
              <a:lnSpc>
                <a:spcPts val="3360"/>
              </a:lnSpc>
            </a:pPr>
            <a:r>
              <a:rPr lang="en-US" dirty="0" smtClean="0"/>
              <a:t>                </a:t>
            </a:r>
            <a:r>
              <a:rPr lang="en-US" dirty="0" smtClean="0">
                <a:solidFill>
                  <a:schemeClr val="accent2">
                    <a:lumMod val="75000"/>
                  </a:schemeClr>
                </a:solidFill>
                <a:latin typeface="Times New Roman" panose="02020603050405020304" pitchFamily="18" charset="0"/>
                <a:cs typeface="Times New Roman" panose="02020603050405020304" pitchFamily="18" charset="0"/>
              </a:rPr>
              <a:t>Normalization</a:t>
            </a:r>
            <a:endParaRPr lang="en-CA"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3341DB62-DB30-4072-9FCD-E31EC4DFDC11}" type="slidenum">
              <a:rPr lang="en-CA" smtClean="0"/>
              <a:t>14</a:t>
            </a:fld>
            <a:endParaRPr lang="en-CA"/>
          </a:p>
        </p:txBody>
      </p:sp>
    </p:spTree>
    <p:extLst>
      <p:ext uri="{BB962C8B-B14F-4D97-AF65-F5344CB8AC3E}">
        <p14:creationId xmlns:p14="http://schemas.microsoft.com/office/powerpoint/2010/main" val="411060264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914" y="540913"/>
            <a:ext cx="4037928" cy="530225"/>
          </a:xfrm>
        </p:spPr>
        <p:txBody>
          <a:bodyPr>
            <a:normAutofit/>
          </a:bodyPr>
          <a:lstStyle/>
          <a:p>
            <a:pPr algn="just">
              <a:lnSpc>
                <a:spcPts val="3360"/>
              </a:lnSpc>
            </a:pPr>
            <a:r>
              <a:rPr lang="en-US" sz="2800" dirty="0" smtClean="0">
                <a:solidFill>
                  <a:schemeClr val="accent2">
                    <a:lumMod val="75000"/>
                  </a:schemeClr>
                </a:solidFill>
                <a:latin typeface="Times New Roman" panose="02020603050405020304" pitchFamily="18" charset="0"/>
                <a:cs typeface="Times New Roman" panose="02020603050405020304" pitchFamily="18" charset="0"/>
              </a:rPr>
              <a:t>Normalize the Dataset</a:t>
            </a:r>
            <a:endParaRPr lang="en-CA" sz="28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540913" y="1184521"/>
            <a:ext cx="9903853" cy="3967028"/>
          </a:xfrm>
        </p:spPr>
        <p:txBody>
          <a:bodyPr>
            <a:noAutofit/>
          </a:bodyPr>
          <a:lstStyle/>
          <a:p>
            <a:pPr algn="just">
              <a:lnSpc>
                <a:spcPts val="2160"/>
              </a:lnSpc>
            </a:pPr>
            <a:r>
              <a:rPr lang="en-US" sz="1800" dirty="0">
                <a:latin typeface="Times New Roman" panose="02020603050405020304" pitchFamily="18" charset="0"/>
                <a:cs typeface="Times New Roman" panose="02020603050405020304" pitchFamily="18" charset="0"/>
              </a:rPr>
              <a:t>It is recommended to perform some type of scaling on numerical features. It is used to change the values of numeric columns in the dataset to a common scale, without </a:t>
            </a:r>
            <a:r>
              <a:rPr lang="en-US" sz="1800" dirty="0" smtClean="0">
                <a:latin typeface="Times New Roman" panose="02020603050405020304" pitchFamily="18" charset="0"/>
                <a:cs typeface="Times New Roman" panose="02020603050405020304" pitchFamily="18" charset="0"/>
              </a:rPr>
              <a:t>dist</a:t>
            </a:r>
            <a:r>
              <a:rPr lang="en-US" sz="1800" dirty="0">
                <a:latin typeface="Times New Roman" panose="02020603050405020304" pitchFamily="18" charset="0"/>
                <a:cs typeface="Times New Roman" panose="02020603050405020304" pitchFamily="18" charset="0"/>
              </a:rPr>
              <a:t>orting differences in the ranges of </a:t>
            </a:r>
            <a:r>
              <a:rPr lang="en-US" sz="1800" dirty="0" smtClean="0">
                <a:latin typeface="Times New Roman" panose="02020603050405020304" pitchFamily="18" charset="0"/>
                <a:cs typeface="Times New Roman" panose="02020603050405020304" pitchFamily="18" charset="0"/>
              </a:rPr>
              <a:t>values. So, that's why I normalize the dataset to get the best accuracy without effecting the range of values.</a:t>
            </a:r>
            <a:endParaRPr lang="en-CA" sz="1800" dirty="0">
              <a:latin typeface="Times New Roman" panose="02020603050405020304" pitchFamily="18" charset="0"/>
              <a:cs typeface="Times New Roman" panose="02020603050405020304" pitchFamily="18" charset="0"/>
            </a:endParaRPr>
          </a:p>
          <a:p>
            <a:pPr algn="just">
              <a:lnSpc>
                <a:spcPts val="2160"/>
              </a:lnSpc>
            </a:pPr>
            <a:r>
              <a:rPr lang="en-US" sz="1800" b="1" dirty="0" smtClean="0">
                <a:latin typeface="Times New Roman" panose="02020603050405020304" pitchFamily="18" charset="0"/>
                <a:cs typeface="Times New Roman" panose="02020603050405020304" pitchFamily="18" charset="0"/>
              </a:rPr>
              <a:t>Preprocess </a:t>
            </a:r>
            <a:r>
              <a:rPr lang="en-US" sz="1800" b="1" dirty="0">
                <a:latin typeface="Times New Roman" panose="02020603050405020304" pitchFamily="18" charset="0"/>
                <a:cs typeface="Times New Roman" panose="02020603050405020304" pitchFamily="18" charset="0"/>
              </a:rPr>
              <a:t>Categorical Features</a:t>
            </a:r>
          </a:p>
          <a:p>
            <a:pPr algn="just">
              <a:lnSpc>
                <a:spcPts val="2160"/>
              </a:lnSpc>
            </a:pPr>
            <a:r>
              <a:rPr lang="en-US" sz="1800" dirty="0">
                <a:latin typeface="Times New Roman" panose="02020603050405020304" pitchFamily="18" charset="0"/>
                <a:cs typeface="Times New Roman" panose="02020603050405020304" pitchFamily="18" charset="0"/>
              </a:rPr>
              <a:t>If we </a:t>
            </a:r>
            <a:r>
              <a:rPr lang="en-US" sz="1800" dirty="0" smtClean="0">
                <a:latin typeface="Times New Roman" panose="02020603050405020304" pitchFamily="18" charset="0"/>
                <a:cs typeface="Times New Roman" panose="02020603050405020304" pitchFamily="18" charset="0"/>
              </a:rPr>
              <a:t>see </a:t>
            </a:r>
            <a:r>
              <a:rPr lang="en-US" sz="1800" dirty="0">
                <a:latin typeface="Times New Roman" panose="02020603050405020304" pitchFamily="18" charset="0"/>
                <a:cs typeface="Times New Roman" panose="02020603050405020304" pitchFamily="18" charset="0"/>
              </a:rPr>
              <a:t>that there are some features like ‘occupation’ or ‘race’ that are not numerical, they are </a:t>
            </a:r>
            <a:r>
              <a:rPr lang="en-US" sz="1800" dirty="0" smtClean="0">
                <a:latin typeface="Times New Roman" panose="02020603050405020304" pitchFamily="18" charset="0"/>
                <a:cs typeface="Times New Roman" panose="02020603050405020304" pitchFamily="18" charset="0"/>
              </a:rPr>
              <a:t>categorical in my dataset. </a:t>
            </a:r>
            <a:r>
              <a:rPr lang="en-US" sz="1800" dirty="0">
                <a:latin typeface="Times New Roman" panose="02020603050405020304" pitchFamily="18" charset="0"/>
                <a:cs typeface="Times New Roman" panose="02020603050405020304" pitchFamily="18" charset="0"/>
              </a:rPr>
              <a:t>Machine learning algorithms expect to work with numerical values, so these categorical features should be transformed. </a:t>
            </a:r>
            <a:r>
              <a:rPr lang="en-US" sz="1800" dirty="0" smtClean="0">
                <a:latin typeface="Times New Roman" panose="02020603050405020304" pitchFamily="18" charset="0"/>
                <a:cs typeface="Times New Roman" panose="02020603050405020304" pitchFamily="18" charset="0"/>
              </a:rPr>
              <a:t>So, then I proceed to one </a:t>
            </a:r>
            <a:r>
              <a:rPr lang="en-US" sz="1800" dirty="0">
                <a:latin typeface="Times New Roman" panose="02020603050405020304" pitchFamily="18" charset="0"/>
                <a:cs typeface="Times New Roman" panose="02020603050405020304" pitchFamily="18" charset="0"/>
              </a:rPr>
              <a:t>of the most popular categorical transformations is called ‘</a:t>
            </a:r>
            <a:r>
              <a:rPr lang="en-US" sz="1800" b="1" i="1" dirty="0">
                <a:latin typeface="Times New Roman" panose="02020603050405020304" pitchFamily="18" charset="0"/>
                <a:cs typeface="Times New Roman" panose="02020603050405020304" pitchFamily="18" charset="0"/>
              </a:rPr>
              <a:t>One-hot encoding</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3341DB62-DB30-4072-9FCD-E31EC4DFDC11}" type="slidenum">
              <a:rPr lang="en-CA" smtClean="0"/>
              <a:t>15</a:t>
            </a:fld>
            <a:endParaRPr lang="en-CA"/>
          </a:p>
        </p:txBody>
      </p:sp>
    </p:spTree>
    <p:extLst>
      <p:ext uri="{BB962C8B-B14F-4D97-AF65-F5344CB8AC3E}">
        <p14:creationId xmlns:p14="http://schemas.microsoft.com/office/powerpoint/2010/main" val="101229549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40476" y="2438623"/>
            <a:ext cx="10515600" cy="1325563"/>
          </a:xfrm>
        </p:spPr>
        <p:txBody>
          <a:bodyPr>
            <a:normAutofit/>
          </a:bodyPr>
          <a:lstStyle/>
          <a:p>
            <a:pPr algn="just">
              <a:lnSpc>
                <a:spcPts val="3360"/>
              </a:lnSpc>
            </a:pPr>
            <a:r>
              <a:rPr lang="en-US" sz="28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dirty="0" smtClean="0">
                <a:solidFill>
                  <a:schemeClr val="accent2">
                    <a:lumMod val="75000"/>
                  </a:schemeClr>
                </a:solidFill>
                <a:latin typeface="Times New Roman" panose="02020603050405020304" pitchFamily="18" charset="0"/>
                <a:cs typeface="Times New Roman" panose="02020603050405020304" pitchFamily="18" charset="0"/>
              </a:rPr>
              <a:t>  Experimental Evaluation</a:t>
            </a:r>
            <a:endParaRPr lang="en-CA"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3341DB62-DB30-4072-9FCD-E31EC4DFDC11}" type="slidenum">
              <a:rPr lang="en-CA" smtClean="0"/>
              <a:t>16</a:t>
            </a:fld>
            <a:endParaRPr lang="en-CA"/>
          </a:p>
        </p:txBody>
      </p:sp>
    </p:spTree>
    <p:extLst>
      <p:ext uri="{BB962C8B-B14F-4D97-AF65-F5344CB8AC3E}">
        <p14:creationId xmlns:p14="http://schemas.microsoft.com/office/powerpoint/2010/main" val="207896495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53" y="199622"/>
            <a:ext cx="4437172" cy="530225"/>
          </a:xfrm>
        </p:spPr>
        <p:txBody>
          <a:bodyPr>
            <a:normAutofit/>
          </a:bodyPr>
          <a:lstStyle/>
          <a:p>
            <a:pPr algn="just">
              <a:lnSpc>
                <a:spcPts val="3360"/>
              </a:lnSpc>
            </a:pPr>
            <a:r>
              <a:rPr lang="en-CA" sz="2800" dirty="0" smtClean="0">
                <a:solidFill>
                  <a:schemeClr val="accent2">
                    <a:lumMod val="75000"/>
                  </a:schemeClr>
                </a:solidFill>
                <a:latin typeface="Times New Roman" panose="02020603050405020304" pitchFamily="18" charset="0"/>
                <a:cs typeface="Times New Roman" panose="02020603050405020304" pitchFamily="18" charset="0"/>
              </a:rPr>
              <a:t>Imblearn Technique</a:t>
            </a:r>
            <a:endParaRPr lang="en-CA" sz="28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334852" y="729847"/>
            <a:ext cx="4848336" cy="5889894"/>
          </a:xfrm>
        </p:spPr>
        <p:txBody>
          <a:bodyPr>
            <a:noAutofit/>
          </a:bodyPr>
          <a:lstStyle/>
          <a:p>
            <a:pPr algn="just">
              <a:lnSpc>
                <a:spcPts val="2160"/>
              </a:lnSpc>
            </a:pPr>
            <a:r>
              <a:rPr lang="en-US" sz="1800" dirty="0" smtClean="0">
                <a:latin typeface="Times New Roman" panose="02020603050405020304" pitchFamily="18" charset="0"/>
                <a:cs typeface="Times New Roman" panose="02020603050405020304" pitchFamily="18" charset="0"/>
              </a:rPr>
              <a:t>In everywhere, when we </a:t>
            </a:r>
            <a:r>
              <a:rPr lang="en-US" sz="1800" dirty="0">
                <a:latin typeface="Times New Roman" panose="02020603050405020304" pitchFamily="18" charset="0"/>
                <a:cs typeface="Times New Roman" panose="02020603050405020304" pitchFamily="18" charset="0"/>
              </a:rPr>
              <a:t>model the real-world data, one of </a:t>
            </a: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challenges is the imbalance among different classes, in some cases, it is extremely imbalanced, which makes modeling almost impossible without some manipulation. Sampling can be used to deal with this issue, the Synthetic Minority Over-sampling </a:t>
            </a:r>
            <a:r>
              <a:rPr lang="en-US" sz="1800" dirty="0" smtClean="0">
                <a:latin typeface="Times New Roman" panose="02020603050405020304" pitchFamily="18" charset="0"/>
                <a:cs typeface="Times New Roman" panose="02020603050405020304" pitchFamily="18" charset="0"/>
              </a:rPr>
              <a:t>technique(SMOTE</a:t>
            </a:r>
            <a:r>
              <a:rPr lang="en-US" sz="1800" dirty="0">
                <a:latin typeface="Times New Roman" panose="02020603050405020304" pitchFamily="18" charset="0"/>
                <a:cs typeface="Times New Roman" panose="02020603050405020304" pitchFamily="18" charset="0"/>
              </a:rPr>
              <a:t>) is one of the most commonly methods. It aims to balance class distribution by randomly </a:t>
            </a:r>
            <a:r>
              <a:rPr lang="en-US" sz="1800" dirty="0" smtClean="0">
                <a:latin typeface="Times New Roman" panose="02020603050405020304" pitchFamily="18" charset="0"/>
                <a:cs typeface="Times New Roman" panose="02020603050405020304" pitchFamily="18" charset="0"/>
              </a:rPr>
              <a:t>recreate </a:t>
            </a:r>
            <a:r>
              <a:rPr lang="en-US" sz="1800" dirty="0">
                <a:latin typeface="Times New Roman" panose="02020603050405020304" pitchFamily="18" charset="0"/>
                <a:cs typeface="Times New Roman" panose="02020603050405020304" pitchFamily="18" charset="0"/>
              </a:rPr>
              <a:t>samples in </a:t>
            </a:r>
            <a:r>
              <a:rPr lang="en-US" sz="1800" dirty="0" smtClean="0">
                <a:latin typeface="Times New Roman" panose="02020603050405020304" pitchFamily="18" charset="0"/>
                <a:cs typeface="Times New Roman" panose="02020603050405020304" pitchFamily="18" charset="0"/>
              </a:rPr>
              <a:t>minority. By seeing to this example in pie chart, it represented my target variable which is imbalanced with majority data values, so that is the only reason I need to balance my dataset before performing the models.</a:t>
            </a:r>
          </a:p>
          <a:p>
            <a:pPr algn="just">
              <a:lnSpc>
                <a:spcPts val="2160"/>
              </a:lnSpc>
            </a:pPr>
            <a:r>
              <a:rPr lang="en-US" sz="1800" b="1" dirty="0" smtClean="0">
                <a:latin typeface="Times New Roman" panose="02020603050405020304" pitchFamily="18" charset="0"/>
                <a:cs typeface="Times New Roman" panose="02020603050405020304" pitchFamily="18" charset="0"/>
              </a:rPr>
              <a:t>How smote is work:</a:t>
            </a:r>
          </a:p>
          <a:p>
            <a:pPr algn="just">
              <a:lnSpc>
                <a:spcPts val="2160"/>
              </a:lnSpc>
            </a:pPr>
            <a:r>
              <a:rPr lang="en-CA" sz="1800" dirty="0">
                <a:latin typeface="Times New Roman" panose="02020603050405020304" pitchFamily="18" charset="0"/>
                <a:cs typeface="Times New Roman" panose="02020603050405020304" pitchFamily="18" charset="0"/>
              </a:rPr>
              <a:t>SMOTE selects the data points of the minority class in feature space to draw a line between those points and generate new points along with the line. Thus this technique synthesizes new data points for minority class and oversample that </a:t>
            </a:r>
            <a:r>
              <a:rPr lang="en-CA" sz="1800" dirty="0" smtClean="0">
                <a:latin typeface="Times New Roman" panose="02020603050405020304" pitchFamily="18" charset="0"/>
                <a:cs typeface="Times New Roman" panose="02020603050405020304" pitchFamily="18" charset="0"/>
              </a:rPr>
              <a:t>class.</a:t>
            </a:r>
            <a:endParaRPr lang="en-CA"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3341DB62-DB30-4072-9FCD-E31EC4DFDC11}" type="slidenum">
              <a:rPr lang="en-CA" smtClean="0"/>
              <a:t>17</a:t>
            </a:fld>
            <a:endParaRPr lang="en-CA"/>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6623" b="6623"/>
          <a:stretch>
            <a:fillRect/>
          </a:stretch>
        </p:blipFill>
        <p:spPr>
          <a:xfrm>
            <a:off x="5524500" y="465138"/>
            <a:ext cx="6172200" cy="4873625"/>
          </a:xfrm>
        </p:spPr>
      </p:pic>
      <p:pic>
        <p:nvPicPr>
          <p:cNvPr id="7" name="Picture 6" descr="C:\Users\Lenovo\Desktop\CAPSTONE PROJECT\Screenshot 2022-04-05 205253.png"/>
          <p:cNvPicPr/>
          <p:nvPr/>
        </p:nvPicPr>
        <p:blipFill>
          <a:blip r:embed="rId3">
            <a:extLst>
              <a:ext uri="{28A0092B-C50C-407E-A947-70E740481C1C}">
                <a14:useLocalDpi xmlns:a14="http://schemas.microsoft.com/office/drawing/2010/main" val="0"/>
              </a:ext>
            </a:extLst>
          </a:blip>
          <a:srcRect/>
          <a:stretch>
            <a:fillRect/>
          </a:stretch>
        </p:blipFill>
        <p:spPr bwMode="auto">
          <a:xfrm>
            <a:off x="5823866" y="4559121"/>
            <a:ext cx="904875" cy="779642"/>
          </a:xfrm>
          <a:prstGeom prst="rect">
            <a:avLst/>
          </a:prstGeom>
          <a:noFill/>
          <a:ln>
            <a:noFill/>
          </a:ln>
        </p:spPr>
      </p:pic>
    </p:spTree>
    <p:extLst>
      <p:ext uri="{BB962C8B-B14F-4D97-AF65-F5344CB8AC3E}">
        <p14:creationId xmlns:p14="http://schemas.microsoft.com/office/powerpoint/2010/main" val="94848425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6"/>
            <a:ext cx="10515600" cy="690942"/>
          </a:xfrm>
        </p:spPr>
        <p:txBody>
          <a:bodyPr>
            <a:normAutofit/>
          </a:bodyPr>
          <a:lstStyle/>
          <a:p>
            <a:pPr algn="just">
              <a:lnSpc>
                <a:spcPts val="3360"/>
              </a:lnSpc>
            </a:pPr>
            <a:r>
              <a:rPr lang="en-CA" sz="2800" dirty="0">
                <a:solidFill>
                  <a:schemeClr val="accent2">
                    <a:lumMod val="75000"/>
                  </a:schemeClr>
                </a:solidFill>
                <a:latin typeface="Times New Roman" panose="02020603050405020304" pitchFamily="18" charset="0"/>
                <a:cs typeface="Times New Roman" panose="02020603050405020304" pitchFamily="18" charset="0"/>
              </a:rPr>
              <a:t>Cross </a:t>
            </a:r>
            <a:r>
              <a:rPr lang="en-CA" sz="2800" dirty="0" smtClean="0">
                <a:solidFill>
                  <a:schemeClr val="accent2">
                    <a:lumMod val="75000"/>
                  </a:schemeClr>
                </a:solidFill>
                <a:latin typeface="Times New Roman" panose="02020603050405020304" pitchFamily="18" charset="0"/>
                <a:cs typeface="Times New Roman" panose="02020603050405020304" pitchFamily="18" charset="0"/>
              </a:rPr>
              <a:t>Validation</a:t>
            </a:r>
            <a:endParaRPr lang="en-CA" sz="28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838200" y="1056068"/>
            <a:ext cx="10515600" cy="3593205"/>
          </a:xfrm>
        </p:spPr>
        <p:txBody>
          <a:bodyPr>
            <a:normAutofit/>
          </a:bodyPr>
          <a:lstStyle/>
          <a:p>
            <a:pPr marL="0" indent="0" algn="just">
              <a:lnSpc>
                <a:spcPts val="2160"/>
              </a:lnSpc>
              <a:buNone/>
            </a:pPr>
            <a:r>
              <a:rPr lang="en-CA" sz="1800" dirty="0" smtClean="0">
                <a:latin typeface="Times New Roman" panose="02020603050405020304" pitchFamily="18" charset="0"/>
                <a:cs typeface="Times New Roman" panose="02020603050405020304" pitchFamily="18" charset="0"/>
              </a:rPr>
              <a:t>Cross </a:t>
            </a:r>
            <a:r>
              <a:rPr lang="en-CA" sz="1800" dirty="0">
                <a:latin typeface="Times New Roman" panose="02020603050405020304" pitchFamily="18" charset="0"/>
                <a:cs typeface="Times New Roman" panose="02020603050405020304" pitchFamily="18" charset="0"/>
              </a:rPr>
              <a:t>Validation is a technique which involves preserve a specific test of a dataset on which we do not train the model. After that, we test our model on this specific test before finalizing it.</a:t>
            </a:r>
          </a:p>
          <a:p>
            <a:pPr marL="0" indent="0" algn="just">
              <a:lnSpc>
                <a:spcPts val="2160"/>
              </a:lnSpc>
              <a:buNone/>
            </a:pPr>
            <a:r>
              <a:rPr lang="en-CA" sz="1800" dirty="0">
                <a:latin typeface="Times New Roman" panose="02020603050405020304" pitchFamily="18" charset="0"/>
                <a:cs typeface="Times New Roman" panose="02020603050405020304" pitchFamily="18" charset="0"/>
              </a:rPr>
              <a:t>Here are the steps involved in cross validation:</a:t>
            </a:r>
          </a:p>
          <a:p>
            <a:pPr marL="342900" lvl="0" indent="-342900" algn="just">
              <a:lnSpc>
                <a:spcPts val="2160"/>
              </a:lnSpc>
              <a:buFont typeface="+mj-lt"/>
              <a:buAutoNum type="alphaLcPeriod"/>
            </a:pPr>
            <a:r>
              <a:rPr lang="en-CA" sz="1800" dirty="0">
                <a:latin typeface="Times New Roman" panose="02020603050405020304" pitchFamily="18" charset="0"/>
                <a:cs typeface="Times New Roman" panose="02020603050405020304" pitchFamily="18" charset="0"/>
              </a:rPr>
              <a:t>First, we reserve a sample or specific test of data set.</a:t>
            </a:r>
          </a:p>
          <a:p>
            <a:pPr marL="342900" lvl="0" indent="-342900" algn="just">
              <a:lnSpc>
                <a:spcPts val="2160"/>
              </a:lnSpc>
              <a:buFont typeface="+mj-lt"/>
              <a:buAutoNum type="alphaLcPeriod"/>
            </a:pPr>
            <a:r>
              <a:rPr lang="en-CA" sz="1800" dirty="0">
                <a:latin typeface="Times New Roman" panose="02020603050405020304" pitchFamily="18" charset="0"/>
                <a:cs typeface="Times New Roman" panose="02020603050405020304" pitchFamily="18" charset="0"/>
              </a:rPr>
              <a:t>Train the model using the remaining part of the dataset.</a:t>
            </a:r>
          </a:p>
          <a:p>
            <a:pPr marL="342900" lvl="0" indent="-342900" algn="just">
              <a:lnSpc>
                <a:spcPts val="2160"/>
              </a:lnSpc>
              <a:buFont typeface="+mj-lt"/>
              <a:buAutoNum type="alphaLcPeriod"/>
            </a:pPr>
            <a:r>
              <a:rPr lang="en-CA" sz="1800" dirty="0">
                <a:latin typeface="Times New Roman" panose="02020603050405020304" pitchFamily="18" charset="0"/>
                <a:cs typeface="Times New Roman" panose="02020603050405020304" pitchFamily="18" charset="0"/>
              </a:rPr>
              <a:t>In the final, we use the reserve sample of the test (validation) set. This will help in measure the effectiveness of our model’s performance. If our model delivers a positive result on validation data, then go ahead with the current model.</a:t>
            </a:r>
          </a:p>
          <a:p>
            <a:endParaRPr lang="en-CA" dirty="0"/>
          </a:p>
        </p:txBody>
      </p:sp>
      <p:sp>
        <p:nvSpPr>
          <p:cNvPr id="5" name="Slide Number Placeholder 4"/>
          <p:cNvSpPr>
            <a:spLocks noGrp="1"/>
          </p:cNvSpPr>
          <p:nvPr>
            <p:ph type="sldNum" sz="quarter" idx="12"/>
          </p:nvPr>
        </p:nvSpPr>
        <p:spPr/>
        <p:txBody>
          <a:bodyPr/>
          <a:lstStyle/>
          <a:p>
            <a:fld id="{3341DB62-DB30-4072-9FCD-E31EC4DFDC11}" type="slidenum">
              <a:rPr lang="en-CA" smtClean="0"/>
              <a:t>18</a:t>
            </a:fld>
            <a:endParaRPr lang="en-CA"/>
          </a:p>
        </p:txBody>
      </p:sp>
    </p:spTree>
    <p:extLst>
      <p:ext uri="{BB962C8B-B14F-4D97-AF65-F5344CB8AC3E}">
        <p14:creationId xmlns:p14="http://schemas.microsoft.com/office/powerpoint/2010/main" val="425340295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normAutofit/>
          </a:bodyPr>
          <a:lstStyle/>
          <a:p>
            <a:pPr algn="just"/>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Abstract</a:t>
            </a:r>
            <a:endParaRPr lang="en-CA" sz="24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30310"/>
            <a:ext cx="10515600" cy="3876541"/>
          </a:xfrm>
        </p:spPr>
        <p:txBody>
          <a:bodyPr>
            <a:normAutofit/>
          </a:bodyPr>
          <a:lstStyle/>
          <a:p>
            <a:pPr marL="0" indent="0" algn="just">
              <a:lnSpc>
                <a:spcPts val="2160"/>
              </a:lnSpc>
              <a:buNone/>
            </a:pPr>
            <a:r>
              <a:rPr lang="en-CA" sz="1800" dirty="0">
                <a:latin typeface="Times New Roman" panose="02020603050405020304" pitchFamily="18" charset="0"/>
                <a:cs typeface="Times New Roman" panose="02020603050405020304" pitchFamily="18" charset="0"/>
              </a:rPr>
              <a:t>Income is one of the most important source of well-being, but it is difficult to measure accurately of each person. In the United States, income data are available from surveys, tax records, and government programs, but each of these sources has important power and major limitations when used alone. This data set contains to the census data extracted from the 1994 and 1995 current population surveys conducted by the U.S. Census </a:t>
            </a:r>
            <a:r>
              <a:rPr lang="en-CA" sz="1800" dirty="0" smtClean="0">
                <a:latin typeface="Times New Roman" panose="02020603050405020304" pitchFamily="18" charset="0"/>
                <a:cs typeface="Times New Roman" panose="02020603050405020304" pitchFamily="18" charset="0"/>
              </a:rPr>
              <a:t>Bureau. The </a:t>
            </a:r>
            <a:r>
              <a:rPr lang="en-CA" sz="1800" dirty="0">
                <a:latin typeface="Times New Roman" panose="02020603050405020304" pitchFamily="18" charset="0"/>
                <a:cs typeface="Times New Roman" panose="02020603050405020304" pitchFamily="18" charset="0"/>
              </a:rPr>
              <a:t>aim of my this project is to apply several machine learning algorithms to accurately model individuals' income, whether he makes more than $50,000 or not, using data collected from the 1994 U.S. Census</a:t>
            </a:r>
            <a:r>
              <a:rPr lang="en-CA" sz="1800" dirty="0" smtClean="0">
                <a:latin typeface="Times New Roman" panose="02020603050405020304" pitchFamily="18" charset="0"/>
                <a:cs typeface="Times New Roman" panose="02020603050405020304" pitchFamily="18" charset="0"/>
              </a:rPr>
              <a:t>.</a:t>
            </a:r>
            <a:r>
              <a:rPr lang="en-CA" sz="1800" dirty="0">
                <a:latin typeface="Times New Roman" panose="02020603050405020304" pitchFamily="18" charset="0"/>
                <a:cs typeface="Times New Roman" panose="02020603050405020304" pitchFamily="18" charset="0"/>
              </a:rPr>
              <a:t> I have choose to this dataset, probably the most interesting topics for census data users are income and poverty. I want to know how many people live in a place and also want to know something about how well those people are living.</a:t>
            </a:r>
            <a:r>
              <a:rPr lang="en-CA" sz="1800" b="1" dirty="0">
                <a:latin typeface="Times New Roman" panose="02020603050405020304" pitchFamily="18" charset="0"/>
                <a:cs typeface="Times New Roman" panose="02020603050405020304" pitchFamily="18" charset="0"/>
              </a:rPr>
              <a:t> </a:t>
            </a:r>
            <a:r>
              <a:rPr lang="en-CA" sz="1800" dirty="0">
                <a:latin typeface="Times New Roman" panose="02020603050405020304" pitchFamily="18" charset="0"/>
                <a:cs typeface="Times New Roman" panose="02020603050405020304" pitchFamily="18" charset="0"/>
              </a:rPr>
              <a:t>Income is generally used as a measure of the economic well-being of individuals and communities. So, according to this, my purpose here is to address these questions by presenting descriptions and evaluations of the most commonly used measures of income and poverty in the census. My attention will be on if, when and why you should consider using each. </a:t>
            </a:r>
          </a:p>
          <a:p>
            <a:pPr marL="0" indent="0" algn="just">
              <a:lnSpc>
                <a:spcPts val="2160"/>
              </a:lnSpc>
              <a:buNone/>
            </a:pPr>
            <a:endParaRPr lang="en-CA" sz="1800" dirty="0">
              <a:latin typeface="Times New Roman" panose="02020603050405020304" pitchFamily="18" charset="0"/>
              <a:cs typeface="Times New Roman" panose="02020603050405020304" pitchFamily="18" charset="0"/>
            </a:endParaRPr>
          </a:p>
          <a:p>
            <a:pPr marL="0" indent="0" algn="just">
              <a:lnSpc>
                <a:spcPts val="2160"/>
              </a:lnSpc>
              <a:buNone/>
            </a:pPr>
            <a:endParaRPr lang="en-US" sz="1400" dirty="0" smtClean="0"/>
          </a:p>
        </p:txBody>
      </p:sp>
      <p:sp>
        <p:nvSpPr>
          <p:cNvPr id="7" name="Slide Number Placeholder 6"/>
          <p:cNvSpPr>
            <a:spLocks noGrp="1"/>
          </p:cNvSpPr>
          <p:nvPr>
            <p:ph type="sldNum" sz="quarter" idx="12"/>
          </p:nvPr>
        </p:nvSpPr>
        <p:spPr/>
        <p:txBody>
          <a:bodyPr/>
          <a:lstStyle/>
          <a:p>
            <a:fld id="{3341DB62-DB30-4072-9FCD-E31EC4DFDC11}" type="slidenum">
              <a:rPr lang="en-CA" smtClean="0">
                <a:solidFill>
                  <a:schemeClr val="tx1">
                    <a:lumMod val="95000"/>
                    <a:lumOff val="5000"/>
                  </a:schemeClr>
                </a:solidFill>
              </a:rPr>
              <a:pPr/>
              <a:t>1</a:t>
            </a:fld>
            <a:endParaRPr lang="en-CA">
              <a:solidFill>
                <a:schemeClr val="tx1">
                  <a:lumMod val="95000"/>
                  <a:lumOff val="5000"/>
                </a:schemeClr>
              </a:solidFill>
            </a:endParaRPr>
          </a:p>
        </p:txBody>
      </p:sp>
    </p:spTree>
    <p:extLst>
      <p:ext uri="{BB962C8B-B14F-4D97-AF65-F5344CB8AC3E}">
        <p14:creationId xmlns:p14="http://schemas.microsoft.com/office/powerpoint/2010/main" val="12294349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341DB62-DB30-4072-9FCD-E31EC4DFDC11}" type="slidenum">
              <a:rPr lang="en-CA" smtClean="0"/>
              <a:t>19</a:t>
            </a:fld>
            <a:endParaRPr lang="en-CA"/>
          </a:p>
        </p:txBody>
      </p:sp>
      <p:sp>
        <p:nvSpPr>
          <p:cNvPr id="3" name="Rectangle 2"/>
          <p:cNvSpPr/>
          <p:nvPr/>
        </p:nvSpPr>
        <p:spPr>
          <a:xfrm>
            <a:off x="772732" y="407606"/>
            <a:ext cx="8293994" cy="4734629"/>
          </a:xfrm>
          <a:prstGeom prst="rect">
            <a:avLst/>
          </a:prstGeom>
        </p:spPr>
        <p:txBody>
          <a:bodyPr wrap="square">
            <a:spAutoFit/>
          </a:bodyPr>
          <a:lstStyle/>
          <a:p>
            <a:pPr>
              <a:lnSpc>
                <a:spcPts val="2160"/>
              </a:lnSpc>
              <a:spcBef>
                <a:spcPts val="1000"/>
              </a:spcBef>
            </a:pPr>
            <a:r>
              <a:rPr lang="en-CA" b="1" dirty="0">
                <a:latin typeface="Times New Roman" panose="02020603050405020304" pitchFamily="18" charset="0"/>
                <a:cs typeface="Times New Roman" panose="02020603050405020304" pitchFamily="18" charset="0"/>
              </a:rPr>
              <a:t>Train and Test Split Approach:</a:t>
            </a:r>
            <a:br>
              <a:rPr lang="en-CA" b="1" dirty="0">
                <a:latin typeface="Times New Roman" panose="02020603050405020304" pitchFamily="18" charset="0"/>
                <a:cs typeface="Times New Roman" panose="02020603050405020304" pitchFamily="18" charset="0"/>
              </a:rPr>
            </a:br>
            <a:r>
              <a:rPr lang="en-CA" dirty="0" smtClean="0">
                <a:latin typeface="Times New Roman" panose="02020603050405020304" pitchFamily="18" charset="0"/>
                <a:cs typeface="Times New Roman" panose="02020603050405020304" pitchFamily="18" charset="0"/>
              </a:rPr>
              <a:t>Training </a:t>
            </a:r>
            <a:r>
              <a:rPr lang="en-CA" dirty="0">
                <a:latin typeface="Times New Roman" panose="02020603050405020304" pitchFamily="18" charset="0"/>
                <a:cs typeface="Times New Roman" panose="02020603050405020304" pitchFamily="18" charset="0"/>
              </a:rPr>
              <a:t>and testing is a method, which helps to compute the accuracy of our model. It is called Train/Test because of we split </a:t>
            </a:r>
            <a:r>
              <a:rPr lang="en-CA" dirty="0" smtClean="0">
                <a:latin typeface="Times New Roman" panose="02020603050405020304" pitchFamily="18" charset="0"/>
                <a:cs typeface="Times New Roman" panose="02020603050405020304" pitchFamily="18" charset="0"/>
              </a:rPr>
              <a:t>the </a:t>
            </a:r>
            <a:r>
              <a:rPr lang="en-CA" dirty="0">
                <a:latin typeface="Times New Roman" panose="02020603050405020304" pitchFamily="18" charset="0"/>
                <a:cs typeface="Times New Roman" panose="02020603050405020304" pitchFamily="18" charset="0"/>
              </a:rPr>
              <a:t>data set into two sets: a training set and a testing set. I have used 70% for training, and 30% for testing. I train the model using the training set and, </a:t>
            </a:r>
            <a:r>
              <a:rPr lang="en-CA" dirty="0" smtClean="0">
                <a:latin typeface="Times New Roman" panose="02020603050405020304" pitchFamily="18" charset="0"/>
                <a:cs typeface="Times New Roman" panose="02020603050405020304" pitchFamily="18" charset="0"/>
              </a:rPr>
              <a:t>after that </a:t>
            </a:r>
            <a:r>
              <a:rPr lang="en-CA" dirty="0">
                <a:latin typeface="Times New Roman" panose="02020603050405020304" pitchFamily="18" charset="0"/>
                <a:cs typeface="Times New Roman" panose="02020603050405020304" pitchFamily="18" charset="0"/>
              </a:rPr>
              <a:t>test the model using the testing set.</a:t>
            </a:r>
            <a:br>
              <a:rPr lang="en-CA" dirty="0">
                <a:latin typeface="Times New Roman" panose="02020603050405020304" pitchFamily="18" charset="0"/>
                <a:cs typeface="Times New Roman" panose="02020603050405020304" pitchFamily="18" charset="0"/>
              </a:rPr>
            </a:br>
            <a:endParaRPr lang="en-CA" b="1" dirty="0">
              <a:latin typeface="Times New Roman" panose="02020603050405020304" pitchFamily="18" charset="0"/>
              <a:cs typeface="Times New Roman" panose="02020603050405020304" pitchFamily="18" charset="0"/>
            </a:endParaRPr>
          </a:p>
          <a:p>
            <a:pPr>
              <a:lnSpc>
                <a:spcPts val="2160"/>
              </a:lnSpc>
              <a:spcBef>
                <a:spcPts val="1000"/>
              </a:spcBef>
            </a:pPr>
            <a:r>
              <a:rPr lang="en-CA" b="1" dirty="0" smtClean="0">
                <a:latin typeface="Times New Roman" panose="02020603050405020304" pitchFamily="18" charset="0"/>
                <a:cs typeface="Times New Roman" panose="02020603050405020304" pitchFamily="18" charset="0"/>
              </a:rPr>
              <a:t>K-Fold Cross </a:t>
            </a:r>
            <a:r>
              <a:rPr lang="en-CA" b="1" dirty="0">
                <a:latin typeface="Times New Roman" panose="02020603050405020304" pitchFamily="18" charset="0"/>
                <a:cs typeface="Times New Roman" panose="02020603050405020304" pitchFamily="18" charset="0"/>
              </a:rPr>
              <a:t>Validation :</a:t>
            </a:r>
            <a:br>
              <a:rPr lang="en-CA" b="1" dirty="0">
                <a:latin typeface="Times New Roman" panose="02020603050405020304" pitchFamily="18" charset="0"/>
                <a:cs typeface="Times New Roman" panose="02020603050405020304" pitchFamily="18" charset="0"/>
              </a:rPr>
            </a:br>
            <a:r>
              <a:rPr lang="en-CA" dirty="0">
                <a:latin typeface="Times New Roman" panose="02020603050405020304" pitchFamily="18" charset="0"/>
                <a:cs typeface="Times New Roman" panose="02020603050405020304" pitchFamily="18" charset="0"/>
              </a:rPr>
              <a:t>In this method, the dataset is split into ‘k’ number of subsets, k-1 subsets then are used to train the model and the last subset is kept as a validation set to test the model. Then the score of the model on each fold is averaged to evaluate the performance of the model. I have implemented 5 fold cross-validation with the help of sklearn.model_selection module which provides with K-Fold class (I have used four classes with K-fold), and this helps to make it easier to implement cross-validation. </a:t>
            </a:r>
            <a:br>
              <a:rPr lang="en-CA" dirty="0">
                <a:latin typeface="Times New Roman" panose="02020603050405020304" pitchFamily="18" charset="0"/>
                <a:cs typeface="Times New Roman" panose="02020603050405020304" pitchFamily="18" charset="0"/>
              </a:rPr>
            </a:br>
            <a:r>
              <a:rPr lang="en-CA" dirty="0">
                <a:latin typeface="Times New Roman" panose="02020603050405020304" pitchFamily="18" charset="0"/>
                <a:cs typeface="Times New Roman" panose="02020603050405020304" pitchFamily="18" charset="0"/>
              </a:rPr>
              <a:t>So in this way, my K-Fold classes used to split method which requires a dataset to perform cross-validation on as an input arguments.</a:t>
            </a:r>
            <a:br>
              <a:rPr lang="en-CA" dirty="0">
                <a:latin typeface="Times New Roman" panose="02020603050405020304" pitchFamily="18" charset="0"/>
                <a:cs typeface="Times New Roman" panose="02020603050405020304" pitchFamily="18" charset="0"/>
              </a:rPr>
            </a:br>
            <a:endParaRPr lang="en-CA" dirty="0"/>
          </a:p>
        </p:txBody>
      </p:sp>
    </p:spTree>
    <p:extLst>
      <p:ext uri="{BB962C8B-B14F-4D97-AF65-F5344CB8AC3E}">
        <p14:creationId xmlns:p14="http://schemas.microsoft.com/office/powerpoint/2010/main" val="393200968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341DB62-DB30-4072-9FCD-E31EC4DFDC11}" type="slidenum">
              <a:rPr lang="en-CA" smtClean="0"/>
              <a:t>20</a:t>
            </a:fld>
            <a:endParaRPr lang="en-CA"/>
          </a:p>
        </p:txBody>
      </p:sp>
      <p:sp>
        <p:nvSpPr>
          <p:cNvPr id="3" name="Rectangle 2"/>
          <p:cNvSpPr/>
          <p:nvPr/>
        </p:nvSpPr>
        <p:spPr>
          <a:xfrm>
            <a:off x="785610" y="452375"/>
            <a:ext cx="9968249" cy="2605842"/>
          </a:xfrm>
          <a:prstGeom prst="rect">
            <a:avLst/>
          </a:prstGeom>
        </p:spPr>
        <p:txBody>
          <a:bodyPr wrap="square">
            <a:spAutoFit/>
          </a:bodyPr>
          <a:lstStyle/>
          <a:p>
            <a:pPr algn="just">
              <a:lnSpc>
                <a:spcPts val="2160"/>
              </a:lnSpc>
              <a:spcBef>
                <a:spcPts val="1000"/>
              </a:spcBef>
              <a:spcAft>
                <a:spcPts val="0"/>
              </a:spcAft>
            </a:pPr>
            <a:r>
              <a:rPr lang="en-CA" b="1" dirty="0">
                <a:latin typeface="Times New Roman" panose="02020603050405020304" pitchFamily="18" charset="0"/>
                <a:ea typeface="Times New Roman" panose="02020603050405020304" pitchFamily="18" charset="0"/>
                <a:cs typeface="Times New Roman" panose="02020603050405020304" pitchFamily="18" charset="0"/>
              </a:rPr>
              <a:t>Stratified K-Fold:</a:t>
            </a:r>
          </a:p>
          <a:p>
            <a:pPr algn="just" fontAlgn="base">
              <a:lnSpc>
                <a:spcPts val="2160"/>
              </a:lnSpc>
              <a:spcBef>
                <a:spcPts val="1000"/>
              </a:spcBef>
            </a:pPr>
            <a:r>
              <a:rPr lang="en-CA" dirty="0">
                <a:latin typeface="Times New Roman" panose="02020603050405020304" pitchFamily="18" charset="0"/>
                <a:ea typeface="Calibri" panose="020F0502020204030204" pitchFamily="34" charset="0"/>
                <a:cs typeface="Times New Roman" panose="02020603050405020304" pitchFamily="18" charset="0"/>
              </a:rPr>
              <a:t>Stratified K fold cross-validation object is a variation of </a:t>
            </a:r>
            <a:r>
              <a:rPr lang="en-CA" dirty="0" smtClean="0">
                <a:latin typeface="Times New Roman" panose="02020603050405020304" pitchFamily="18" charset="0"/>
                <a:ea typeface="Calibri" panose="020F0502020204030204" pitchFamily="34" charset="0"/>
                <a:cs typeface="Times New Roman" panose="02020603050405020304" pitchFamily="18" charset="0"/>
              </a:rPr>
              <a:t>K Fold </a:t>
            </a:r>
            <a:r>
              <a:rPr lang="en-CA" dirty="0">
                <a:latin typeface="Times New Roman" panose="02020603050405020304" pitchFamily="18" charset="0"/>
                <a:ea typeface="Calibri" panose="020F0502020204030204" pitchFamily="34" charset="0"/>
                <a:cs typeface="Times New Roman" panose="02020603050405020304" pitchFamily="18" charset="0"/>
              </a:rPr>
              <a:t>that returns stratified folds. The folds are made by preserving the percentage of samples for each class. It provides </a:t>
            </a:r>
            <a:r>
              <a:rPr lang="en-CA" dirty="0" smtClean="0">
                <a:latin typeface="Times New Roman" panose="02020603050405020304" pitchFamily="18" charset="0"/>
                <a:ea typeface="Calibri" panose="020F0502020204030204" pitchFamily="34" charset="0"/>
                <a:cs typeface="Times New Roman" panose="02020603050405020304" pitchFamily="18" charset="0"/>
              </a:rPr>
              <a:t>train/test </a:t>
            </a:r>
            <a:r>
              <a:rPr lang="en-CA" dirty="0">
                <a:latin typeface="Times New Roman" panose="02020603050405020304" pitchFamily="18" charset="0"/>
                <a:ea typeface="Calibri" panose="020F0502020204030204" pitchFamily="34" charset="0"/>
                <a:cs typeface="Times New Roman" panose="02020603050405020304" pitchFamily="18" charset="0"/>
              </a:rPr>
              <a:t>indices to split data in train/test sets</a:t>
            </a:r>
            <a:r>
              <a:rPr lang="en-CA" dirty="0" smtClean="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Specifically, </a:t>
            </a:r>
            <a:r>
              <a:rPr lang="en-US" dirty="0" smtClean="0">
                <a:latin typeface="Times New Roman" panose="02020603050405020304" pitchFamily="18" charset="0"/>
                <a:cs typeface="Times New Roman" panose="02020603050405020304" pitchFamily="18" charset="0"/>
              </a:rPr>
              <a:t>when we are split </a:t>
            </a:r>
            <a:r>
              <a:rPr lang="en-US" dirty="0">
                <a:latin typeface="Times New Roman" panose="02020603050405020304" pitchFamily="18" charset="0"/>
                <a:cs typeface="Times New Roman" panose="02020603050405020304" pitchFamily="18" charset="0"/>
              </a:rPr>
              <a:t>a dataset randomly, although in </a:t>
            </a:r>
            <a:r>
              <a:rPr lang="en-US" dirty="0" smtClean="0">
                <a:latin typeface="Times New Roman" panose="02020603050405020304" pitchFamily="18" charset="0"/>
                <a:cs typeface="Times New Roman" panose="02020603050405020304" pitchFamily="18" charset="0"/>
              </a:rPr>
              <a:t>that way it </a:t>
            </a:r>
            <a:r>
              <a:rPr lang="en-US" dirty="0">
                <a:latin typeface="Times New Roman" panose="02020603050405020304" pitchFamily="18" charset="0"/>
                <a:cs typeface="Times New Roman" panose="02020603050405020304" pitchFamily="18" charset="0"/>
              </a:rPr>
              <a:t>maintains the same class distribution in each subset. </a:t>
            </a: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a:t>
            </a:r>
            <a:r>
              <a:rPr lang="en-US" dirty="0" smtClean="0">
                <a:latin typeface="Times New Roman" panose="02020603050405020304" pitchFamily="18" charset="0"/>
                <a:cs typeface="Times New Roman" panose="02020603050405020304" pitchFamily="18" charset="0"/>
              </a:rPr>
              <a:t>by using </a:t>
            </a:r>
            <a:r>
              <a:rPr lang="en-US" dirty="0">
                <a:latin typeface="Times New Roman" panose="02020603050405020304" pitchFamily="18" charset="0"/>
                <a:cs typeface="Times New Roman" panose="02020603050405020304" pitchFamily="18" charset="0"/>
              </a:rPr>
              <a:t>a </a:t>
            </a:r>
            <a:r>
              <a:rPr lang="en-US" dirty="0" smtClean="0">
                <a:latin typeface="Times New Roman" panose="02020603050405020304" pitchFamily="18" charset="0"/>
                <a:cs typeface="Times New Roman" panose="02020603050405020304" pitchFamily="18" charset="0"/>
              </a:rPr>
              <a:t>k-fold </a:t>
            </a:r>
            <a:r>
              <a:rPr lang="en-US" dirty="0">
                <a:latin typeface="Times New Roman" panose="02020603050405020304" pitchFamily="18" charset="0"/>
                <a:cs typeface="Times New Roman" panose="02020603050405020304" pitchFamily="18" charset="0"/>
              </a:rPr>
              <a:t>cross-validation </a:t>
            </a:r>
            <a:r>
              <a:rPr lang="en-US" dirty="0" smtClean="0">
                <a:latin typeface="Times New Roman" panose="02020603050405020304" pitchFamily="18" charset="0"/>
                <a:cs typeface="Times New Roman" panose="02020603050405020304" pitchFamily="18" charset="0"/>
              </a:rPr>
              <a:t>which </a:t>
            </a:r>
            <a:r>
              <a:rPr lang="en-US" dirty="0">
                <a:latin typeface="Times New Roman" panose="02020603050405020304" pitchFamily="18" charset="0"/>
                <a:cs typeface="Times New Roman" panose="02020603050405020304" pitchFamily="18" charset="0"/>
              </a:rPr>
              <a:t>preserves the imbalanced class distribution in each fold. It is called </a:t>
            </a:r>
            <a:r>
              <a:rPr lang="en-US" b="1" dirty="0">
                <a:latin typeface="Times New Roman" panose="02020603050405020304" pitchFamily="18" charset="0"/>
                <a:cs typeface="Times New Roman" panose="02020603050405020304" pitchFamily="18" charset="0"/>
              </a:rPr>
              <a:t>stratified k-fold cross-validation</a:t>
            </a:r>
            <a:r>
              <a:rPr lang="en-US" dirty="0">
                <a:latin typeface="Times New Roman" panose="02020603050405020304" pitchFamily="18" charset="0"/>
                <a:cs typeface="Times New Roman" panose="02020603050405020304" pitchFamily="18" charset="0"/>
              </a:rPr>
              <a:t> and will enforce the class distribution in each split of the data to match the distribution in the complete training dataset.</a:t>
            </a:r>
          </a:p>
          <a:p>
            <a:pPr algn="just">
              <a:lnSpc>
                <a:spcPts val="2160"/>
              </a:lnSpc>
              <a:spcBef>
                <a:spcPts val="1000"/>
              </a:spcBef>
              <a:spcAft>
                <a:spcPts val="600"/>
              </a:spcAft>
            </a:pPr>
            <a:endParaRPr lang="en-CA"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p:cNvSpPr/>
          <p:nvPr/>
        </p:nvSpPr>
        <p:spPr>
          <a:xfrm>
            <a:off x="785611" y="2833231"/>
            <a:ext cx="9968248" cy="3503523"/>
          </a:xfrm>
          <a:prstGeom prst="rect">
            <a:avLst/>
          </a:prstGeom>
        </p:spPr>
        <p:txBody>
          <a:bodyPr wrap="square">
            <a:spAutoFit/>
          </a:bodyPr>
          <a:lstStyle/>
          <a:p>
            <a:pPr algn="just">
              <a:lnSpc>
                <a:spcPts val="2160"/>
              </a:lnSpc>
              <a:spcBef>
                <a:spcPts val="1000"/>
              </a:spcBef>
              <a:spcAft>
                <a:spcPts val="0"/>
              </a:spcAft>
            </a:pPr>
            <a:r>
              <a:rPr lang="en-CA" b="1" dirty="0">
                <a:latin typeface="Times New Roman" panose="02020603050405020304" pitchFamily="18" charset="0"/>
                <a:ea typeface="Times New Roman" panose="02020603050405020304" pitchFamily="18" charset="0"/>
                <a:cs typeface="Times New Roman" panose="02020603050405020304" pitchFamily="18" charset="0"/>
              </a:rPr>
              <a:t>Shuffle Split k-fold: </a:t>
            </a:r>
          </a:p>
          <a:p>
            <a:pPr algn="just">
              <a:lnSpc>
                <a:spcPts val="2160"/>
              </a:lnSpc>
              <a:spcBef>
                <a:spcPts val="1000"/>
              </a:spcBef>
            </a:pPr>
            <a:r>
              <a:rPr lang="en-CA" dirty="0">
                <a:latin typeface="Times New Roman" panose="02020603050405020304" pitchFamily="18" charset="0"/>
                <a:ea typeface="Calibri" panose="020F0502020204030204" pitchFamily="34" charset="0"/>
                <a:cs typeface="Times New Roman" panose="02020603050405020304" pitchFamily="18" charset="0"/>
              </a:rPr>
              <a:t>This is a very flexible strategy of cross-validation. In this technique, the datasets get randomly partitioned into training and validation </a:t>
            </a:r>
            <a:r>
              <a:rPr lang="en-CA" dirty="0" smtClean="0">
                <a:latin typeface="Times New Roman" panose="02020603050405020304" pitchFamily="18" charset="0"/>
                <a:ea typeface="Calibri" panose="020F0502020204030204" pitchFamily="34" charset="0"/>
                <a:cs typeface="Times New Roman" panose="02020603050405020304" pitchFamily="18" charset="0"/>
              </a:rPr>
              <a:t>sets.</a:t>
            </a:r>
            <a:r>
              <a:rPr lang="en-US" dirty="0" smtClean="0">
                <a:latin typeface="Times New Roman" panose="02020603050405020304" pitchFamily="18" charset="0"/>
                <a:cs typeface="Times New Roman" panose="02020603050405020304" pitchFamily="18" charset="0"/>
              </a:rPr>
              <a:t>Unlikely </a:t>
            </a:r>
            <a:r>
              <a:rPr lang="en-US" dirty="0">
                <a:latin typeface="Times New Roman" panose="02020603050405020304" pitchFamily="18" charset="0"/>
                <a:cs typeface="Times New Roman" panose="02020603050405020304" pitchFamily="18" charset="0"/>
              </a:rPr>
              <a:t>k-fold cross-validation split of the dataset into not in groups or folds but splits in this case in random.</a:t>
            </a:r>
          </a:p>
          <a:p>
            <a:pPr algn="just">
              <a:lnSpc>
                <a:spcPts val="2160"/>
              </a:lnSpc>
              <a:spcBef>
                <a:spcPts val="1000"/>
              </a:spcBef>
            </a:pPr>
            <a:r>
              <a:rPr lang="en-US" dirty="0" smtClean="0">
                <a:latin typeface="Times New Roman" panose="02020603050405020304" pitchFamily="18" charset="0"/>
                <a:cs typeface="Times New Roman" panose="02020603050405020304" pitchFamily="18" charset="0"/>
              </a:rPr>
              <a:t>As a result, the </a:t>
            </a:r>
            <a:r>
              <a:rPr lang="en-US" dirty="0">
                <a:latin typeface="Times New Roman" panose="02020603050405020304" pitchFamily="18" charset="0"/>
                <a:cs typeface="Times New Roman" panose="02020603050405020304" pitchFamily="18" charset="0"/>
              </a:rPr>
              <a:t>number of iterations is not fixed and decided by analysis. </a:t>
            </a:r>
            <a:r>
              <a:rPr lang="en-US" dirty="0" smtClean="0">
                <a:latin typeface="Times New Roman" panose="02020603050405020304" pitchFamily="18" charset="0"/>
                <a:cs typeface="Times New Roman" panose="02020603050405020304" pitchFamily="18" charset="0"/>
              </a:rPr>
              <a:t>Then </a:t>
            </a:r>
            <a:r>
              <a:rPr lang="en-US" dirty="0">
                <a:latin typeface="Times New Roman" panose="02020603050405020304" pitchFamily="18" charset="0"/>
                <a:cs typeface="Times New Roman" panose="02020603050405020304" pitchFamily="18" charset="0"/>
              </a:rPr>
              <a:t>results are </a:t>
            </a:r>
            <a:r>
              <a:rPr lang="en-US" dirty="0" smtClean="0">
                <a:latin typeface="Times New Roman" panose="02020603050405020304" pitchFamily="18" charset="0"/>
                <a:cs typeface="Times New Roman" panose="02020603050405020304" pitchFamily="18" charset="0"/>
              </a:rPr>
              <a:t>averaged </a:t>
            </a:r>
            <a:r>
              <a:rPr lang="en-US" dirty="0">
                <a:latin typeface="Times New Roman" panose="02020603050405020304" pitchFamily="18" charset="0"/>
                <a:cs typeface="Times New Roman" panose="02020603050405020304" pitchFamily="18" charset="0"/>
              </a:rPr>
              <a:t>over the </a:t>
            </a:r>
            <a:r>
              <a:rPr lang="en-US" dirty="0" smtClean="0">
                <a:latin typeface="Times New Roman" panose="02020603050405020304" pitchFamily="18" charset="0"/>
                <a:cs typeface="Times New Roman" panose="02020603050405020304" pitchFamily="18" charset="0"/>
              </a:rPr>
              <a:t>splits. The </a:t>
            </a:r>
            <a:r>
              <a:rPr lang="en-US" dirty="0">
                <a:latin typeface="Times New Roman" panose="02020603050405020304" pitchFamily="18" charset="0"/>
                <a:cs typeface="Times New Roman" panose="02020603050405020304" pitchFamily="18" charset="0"/>
              </a:rPr>
              <a:t>proportion of train and validation splits is not dependent on the number of </a:t>
            </a:r>
            <a:r>
              <a:rPr lang="en-US" dirty="0" smtClean="0">
                <a:latin typeface="Times New Roman" panose="02020603050405020304" pitchFamily="18" charset="0"/>
                <a:cs typeface="Times New Roman" panose="02020603050405020304" pitchFamily="18" charset="0"/>
              </a:rPr>
              <a:t>iterations. Some </a:t>
            </a:r>
            <a:r>
              <a:rPr lang="en-US" dirty="0">
                <a:latin typeface="Times New Roman" panose="02020603050405020304" pitchFamily="18" charset="0"/>
                <a:cs typeface="Times New Roman" panose="02020603050405020304" pitchFamily="18" charset="0"/>
              </a:rPr>
              <a:t>samples may not be selected for either training or validation.</a:t>
            </a:r>
          </a:p>
          <a:p>
            <a:pPr algn="just">
              <a:lnSpc>
                <a:spcPts val="2160"/>
              </a:lnSpc>
              <a:spcBef>
                <a:spcPts val="1000"/>
              </a:spcBef>
            </a:pPr>
            <a:r>
              <a:rPr lang="en-US" dirty="0" smtClean="0">
                <a:latin typeface="Times New Roman" panose="02020603050405020304" pitchFamily="18" charset="0"/>
                <a:cs typeface="Times New Roman" panose="02020603050405020304" pitchFamily="18" charset="0"/>
              </a:rPr>
              <a:t>The most important thing about it, this is not </a:t>
            </a:r>
            <a:r>
              <a:rPr lang="en-US" dirty="0">
                <a:latin typeface="Times New Roman" panose="02020603050405020304" pitchFamily="18" charset="0"/>
                <a:cs typeface="Times New Roman" panose="02020603050405020304" pitchFamily="18" charset="0"/>
              </a:rPr>
              <a:t>suitable for an imbalanced dataset</a:t>
            </a:r>
            <a:r>
              <a:rPr lang="en-US" dirty="0" smtClean="0">
                <a:latin typeface="Times New Roman" panose="02020603050405020304" pitchFamily="18" charset="0"/>
                <a:cs typeface="Times New Roman" panose="02020603050405020304" pitchFamily="18" charset="0"/>
              </a:rPr>
              <a:t>. If our dataset is balanced then we can use to this technique.</a:t>
            </a:r>
            <a:endParaRPr lang="en-US" dirty="0">
              <a:latin typeface="Times New Roman" panose="02020603050405020304" pitchFamily="18" charset="0"/>
              <a:cs typeface="Times New Roman" panose="02020603050405020304" pitchFamily="18" charset="0"/>
            </a:endParaRPr>
          </a:p>
          <a:p>
            <a:pPr algn="just">
              <a:lnSpc>
                <a:spcPts val="2160"/>
              </a:lnSpc>
              <a:spcBef>
                <a:spcPts val="1000"/>
              </a:spcBef>
              <a:spcAft>
                <a:spcPts val="600"/>
              </a:spcAft>
            </a:pPr>
            <a:endParaRPr lang="en-CA"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152858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98808" y="2606049"/>
            <a:ext cx="10515600" cy="1325563"/>
          </a:xfrm>
        </p:spPr>
        <p:txBody>
          <a:bodyPr/>
          <a:lstStyle/>
          <a:p>
            <a:pPr algn="just">
              <a:lnSpc>
                <a:spcPts val="5280"/>
              </a:lnSpc>
            </a:pPr>
            <a:r>
              <a:rPr lang="en-US" dirty="0" smtClean="0">
                <a:solidFill>
                  <a:schemeClr val="accent2">
                    <a:lumMod val="75000"/>
                  </a:schemeClr>
                </a:solidFill>
                <a:latin typeface="Times New Roman" panose="02020603050405020304" pitchFamily="18" charset="0"/>
                <a:cs typeface="Times New Roman" panose="02020603050405020304" pitchFamily="18" charset="0"/>
              </a:rPr>
              <a:t>Models Implementation and Evaluation</a:t>
            </a:r>
            <a:endParaRPr lang="en-CA"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3341DB62-DB30-4072-9FCD-E31EC4DFDC11}" type="slidenum">
              <a:rPr lang="en-CA" smtClean="0"/>
              <a:t>21</a:t>
            </a:fld>
            <a:endParaRPr lang="en-CA"/>
          </a:p>
        </p:txBody>
      </p:sp>
    </p:spTree>
    <p:extLst>
      <p:ext uri="{BB962C8B-B14F-4D97-AF65-F5344CB8AC3E}">
        <p14:creationId xmlns:p14="http://schemas.microsoft.com/office/powerpoint/2010/main" val="167055819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341DB62-DB30-4072-9FCD-E31EC4DFDC11}" type="slidenum">
              <a:rPr lang="en-CA" smtClean="0"/>
              <a:t>22</a:t>
            </a:fld>
            <a:endParaRPr lang="en-CA"/>
          </a:p>
        </p:txBody>
      </p:sp>
      <p:sp>
        <p:nvSpPr>
          <p:cNvPr id="4" name="Rectangle 3"/>
          <p:cNvSpPr/>
          <p:nvPr/>
        </p:nvSpPr>
        <p:spPr>
          <a:xfrm>
            <a:off x="901521" y="889844"/>
            <a:ext cx="10728102" cy="4606389"/>
          </a:xfrm>
          <a:prstGeom prst="rect">
            <a:avLst/>
          </a:prstGeom>
        </p:spPr>
        <p:txBody>
          <a:bodyPr wrap="square">
            <a:spAutoFit/>
          </a:bodyPr>
          <a:lstStyle/>
          <a:p>
            <a:pPr algn="just">
              <a:lnSpc>
                <a:spcPts val="2160"/>
              </a:lnSpc>
            </a:pPr>
            <a:r>
              <a:rPr lang="en-CA" dirty="0">
                <a:latin typeface="Times New Roman" panose="02020603050405020304" pitchFamily="18" charset="0"/>
                <a:ea typeface="Calibri" panose="020F0502020204030204" pitchFamily="34" charset="0"/>
              </a:rPr>
              <a:t>Over the last two decades, humans experience grown a lot of dependence on data and information in community and with this origin growth, technologies have advance for their storage, analysis and processing on a large scale. The fields of Data Mining and Machine Learning have not only make the most of them for knowledge and discovery but also to explore certain hidden patterns and concepts which relate to the prediction of future events, actually this is not easy to obtain. </a:t>
            </a:r>
            <a:endParaRPr lang="en-CA" dirty="0" smtClean="0">
              <a:latin typeface="Times New Roman" panose="02020603050405020304" pitchFamily="18" charset="0"/>
              <a:ea typeface="Calibri" panose="020F0502020204030204" pitchFamily="34" charset="0"/>
            </a:endParaRPr>
          </a:p>
          <a:p>
            <a:pPr algn="just">
              <a:lnSpc>
                <a:spcPts val="2160"/>
              </a:lnSpc>
            </a:pPr>
            <a:r>
              <a:rPr lang="en-CA" dirty="0">
                <a:latin typeface="Times New Roman" panose="02020603050405020304" pitchFamily="18" charset="0"/>
                <a:ea typeface="Calibri" panose="020F0502020204030204" pitchFamily="34" charset="0"/>
              </a:rPr>
              <a:t> </a:t>
            </a:r>
            <a:r>
              <a:rPr lang="en-CA" dirty="0" smtClean="0">
                <a:latin typeface="Times New Roman" panose="02020603050405020304" pitchFamily="18" charset="0"/>
                <a:ea typeface="Calibri" panose="020F0502020204030204" pitchFamily="34" charset="0"/>
              </a:rPr>
              <a:t>                            The </a:t>
            </a:r>
            <a:r>
              <a:rPr lang="en-CA" dirty="0">
                <a:latin typeface="Times New Roman" panose="02020603050405020304" pitchFamily="18" charset="0"/>
                <a:ea typeface="Calibri" panose="020F0502020204030204" pitchFamily="34" charset="0"/>
              </a:rPr>
              <a:t>problem of variation in income has to become great concern in the recent years. Making the poor better off does not seem to be the unique criteria to be in search for eliminate this issue. The folks of the United States believe that the approach of diversity is unacceptable and demands a fair share of wealth in the </a:t>
            </a:r>
            <a:r>
              <a:rPr lang="en-CA" dirty="0" smtClean="0">
                <a:latin typeface="Times New Roman" panose="02020603050405020304" pitchFamily="18" charset="0"/>
                <a:ea typeface="Calibri" panose="020F0502020204030204" pitchFamily="34" charset="0"/>
              </a:rPr>
              <a:t>society. My </a:t>
            </a:r>
            <a:r>
              <a:rPr lang="en-CA" dirty="0">
                <a:latin typeface="Times New Roman" panose="02020603050405020304" pitchFamily="18" charset="0"/>
                <a:ea typeface="Calibri" panose="020F0502020204030204" pitchFamily="34" charset="0"/>
              </a:rPr>
              <a:t>project actually aims to conduct a comprehensive analysis to highlight the key factors that are necessary in improving an individual's income. Such an analysis helps to set focus on the important areas which can significantly improve the income levels of </a:t>
            </a:r>
            <a:r>
              <a:rPr lang="en-CA" dirty="0" smtClean="0">
                <a:latin typeface="Times New Roman" panose="02020603050405020304" pitchFamily="18" charset="0"/>
                <a:ea typeface="Calibri" panose="020F0502020204030204" pitchFamily="34" charset="0"/>
              </a:rPr>
              <a:t>individuals.</a:t>
            </a:r>
            <a:r>
              <a:rPr lang="en-US" dirty="0" smtClean="0"/>
              <a:t> </a:t>
            </a:r>
            <a:r>
              <a:rPr lang="en-US" dirty="0" smtClean="0">
                <a:latin typeface="Times New Roman" panose="02020603050405020304" pitchFamily="18" charset="0"/>
                <a:cs typeface="Times New Roman" panose="02020603050405020304" pitchFamily="18" charset="0"/>
              </a:rPr>
              <a:t>Using </a:t>
            </a:r>
            <a:r>
              <a:rPr lang="en-US" dirty="0">
                <a:latin typeface="Times New Roman" panose="02020603050405020304" pitchFamily="18" charset="0"/>
                <a:cs typeface="Times New Roman" panose="02020603050405020304" pitchFamily="18" charset="0"/>
              </a:rPr>
              <a:t>the python language and several visualizations, I have attempted to fit 4 machine learning </a:t>
            </a:r>
            <a:r>
              <a:rPr lang="en-US" dirty="0" smtClean="0">
                <a:latin typeface="Times New Roman" panose="02020603050405020304" pitchFamily="18" charset="0"/>
                <a:cs typeface="Times New Roman" panose="02020603050405020304" pitchFamily="18" charset="0"/>
              </a:rPr>
              <a:t>models (</a:t>
            </a:r>
            <a:r>
              <a:rPr lang="en-CA" dirty="0">
                <a:latin typeface="Times New Roman" panose="02020603050405020304" pitchFamily="18" charset="0"/>
                <a:cs typeface="Times New Roman" panose="02020603050405020304" pitchFamily="18" charset="0"/>
              </a:rPr>
              <a:t>Logistic Regression, Random Forest, </a:t>
            </a:r>
            <a:r>
              <a:rPr lang="en-CA" dirty="0" smtClean="0">
                <a:latin typeface="Times New Roman" panose="02020603050405020304" pitchFamily="18" charset="0"/>
                <a:cs typeface="Times New Roman" panose="02020603050405020304" pitchFamily="18" charset="0"/>
              </a:rPr>
              <a:t>Naive Bayes </a:t>
            </a:r>
            <a:r>
              <a:rPr lang="en-CA" dirty="0">
                <a:latin typeface="Times New Roman" panose="02020603050405020304" pitchFamily="18" charset="0"/>
                <a:cs typeface="Times New Roman" panose="02020603050405020304" pitchFamily="18" charset="0"/>
              </a:rPr>
              <a:t>classifier</a:t>
            </a:r>
            <a:r>
              <a:rPr lang="en-CA" dirty="0" smtClean="0">
                <a:latin typeface="Times New Roman" panose="02020603050405020304" pitchFamily="18" charset="0"/>
                <a:cs typeface="Times New Roman" panose="02020603050405020304" pitchFamily="18" charset="0"/>
              </a:rPr>
              <a:t>,</a:t>
            </a:r>
            <a:r>
              <a:rPr lang="en-CA" dirty="0">
                <a:latin typeface="Times New Roman" panose="02020603050405020304" pitchFamily="18" charset="0"/>
                <a:cs typeface="Times New Roman" panose="02020603050405020304" pitchFamily="18" charset="0"/>
              </a:rPr>
              <a:t> </a:t>
            </a:r>
            <a:r>
              <a:rPr lang="en-CA" dirty="0" smtClean="0">
                <a:latin typeface="Times New Roman" panose="02020603050405020304" pitchFamily="18" charset="0"/>
                <a:cs typeface="Times New Roman" panose="02020603050405020304" pitchFamily="18" charset="0"/>
              </a:rPr>
              <a:t>KNN) , to predict the income level of individual’s make whether greater than $50,000 per year or not with the help of Train and Test approach, K-Folds Cross validation, </a:t>
            </a:r>
            <a:r>
              <a:rPr lang="en-US" dirty="0" smtClean="0">
                <a:latin typeface="Times New Roman" panose="02020603050405020304" pitchFamily="18" charset="0"/>
                <a:cs typeface="Times New Roman" panose="02020603050405020304" pitchFamily="18" charset="0"/>
              </a:rPr>
              <a:t>Stratified </a:t>
            </a:r>
            <a:r>
              <a:rPr lang="en-US" dirty="0">
                <a:latin typeface="Times New Roman" panose="02020603050405020304" pitchFamily="18" charset="0"/>
                <a:cs typeface="Times New Roman" panose="02020603050405020304" pitchFamily="18" charset="0"/>
              </a:rPr>
              <a:t>k-fold </a:t>
            </a:r>
            <a:r>
              <a:rPr lang="en-US" dirty="0" smtClean="0">
                <a:latin typeface="Times New Roman" panose="02020603050405020304" pitchFamily="18" charset="0"/>
                <a:cs typeface="Times New Roman" panose="02020603050405020304" pitchFamily="18" charset="0"/>
              </a:rPr>
              <a:t>cross-validation, </a:t>
            </a:r>
            <a:r>
              <a:rPr lang="en-CA" dirty="0">
                <a:latin typeface="Times New Roman" panose="02020603050405020304" pitchFamily="18" charset="0"/>
                <a:ea typeface="Times New Roman" panose="02020603050405020304" pitchFamily="18" charset="0"/>
                <a:cs typeface="Times New Roman" panose="02020603050405020304" pitchFamily="18" charset="0"/>
              </a:rPr>
              <a:t>Shuffle Split </a:t>
            </a:r>
            <a:r>
              <a:rPr lang="en-CA" dirty="0" smtClean="0">
                <a:latin typeface="Times New Roman" panose="02020603050405020304" pitchFamily="18" charset="0"/>
                <a:ea typeface="Times New Roman" panose="02020603050405020304" pitchFamily="18" charset="0"/>
                <a:cs typeface="Times New Roman" panose="02020603050405020304" pitchFamily="18" charset="0"/>
              </a:rPr>
              <a:t>k-fold technique</a:t>
            </a:r>
            <a:r>
              <a:rPr lang="en-CA"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finally </a:t>
            </a:r>
            <a:r>
              <a:rPr lang="en-US" dirty="0">
                <a:latin typeface="Times New Roman" panose="02020603050405020304" pitchFamily="18" charset="0"/>
                <a:cs typeface="Times New Roman" panose="02020603050405020304" pitchFamily="18" charset="0"/>
              </a:rPr>
              <a:t>find the best model to describe the data.</a:t>
            </a:r>
            <a:endParaRPr lang="en-CA" dirty="0">
              <a:latin typeface="Times New Roman" panose="02020603050405020304" pitchFamily="18" charset="0"/>
              <a:cs typeface="Times New Roman" panose="02020603050405020304" pitchFamily="18" charset="0"/>
            </a:endParaRPr>
          </a:p>
          <a:p>
            <a:pPr algn="just">
              <a:lnSpc>
                <a:spcPts val="2160"/>
              </a:lnSpc>
            </a:pPr>
            <a:endParaRPr lang="en-CA" dirty="0"/>
          </a:p>
        </p:txBody>
      </p:sp>
    </p:spTree>
    <p:extLst>
      <p:ext uri="{BB962C8B-B14F-4D97-AF65-F5344CB8AC3E}">
        <p14:creationId xmlns:p14="http://schemas.microsoft.com/office/powerpoint/2010/main" val="103133757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pattFill prst="pct40">
          <a:fgClr>
            <a:schemeClr val="accent1"/>
          </a:fgClr>
          <a:bgClr>
            <a:schemeClr val="bg1"/>
          </a:bgClr>
        </a:patt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341DB62-DB30-4072-9FCD-E31EC4DFDC11}" type="slidenum">
              <a:rPr lang="en-CA" smtClean="0"/>
              <a:t>23</a:t>
            </a:fld>
            <a:endParaRPr lang="en-CA"/>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67356" y="1252223"/>
            <a:ext cx="7689761" cy="3760631"/>
          </a:xfrm>
          <a:prstGeom prst="rect">
            <a:avLst/>
          </a:prstGeom>
          <a:effectLst>
            <a:glow rad="127000">
              <a:schemeClr val="accent1">
                <a:lumMod val="60000"/>
                <a:lumOff val="40000"/>
              </a:schemeClr>
            </a:glow>
            <a:outerShdw blurRad="50800" dist="50800" dir="5400000" algn="ctr" rotWithShape="0">
              <a:schemeClr val="accent1">
                <a:lumMod val="75000"/>
              </a:schemeClr>
            </a:outerShdw>
          </a:effectLst>
        </p:spPr>
      </p:pic>
      <p:sp>
        <p:nvSpPr>
          <p:cNvPr id="6" name="Rectangle 5"/>
          <p:cNvSpPr/>
          <p:nvPr/>
        </p:nvSpPr>
        <p:spPr>
          <a:xfrm>
            <a:off x="2233996" y="423861"/>
            <a:ext cx="2795958" cy="523220"/>
          </a:xfrm>
          <a:prstGeom prst="rect">
            <a:avLst/>
          </a:prstGeom>
        </p:spPr>
        <p:txBody>
          <a:bodyPr wrap="none">
            <a:spAutoFit/>
          </a:bodyPr>
          <a:lstStyle/>
          <a:p>
            <a:r>
              <a:rPr lang="en-CA" sz="2800" b="1" dirty="0" smtClean="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Accuracy Result</a:t>
            </a:r>
            <a:r>
              <a:rPr lang="en-CA" sz="2800" b="1" dirty="0" smtClean="0">
                <a:solidFill>
                  <a:schemeClr val="accent2">
                    <a:lumMod val="75000"/>
                  </a:schemeClr>
                </a:solidFill>
                <a:latin typeface="Times New Roman" panose="02020603050405020304" pitchFamily="18" charset="0"/>
                <a:ea typeface="Calibri" panose="020F0502020204030204" pitchFamily="34" charset="0"/>
              </a:rPr>
              <a:t> </a:t>
            </a:r>
            <a:endParaRPr lang="en-CA" sz="2800" dirty="0">
              <a:solidFill>
                <a:schemeClr val="accent2">
                  <a:lumMod val="75000"/>
                </a:schemeClr>
              </a:solidFill>
            </a:endParaRPr>
          </a:p>
        </p:txBody>
      </p:sp>
    </p:spTree>
    <p:extLst>
      <p:ext uri="{BB962C8B-B14F-4D97-AF65-F5344CB8AC3E}">
        <p14:creationId xmlns:p14="http://schemas.microsoft.com/office/powerpoint/2010/main" val="113707877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882" y="290356"/>
            <a:ext cx="3932237" cy="546771"/>
          </a:xfrm>
        </p:spPr>
        <p:txBody>
          <a:bodyPr>
            <a:normAutofit/>
          </a:bodyPr>
          <a:lstStyle/>
          <a:p>
            <a:r>
              <a:rPr lang="en-CA" sz="2800" dirty="0">
                <a:solidFill>
                  <a:schemeClr val="accent2">
                    <a:lumMod val="75000"/>
                  </a:schemeClr>
                </a:solidFill>
                <a:latin typeface="Times New Roman" panose="02020603050405020304" pitchFamily="18" charset="0"/>
                <a:cs typeface="Times New Roman" panose="02020603050405020304" pitchFamily="18" charset="0"/>
              </a:rPr>
              <a:t>Confusion matrix</a:t>
            </a:r>
            <a:endParaRPr lang="en-CA" sz="28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half" idx="2"/>
          </p:nvPr>
        </p:nvSpPr>
        <p:spPr>
          <a:xfrm>
            <a:off x="437882" y="987424"/>
            <a:ext cx="4334143" cy="5734051"/>
          </a:xfrm>
        </p:spPr>
        <p:txBody>
          <a:bodyPr>
            <a:noAutofit/>
          </a:bodyPr>
          <a:lstStyle/>
          <a:p>
            <a:pPr algn="just">
              <a:lnSpc>
                <a:spcPts val="2160"/>
              </a:lnSpc>
            </a:pPr>
            <a:r>
              <a:rPr lang="en-US" sz="1800" dirty="0">
                <a:latin typeface="Times New Roman" panose="02020603050405020304" pitchFamily="18" charset="0"/>
                <a:cs typeface="Times New Roman" panose="02020603050405020304" pitchFamily="18" charset="0"/>
              </a:rPr>
              <a:t>A Confusion matrix is an N x N matrix used for evaluating the performance of a classification model, where N is the number of target </a:t>
            </a:r>
            <a:r>
              <a:rPr lang="en-US" sz="1800" dirty="0" smtClean="0">
                <a:latin typeface="Times New Roman" panose="02020603050405020304" pitchFamily="18" charset="0"/>
                <a:cs typeface="Times New Roman" panose="02020603050405020304" pitchFamily="18" charset="0"/>
              </a:rPr>
              <a:t>classes(In my dataset the target variable is Income_50k, which means individuals makes income over 50k or not by performing the </a:t>
            </a:r>
            <a:r>
              <a:rPr lang="en-US" sz="1800" dirty="0" err="1" smtClean="0">
                <a:latin typeface="Times New Roman" panose="02020603050405020304" pitchFamily="18" charset="0"/>
                <a:cs typeface="Times New Roman" panose="02020603050405020304" pitchFamily="18" charset="0"/>
              </a:rPr>
              <a:t>the</a:t>
            </a:r>
            <a:r>
              <a:rPr lang="en-US" sz="1800" dirty="0" smtClean="0">
                <a:latin typeface="Times New Roman" panose="02020603050405020304" pitchFamily="18" charset="0"/>
                <a:cs typeface="Times New Roman" panose="02020603050405020304" pitchFamily="18" charset="0"/>
              </a:rPr>
              <a:t> target classes such as KNN, Random Forest, Naïve Bayes and Logistic Regression ). </a:t>
            </a:r>
            <a:r>
              <a:rPr lang="en-US" sz="1800" dirty="0">
                <a:latin typeface="Times New Roman" panose="02020603050405020304" pitchFamily="18" charset="0"/>
                <a:cs typeface="Times New Roman" panose="02020603050405020304" pitchFamily="18" charset="0"/>
              </a:rPr>
              <a:t>The matrix compares the actual target values with those predicted by the machine learning model.  This gives us a </a:t>
            </a:r>
            <a:r>
              <a:rPr lang="en-CA" sz="1800" dirty="0">
                <a:latin typeface="Times New Roman" panose="02020603050405020304" pitchFamily="18" charset="0"/>
                <a:cs typeface="Times New Roman" panose="02020603050405020304" pitchFamily="18" charset="0"/>
              </a:rPr>
              <a:t>comprehensive </a:t>
            </a:r>
            <a:r>
              <a:rPr lang="en-CA" sz="1800" dirty="0" smtClean="0">
                <a:latin typeface="Times New Roman" panose="02020603050405020304" pitchFamily="18" charset="0"/>
                <a:cs typeface="Times New Roman" panose="02020603050405020304" pitchFamily="18" charset="0"/>
              </a:rPr>
              <a:t>outlook </a:t>
            </a:r>
            <a:r>
              <a:rPr lang="en-US" sz="1800" dirty="0" smtClean="0">
                <a:latin typeface="Times New Roman" panose="02020603050405020304" pitchFamily="18" charset="0"/>
                <a:cs typeface="Times New Roman" panose="02020603050405020304" pitchFamily="18" charset="0"/>
              </a:rPr>
              <a:t>of </a:t>
            </a:r>
            <a:r>
              <a:rPr lang="en-US" sz="1800" dirty="0">
                <a:latin typeface="Times New Roman" panose="02020603050405020304" pitchFamily="18" charset="0"/>
                <a:cs typeface="Times New Roman" panose="02020603050405020304" pitchFamily="18" charset="0"/>
              </a:rPr>
              <a:t>how well our classification model is performing and what kinds of errors it is making</a:t>
            </a:r>
            <a:r>
              <a:rPr lang="en-US" sz="1800" dirty="0" smtClean="0">
                <a:latin typeface="Times New Roman" panose="02020603050405020304" pitchFamily="18" charset="0"/>
                <a:cs typeface="Times New Roman" panose="02020603050405020304" pitchFamily="18" charset="0"/>
              </a:rPr>
              <a:t>. In this example, my confusion matrix is corresponding to Optimal model which is Random Forest Classifier according to highly accuracy which I have chosen to it.</a:t>
            </a:r>
            <a:endParaRPr lang="en-CA" sz="18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3341DB62-DB30-4072-9FCD-E31EC4DFDC11}" type="slidenum">
              <a:rPr lang="en-CA" smtClean="0">
                <a:solidFill>
                  <a:schemeClr val="tx1">
                    <a:lumMod val="95000"/>
                    <a:lumOff val="5000"/>
                  </a:schemeClr>
                </a:solidFill>
              </a:rPr>
              <a:t>24</a:t>
            </a:fld>
            <a:endParaRPr lang="en-CA">
              <a:solidFill>
                <a:schemeClr val="tx1">
                  <a:lumMod val="95000"/>
                  <a:lumOff val="5000"/>
                </a:schemeClr>
              </a:solidFill>
            </a:endParaRPr>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rcRect t="3012" b="3012"/>
          <a:stretch>
            <a:fillRect/>
          </a:stretch>
        </p:blipFill>
        <p:spPr/>
      </p:pic>
    </p:spTree>
    <p:extLst>
      <p:ext uri="{BB962C8B-B14F-4D97-AF65-F5344CB8AC3E}">
        <p14:creationId xmlns:p14="http://schemas.microsoft.com/office/powerpoint/2010/main" val="76645934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3341DB62-DB30-4072-9FCD-E31EC4DFDC11}" type="slidenum">
              <a:rPr lang="en-CA" smtClean="0">
                <a:solidFill>
                  <a:schemeClr val="tx1">
                    <a:lumMod val="95000"/>
                    <a:lumOff val="5000"/>
                  </a:schemeClr>
                </a:solidFill>
              </a:rPr>
              <a:t>25</a:t>
            </a:fld>
            <a:endParaRPr lang="en-CA">
              <a:solidFill>
                <a:schemeClr val="tx1">
                  <a:lumMod val="95000"/>
                  <a:lumOff val="5000"/>
                </a:schemeClr>
              </a:solidFill>
            </a:endParaRPr>
          </a:p>
        </p:txBody>
      </p:sp>
      <p:sp>
        <p:nvSpPr>
          <p:cNvPr id="4" name="Rectangle 3"/>
          <p:cNvSpPr/>
          <p:nvPr/>
        </p:nvSpPr>
        <p:spPr>
          <a:xfrm>
            <a:off x="579548" y="217130"/>
            <a:ext cx="11217499" cy="6504345"/>
          </a:xfrm>
          <a:prstGeom prst="rect">
            <a:avLst/>
          </a:prstGeom>
        </p:spPr>
        <p:txBody>
          <a:bodyPr wrap="square">
            <a:spAutoFit/>
          </a:bodyPr>
          <a:lstStyle/>
          <a:p>
            <a:pPr algn="just">
              <a:lnSpc>
                <a:spcPts val="2400"/>
              </a:lnSpc>
              <a:spcBef>
                <a:spcPts val="1000"/>
              </a:spcBef>
            </a:pPr>
            <a:r>
              <a:rPr lang="en-US" sz="2000" b="1" i="1" dirty="0">
                <a:latin typeface="Times New Roman" panose="02020603050405020304" pitchFamily="18" charset="0"/>
                <a:cs typeface="Times New Roman" panose="02020603050405020304" pitchFamily="18" charset="0"/>
              </a:rPr>
              <a:t>Understanding True Positive, True Negative, False Positive and False Negative in a Confusion Matrix</a:t>
            </a:r>
          </a:p>
          <a:p>
            <a:pPr algn="just">
              <a:lnSpc>
                <a:spcPts val="2400"/>
              </a:lnSpc>
              <a:spcBef>
                <a:spcPts val="1000"/>
              </a:spcBef>
            </a:pPr>
            <a:r>
              <a:rPr lang="en-US" sz="2000" b="1" u="sng" dirty="0">
                <a:latin typeface="Times New Roman" panose="02020603050405020304" pitchFamily="18" charset="0"/>
                <a:cs typeface="Times New Roman" panose="02020603050405020304" pitchFamily="18" charset="0"/>
              </a:rPr>
              <a:t>True Positive (TP)</a:t>
            </a: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42900" indent="-342900" algn="just">
              <a:lnSpc>
                <a:spcPts val="2400"/>
              </a:lnSpc>
              <a:spcBef>
                <a:spcPts val="1000"/>
              </a:spcBef>
              <a:buFont typeface="+mj-lt"/>
              <a:buAutoNum type="alphaLcParenR"/>
            </a:pPr>
            <a:r>
              <a:rPr lang="en-US" dirty="0">
                <a:latin typeface="Times New Roman" panose="02020603050405020304" pitchFamily="18" charset="0"/>
                <a:cs typeface="Times New Roman" panose="02020603050405020304" pitchFamily="18" charset="0"/>
              </a:rPr>
              <a:t>The predicted value matches the actual </a:t>
            </a:r>
            <a:r>
              <a:rPr lang="en-US" dirty="0" smtClean="0">
                <a:latin typeface="Times New Roman" panose="02020603050405020304" pitchFamily="18" charset="0"/>
                <a:cs typeface="Times New Roman" panose="02020603050405020304" pitchFamily="18" charset="0"/>
              </a:rPr>
              <a:t>value.</a:t>
            </a:r>
            <a:endParaRPr lang="en-US" dirty="0">
              <a:latin typeface="Times New Roman" panose="02020603050405020304" pitchFamily="18" charset="0"/>
              <a:cs typeface="Times New Roman" panose="02020603050405020304" pitchFamily="18" charset="0"/>
            </a:endParaRPr>
          </a:p>
          <a:p>
            <a:pPr marL="342900" indent="-342900" algn="just">
              <a:lnSpc>
                <a:spcPts val="2400"/>
              </a:lnSpc>
              <a:spcBef>
                <a:spcPts val="1000"/>
              </a:spcBef>
              <a:buFont typeface="+mj-lt"/>
              <a:buAutoNum type="alphaLcParenR"/>
            </a:pPr>
            <a:r>
              <a:rPr lang="en-US" dirty="0">
                <a:latin typeface="Times New Roman" panose="02020603050405020304" pitchFamily="18" charset="0"/>
                <a:cs typeface="Times New Roman" panose="02020603050405020304" pitchFamily="18" charset="0"/>
              </a:rPr>
              <a:t>The actual value was positive and the model predicted a positive </a:t>
            </a:r>
            <a:r>
              <a:rPr lang="en-US" dirty="0" smtClean="0">
                <a:latin typeface="Times New Roman" panose="02020603050405020304" pitchFamily="18" charset="0"/>
                <a:cs typeface="Times New Roman" panose="02020603050405020304" pitchFamily="18" charset="0"/>
              </a:rPr>
              <a:t>value.</a:t>
            </a:r>
            <a:endParaRPr lang="en-US" dirty="0">
              <a:latin typeface="Times New Roman" panose="02020603050405020304" pitchFamily="18" charset="0"/>
              <a:cs typeface="Times New Roman" panose="02020603050405020304" pitchFamily="18" charset="0"/>
            </a:endParaRPr>
          </a:p>
          <a:p>
            <a:pPr algn="just">
              <a:lnSpc>
                <a:spcPts val="2400"/>
              </a:lnSpc>
              <a:spcBef>
                <a:spcPts val="1000"/>
              </a:spcBef>
            </a:pPr>
            <a:r>
              <a:rPr lang="en-US" sz="2000" b="1" u="sng" dirty="0">
                <a:latin typeface="Times New Roman" panose="02020603050405020304" pitchFamily="18" charset="0"/>
                <a:cs typeface="Times New Roman" panose="02020603050405020304" pitchFamily="18" charset="0"/>
              </a:rPr>
              <a:t>True Negative (TN) </a:t>
            </a:r>
          </a:p>
          <a:p>
            <a:pPr marL="342900" indent="-342900" algn="just">
              <a:lnSpc>
                <a:spcPts val="2400"/>
              </a:lnSpc>
              <a:spcBef>
                <a:spcPts val="1000"/>
              </a:spcBef>
              <a:buFont typeface="+mj-lt"/>
              <a:buAutoNum type="alphaLcParenR"/>
            </a:pPr>
            <a:r>
              <a:rPr lang="en-US" dirty="0">
                <a:latin typeface="Times New Roman" panose="02020603050405020304" pitchFamily="18" charset="0"/>
                <a:cs typeface="Times New Roman" panose="02020603050405020304" pitchFamily="18" charset="0"/>
              </a:rPr>
              <a:t>The predicted value matches the actual </a:t>
            </a:r>
            <a:r>
              <a:rPr lang="en-US" dirty="0" smtClean="0">
                <a:latin typeface="Times New Roman" panose="02020603050405020304" pitchFamily="18" charset="0"/>
                <a:cs typeface="Times New Roman" panose="02020603050405020304" pitchFamily="18" charset="0"/>
              </a:rPr>
              <a:t>value.</a:t>
            </a:r>
            <a:endParaRPr lang="en-US" dirty="0">
              <a:latin typeface="Times New Roman" panose="02020603050405020304" pitchFamily="18" charset="0"/>
              <a:cs typeface="Times New Roman" panose="02020603050405020304" pitchFamily="18" charset="0"/>
            </a:endParaRPr>
          </a:p>
          <a:p>
            <a:pPr marL="342900" indent="-342900" algn="just">
              <a:lnSpc>
                <a:spcPts val="2400"/>
              </a:lnSpc>
              <a:spcBef>
                <a:spcPts val="1000"/>
              </a:spcBef>
              <a:buFont typeface="+mj-lt"/>
              <a:buAutoNum type="alphaLcParenR"/>
            </a:pPr>
            <a:r>
              <a:rPr lang="en-US" dirty="0">
                <a:latin typeface="Times New Roman" panose="02020603050405020304" pitchFamily="18" charset="0"/>
                <a:cs typeface="Times New Roman" panose="02020603050405020304" pitchFamily="18" charset="0"/>
              </a:rPr>
              <a:t>The actual value was negative and the model predicted a negative </a:t>
            </a:r>
            <a:r>
              <a:rPr lang="en-US" dirty="0" smtClean="0">
                <a:latin typeface="Times New Roman" panose="02020603050405020304" pitchFamily="18" charset="0"/>
                <a:cs typeface="Times New Roman" panose="02020603050405020304" pitchFamily="18" charset="0"/>
              </a:rPr>
              <a:t>value.</a:t>
            </a:r>
            <a:endParaRPr lang="en-US" dirty="0">
              <a:latin typeface="Times New Roman" panose="02020603050405020304" pitchFamily="18" charset="0"/>
              <a:cs typeface="Times New Roman" panose="02020603050405020304" pitchFamily="18" charset="0"/>
            </a:endParaRPr>
          </a:p>
          <a:p>
            <a:pPr algn="just">
              <a:lnSpc>
                <a:spcPts val="2400"/>
              </a:lnSpc>
              <a:spcBef>
                <a:spcPts val="1000"/>
              </a:spcBef>
            </a:pPr>
            <a:r>
              <a:rPr lang="en-US" sz="2000" b="1" u="sng" dirty="0">
                <a:latin typeface="Times New Roman" panose="02020603050405020304" pitchFamily="18" charset="0"/>
                <a:cs typeface="Times New Roman" panose="02020603050405020304" pitchFamily="18" charset="0"/>
              </a:rPr>
              <a:t>False Positive (FP) – Type 1 error</a:t>
            </a:r>
          </a:p>
          <a:p>
            <a:pPr marL="342900" indent="-342900" algn="just">
              <a:lnSpc>
                <a:spcPts val="2400"/>
              </a:lnSpc>
              <a:spcBef>
                <a:spcPts val="1000"/>
              </a:spcBef>
              <a:buFont typeface="+mj-lt"/>
              <a:buAutoNum type="alphaLcParenR"/>
            </a:pPr>
            <a:r>
              <a:rPr lang="en-US" dirty="0">
                <a:latin typeface="Times New Roman" panose="02020603050405020304" pitchFamily="18" charset="0"/>
                <a:cs typeface="Times New Roman" panose="02020603050405020304" pitchFamily="18" charset="0"/>
              </a:rPr>
              <a:t>The predicted value was falsely </a:t>
            </a:r>
            <a:r>
              <a:rPr lang="en-US" dirty="0" smtClean="0">
                <a:latin typeface="Times New Roman" panose="02020603050405020304" pitchFamily="18" charset="0"/>
                <a:cs typeface="Times New Roman" panose="02020603050405020304" pitchFamily="18" charset="0"/>
              </a:rPr>
              <a:t>predicted.</a:t>
            </a:r>
            <a:endParaRPr lang="en-US" dirty="0">
              <a:latin typeface="Times New Roman" panose="02020603050405020304" pitchFamily="18" charset="0"/>
              <a:cs typeface="Times New Roman" panose="02020603050405020304" pitchFamily="18" charset="0"/>
            </a:endParaRPr>
          </a:p>
          <a:p>
            <a:pPr marL="342900" indent="-342900" algn="just">
              <a:lnSpc>
                <a:spcPts val="2400"/>
              </a:lnSpc>
              <a:spcBef>
                <a:spcPts val="1000"/>
              </a:spcBef>
              <a:buFont typeface="+mj-lt"/>
              <a:buAutoNum type="alphaLcParenR"/>
            </a:pPr>
            <a:r>
              <a:rPr lang="en-US" dirty="0">
                <a:latin typeface="Times New Roman" panose="02020603050405020304" pitchFamily="18" charset="0"/>
                <a:cs typeface="Times New Roman" panose="02020603050405020304" pitchFamily="18" charset="0"/>
              </a:rPr>
              <a:t>The actual value was negative but the model predicted a positive </a:t>
            </a:r>
            <a:r>
              <a:rPr lang="en-US" dirty="0" smtClean="0">
                <a:latin typeface="Times New Roman" panose="02020603050405020304" pitchFamily="18" charset="0"/>
                <a:cs typeface="Times New Roman" panose="02020603050405020304" pitchFamily="18" charset="0"/>
              </a:rPr>
              <a:t>value.</a:t>
            </a:r>
            <a:endParaRPr lang="en-US" dirty="0">
              <a:latin typeface="Times New Roman" panose="02020603050405020304" pitchFamily="18" charset="0"/>
              <a:cs typeface="Times New Roman" panose="02020603050405020304" pitchFamily="18" charset="0"/>
            </a:endParaRPr>
          </a:p>
          <a:p>
            <a:pPr marL="342900" indent="-342900" algn="just">
              <a:lnSpc>
                <a:spcPts val="2400"/>
              </a:lnSpc>
              <a:spcBef>
                <a:spcPts val="1000"/>
              </a:spcBef>
              <a:buFont typeface="+mj-lt"/>
              <a:buAutoNum type="alphaLcParenR"/>
            </a:pPr>
            <a:r>
              <a:rPr lang="en-US" dirty="0">
                <a:latin typeface="Times New Roman" panose="02020603050405020304" pitchFamily="18" charset="0"/>
                <a:cs typeface="Times New Roman" panose="02020603050405020304" pitchFamily="18" charset="0"/>
              </a:rPr>
              <a:t>Also known as the </a:t>
            </a:r>
            <a:r>
              <a:rPr lang="en-US" b="1" dirty="0">
                <a:latin typeface="Times New Roman" panose="02020603050405020304" pitchFamily="18" charset="0"/>
                <a:cs typeface="Times New Roman" panose="02020603050405020304" pitchFamily="18" charset="0"/>
              </a:rPr>
              <a:t>Type 1 </a:t>
            </a:r>
            <a:r>
              <a:rPr lang="en-US" b="1" dirty="0" smtClean="0">
                <a:latin typeface="Times New Roman" panose="02020603050405020304" pitchFamily="18" charset="0"/>
                <a:cs typeface="Times New Roman" panose="02020603050405020304" pitchFamily="18" charset="0"/>
              </a:rPr>
              <a:t>error.</a:t>
            </a:r>
            <a:endParaRPr lang="en-US" dirty="0">
              <a:latin typeface="Times New Roman" panose="02020603050405020304" pitchFamily="18" charset="0"/>
              <a:cs typeface="Times New Roman" panose="02020603050405020304" pitchFamily="18" charset="0"/>
            </a:endParaRPr>
          </a:p>
          <a:p>
            <a:pPr algn="just">
              <a:lnSpc>
                <a:spcPts val="2400"/>
              </a:lnSpc>
              <a:spcBef>
                <a:spcPts val="1000"/>
              </a:spcBef>
            </a:pPr>
            <a:r>
              <a:rPr lang="en-US" sz="2000" b="1" u="sng" dirty="0">
                <a:latin typeface="Times New Roman" panose="02020603050405020304" pitchFamily="18" charset="0"/>
                <a:cs typeface="Times New Roman" panose="02020603050405020304" pitchFamily="18" charset="0"/>
              </a:rPr>
              <a:t>False Negative (FN) – Type 2 error</a:t>
            </a:r>
          </a:p>
          <a:p>
            <a:pPr marL="342900" indent="-342900" algn="just">
              <a:lnSpc>
                <a:spcPts val="2400"/>
              </a:lnSpc>
              <a:spcBef>
                <a:spcPts val="1000"/>
              </a:spcBef>
              <a:buFont typeface="+mj-lt"/>
              <a:buAutoNum type="alphaLcParenR"/>
            </a:pPr>
            <a:r>
              <a:rPr lang="en-US" dirty="0">
                <a:latin typeface="Times New Roman" panose="02020603050405020304" pitchFamily="18" charset="0"/>
                <a:cs typeface="Times New Roman" panose="02020603050405020304" pitchFamily="18" charset="0"/>
              </a:rPr>
              <a:t>The predicted value was falsely </a:t>
            </a:r>
            <a:r>
              <a:rPr lang="en-US" dirty="0" smtClean="0">
                <a:latin typeface="Times New Roman" panose="02020603050405020304" pitchFamily="18" charset="0"/>
                <a:cs typeface="Times New Roman" panose="02020603050405020304" pitchFamily="18" charset="0"/>
              </a:rPr>
              <a:t>predicted.</a:t>
            </a:r>
            <a:endParaRPr lang="en-US" dirty="0">
              <a:latin typeface="Times New Roman" panose="02020603050405020304" pitchFamily="18" charset="0"/>
              <a:cs typeface="Times New Roman" panose="02020603050405020304" pitchFamily="18" charset="0"/>
            </a:endParaRPr>
          </a:p>
          <a:p>
            <a:pPr marL="342900" indent="-342900" algn="just">
              <a:lnSpc>
                <a:spcPts val="2400"/>
              </a:lnSpc>
              <a:spcBef>
                <a:spcPts val="1000"/>
              </a:spcBef>
              <a:buFont typeface="+mj-lt"/>
              <a:buAutoNum type="alphaLcParenR"/>
            </a:pPr>
            <a:r>
              <a:rPr lang="en-US" dirty="0">
                <a:latin typeface="Times New Roman" panose="02020603050405020304" pitchFamily="18" charset="0"/>
                <a:cs typeface="Times New Roman" panose="02020603050405020304" pitchFamily="18" charset="0"/>
              </a:rPr>
              <a:t>The actual value was positive but the model predicted a negative </a:t>
            </a:r>
            <a:r>
              <a:rPr lang="en-US" dirty="0" smtClean="0">
                <a:latin typeface="Times New Roman" panose="02020603050405020304" pitchFamily="18" charset="0"/>
                <a:cs typeface="Times New Roman" panose="02020603050405020304" pitchFamily="18" charset="0"/>
              </a:rPr>
              <a:t>value.</a:t>
            </a:r>
            <a:endParaRPr lang="en-US" dirty="0">
              <a:latin typeface="Times New Roman" panose="02020603050405020304" pitchFamily="18" charset="0"/>
              <a:cs typeface="Times New Roman" panose="02020603050405020304" pitchFamily="18" charset="0"/>
            </a:endParaRPr>
          </a:p>
          <a:p>
            <a:pPr marL="342900" indent="-342900" algn="just">
              <a:lnSpc>
                <a:spcPts val="2400"/>
              </a:lnSpc>
              <a:spcBef>
                <a:spcPts val="1000"/>
              </a:spcBef>
              <a:buFont typeface="+mj-lt"/>
              <a:buAutoNum type="alphaLcParenR"/>
            </a:pPr>
            <a:r>
              <a:rPr lang="en-US" dirty="0">
                <a:latin typeface="Times New Roman" panose="02020603050405020304" pitchFamily="18" charset="0"/>
                <a:cs typeface="Times New Roman" panose="02020603050405020304" pitchFamily="18" charset="0"/>
              </a:rPr>
              <a:t>Also known as the </a:t>
            </a:r>
            <a:r>
              <a:rPr lang="en-US" b="1" dirty="0">
                <a:latin typeface="Times New Roman" panose="02020603050405020304" pitchFamily="18" charset="0"/>
                <a:cs typeface="Times New Roman" panose="02020603050405020304" pitchFamily="18" charset="0"/>
              </a:rPr>
              <a:t>Type 2 </a:t>
            </a:r>
            <a:r>
              <a:rPr lang="en-US" b="1" dirty="0" smtClean="0">
                <a:latin typeface="Times New Roman" panose="02020603050405020304" pitchFamily="18" charset="0"/>
                <a:cs typeface="Times New Roman" panose="02020603050405020304" pitchFamily="18" charset="0"/>
              </a:rPr>
              <a:t>error.</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84901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5082" y="170745"/>
            <a:ext cx="7454206" cy="642759"/>
          </a:xfrm>
        </p:spPr>
        <p:txBody>
          <a:bodyPr>
            <a:normAutofit/>
          </a:bodyPr>
          <a:lstStyle/>
          <a:p>
            <a:pPr algn="just">
              <a:lnSpc>
                <a:spcPts val="3360"/>
              </a:lnSpc>
            </a:pPr>
            <a:r>
              <a:rPr lang="en-US" sz="2800" dirty="0" smtClean="0">
                <a:solidFill>
                  <a:schemeClr val="accent2">
                    <a:lumMod val="75000"/>
                  </a:schemeClr>
                </a:solidFill>
                <a:latin typeface="Times New Roman" panose="02020603050405020304" pitchFamily="18" charset="0"/>
                <a:cs typeface="Times New Roman" panose="02020603050405020304" pitchFamily="18" charset="0"/>
              </a:rPr>
              <a:t>ROC curve corresponding of the optimal model</a:t>
            </a:r>
            <a:endParaRPr lang="en-CA" sz="28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half" idx="2"/>
          </p:nvPr>
        </p:nvSpPr>
        <p:spPr>
          <a:xfrm>
            <a:off x="920528" y="852823"/>
            <a:ext cx="4157215" cy="5503527"/>
          </a:xfrm>
        </p:spPr>
        <p:txBody>
          <a:bodyPr>
            <a:normAutofit/>
          </a:bodyPr>
          <a:lstStyle/>
          <a:p>
            <a:pPr algn="just">
              <a:lnSpc>
                <a:spcPts val="2040"/>
              </a:lnSpc>
            </a:pPr>
            <a:r>
              <a:rPr lang="en-CA" sz="1800" dirty="0">
                <a:latin typeface="Times New Roman" panose="02020603050405020304" pitchFamily="18" charset="0"/>
                <a:cs typeface="Times New Roman" panose="02020603050405020304" pitchFamily="18" charset="0"/>
              </a:rPr>
              <a:t>The Receiver Operator Characteristic Curve (ROC) class will be used for creating an ROC AUC curve for our model. It accepts prediction function and feature names for </a:t>
            </a:r>
            <a:r>
              <a:rPr lang="en-CA" sz="1800" dirty="0" smtClean="0">
                <a:latin typeface="Times New Roman" panose="02020603050405020304" pitchFamily="18" charset="0"/>
                <a:cs typeface="Times New Roman" panose="02020603050405020304" pitchFamily="18" charset="0"/>
              </a:rPr>
              <a:t>creating explainer sample. </a:t>
            </a:r>
            <a:r>
              <a:rPr lang="en-CA" sz="1800" dirty="0">
                <a:latin typeface="Times New Roman" panose="02020603050405020304" pitchFamily="18" charset="0"/>
                <a:cs typeface="Times New Roman" panose="02020603050405020304" pitchFamily="18" charset="0"/>
              </a:rPr>
              <a:t>We'll then call the show () method passing it this explanation instance to generate the ROC curve on given data.</a:t>
            </a:r>
          </a:p>
          <a:p>
            <a:pPr algn="just">
              <a:lnSpc>
                <a:spcPts val="2040"/>
              </a:lnSpc>
            </a:pPr>
            <a:r>
              <a:rPr lang="en-CA" sz="1800" dirty="0">
                <a:latin typeface="Times New Roman" panose="02020603050405020304" pitchFamily="18" charset="0"/>
                <a:cs typeface="Times New Roman" panose="02020603050405020304" pitchFamily="18" charset="0"/>
              </a:rPr>
              <a:t>According to the obtained Training and Validation accuracy, it can be seen that my model is a good fit.  The Area Under the Curve (AUC)  shown in the above figure, which is 1.00, which is represent a better performance of the model because this is perfectly </a:t>
            </a:r>
            <a:r>
              <a:rPr lang="en-CA" sz="1800" dirty="0" smtClean="0">
                <a:latin typeface="Times New Roman" panose="02020603050405020304" pitchFamily="18" charset="0"/>
                <a:cs typeface="Times New Roman" panose="02020603050405020304" pitchFamily="18" charset="0"/>
              </a:rPr>
              <a:t>differentiate </a:t>
            </a:r>
            <a:r>
              <a:rPr lang="en-CA" sz="1800" dirty="0">
                <a:latin typeface="Times New Roman" panose="02020603050405020304" pitchFamily="18" charset="0"/>
                <a:cs typeface="Times New Roman" panose="02020603050405020304" pitchFamily="18" charset="0"/>
              </a:rPr>
              <a:t>between all the Positive and the Negative class points correctly.</a:t>
            </a:r>
          </a:p>
          <a:p>
            <a:endParaRPr lang="en-CA" b="1" dirty="0"/>
          </a:p>
        </p:txBody>
      </p:sp>
      <p:sp>
        <p:nvSpPr>
          <p:cNvPr id="2" name="Slide Number Placeholder 1"/>
          <p:cNvSpPr>
            <a:spLocks noGrp="1"/>
          </p:cNvSpPr>
          <p:nvPr>
            <p:ph type="sldNum" sz="quarter" idx="12"/>
          </p:nvPr>
        </p:nvSpPr>
        <p:spPr/>
        <p:txBody>
          <a:bodyPr/>
          <a:lstStyle/>
          <a:p>
            <a:fld id="{3341DB62-DB30-4072-9FCD-E31EC4DFDC11}" type="slidenum">
              <a:rPr lang="en-CA" smtClean="0"/>
              <a:t>26</a:t>
            </a:fld>
            <a:endParaRPr lang="en-CA"/>
          </a:p>
        </p:txBody>
      </p:sp>
      <p:pic>
        <p:nvPicPr>
          <p:cNvPr id="8" name="Picture Placeholder 7"/>
          <p:cNvPicPr>
            <a:picLocks noGrp="1"/>
          </p:cNvPicPr>
          <p:nvPr>
            <p:ph type="pic" idx="1"/>
          </p:nvPr>
        </p:nvPicPr>
        <p:blipFill>
          <a:blip r:embed="rId2">
            <a:extLst>
              <a:ext uri="{28A0092B-C50C-407E-A947-70E740481C1C}">
                <a14:useLocalDpi xmlns:a14="http://schemas.microsoft.com/office/drawing/2010/main" val="0"/>
              </a:ext>
            </a:extLst>
          </a:blip>
          <a:srcRect l="499" r="499"/>
          <a:stretch>
            <a:fillRect/>
          </a:stretch>
        </p:blipFill>
        <p:spPr>
          <a:xfrm>
            <a:off x="5183188" y="813504"/>
            <a:ext cx="6172200" cy="4873625"/>
          </a:xfrm>
          <a:prstGeom prst="rect">
            <a:avLst/>
          </a:prstGeom>
        </p:spPr>
      </p:pic>
    </p:spTree>
    <p:extLst>
      <p:ext uri="{BB962C8B-B14F-4D97-AF65-F5344CB8AC3E}">
        <p14:creationId xmlns:p14="http://schemas.microsoft.com/office/powerpoint/2010/main" val="307003192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42819" y="96591"/>
            <a:ext cx="3932237" cy="530225"/>
          </a:xfrm>
        </p:spPr>
        <p:txBody>
          <a:bodyPr>
            <a:normAutofit/>
          </a:bodyPr>
          <a:lstStyle/>
          <a:p>
            <a:pPr algn="just">
              <a:lnSpc>
                <a:spcPts val="3360"/>
              </a:lnSpc>
            </a:pPr>
            <a:r>
              <a:rPr lang="en-US" sz="2800" dirty="0" smtClean="0">
                <a:solidFill>
                  <a:schemeClr val="accent2">
                    <a:lumMod val="75000"/>
                  </a:schemeClr>
                </a:solidFill>
                <a:latin typeface="Times New Roman" panose="02020603050405020304" pitchFamily="18" charset="0"/>
                <a:cs typeface="Times New Roman" panose="02020603050405020304" pitchFamily="18" charset="0"/>
              </a:rPr>
              <a:t>Classification Report</a:t>
            </a:r>
            <a:endParaRPr lang="en-CA" sz="28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half" idx="2"/>
          </p:nvPr>
        </p:nvSpPr>
        <p:spPr>
          <a:xfrm>
            <a:off x="167425" y="626816"/>
            <a:ext cx="5537915" cy="6094659"/>
          </a:xfrm>
        </p:spPr>
        <p:txBody>
          <a:bodyPr>
            <a:normAutofit/>
          </a:bodyPr>
          <a:lstStyle/>
          <a:p>
            <a:pPr algn="just">
              <a:lnSpc>
                <a:spcPts val="2160"/>
              </a:lnSpc>
            </a:pPr>
            <a:r>
              <a:rPr lang="en-CA" sz="1800" dirty="0">
                <a:latin typeface="Times New Roman" panose="02020603050405020304" pitchFamily="18" charset="0"/>
                <a:cs typeface="Times New Roman" panose="02020603050405020304" pitchFamily="18" charset="0"/>
              </a:rPr>
              <a:t>It seems to be precision as the proportion of times that when we predict its positive which is actually turns out to be </a:t>
            </a:r>
            <a:r>
              <a:rPr lang="en-CA" sz="1800" dirty="0" smtClean="0">
                <a:latin typeface="Times New Roman" panose="02020603050405020304" pitchFamily="18" charset="0"/>
                <a:cs typeface="Times New Roman" panose="02020603050405020304" pitchFamily="18" charset="0"/>
              </a:rPr>
              <a:t>positive. (In other words </a:t>
            </a:r>
            <a:r>
              <a:rPr lang="en-US" sz="1800" dirty="0">
                <a:latin typeface="Times New Roman" panose="02020603050405020304" pitchFamily="18" charset="0"/>
                <a:cs typeface="Times New Roman" panose="02020603050405020304" pitchFamily="18" charset="0"/>
              </a:rPr>
              <a:t>Precision tells us how many of the correctly predicted cases actually turned out to be positive</a:t>
            </a:r>
            <a:r>
              <a:rPr lang="en-US" sz="1800" dirty="0" smtClean="0">
                <a:latin typeface="Times New Roman" panose="02020603050405020304" pitchFamily="18" charset="0"/>
                <a:cs typeface="Times New Roman" panose="02020603050405020304" pitchFamily="18" charset="0"/>
              </a:rPr>
              <a:t>.)</a:t>
            </a:r>
            <a:r>
              <a:rPr lang="en-CA" sz="1800" dirty="0" smtClean="0">
                <a:latin typeface="Times New Roman" panose="02020603050405020304" pitchFamily="18" charset="0"/>
                <a:cs typeface="Times New Roman" panose="02020603050405020304" pitchFamily="18" charset="0"/>
              </a:rPr>
              <a:t> </a:t>
            </a:r>
            <a:r>
              <a:rPr lang="en-CA" sz="1800" dirty="0">
                <a:latin typeface="Times New Roman" panose="02020603050405020304" pitchFamily="18" charset="0"/>
                <a:cs typeface="Times New Roman" panose="02020603050405020304" pitchFamily="18" charset="0"/>
              </a:rPr>
              <a:t>Whereas recall can a accuracy over just the positives, so, all in all it is the proportion of times which we have labeled with positive correctly over the amount of times which was actually </a:t>
            </a:r>
            <a:r>
              <a:rPr lang="en-CA" sz="1800" dirty="0" smtClean="0">
                <a:latin typeface="Times New Roman" panose="02020603050405020304" pitchFamily="18" charset="0"/>
                <a:cs typeface="Times New Roman" panose="02020603050405020304" pitchFamily="18" charset="0"/>
              </a:rPr>
              <a:t>positive(it </a:t>
            </a:r>
            <a:r>
              <a:rPr lang="en-US" sz="1800" dirty="0" smtClean="0">
                <a:latin typeface="Times New Roman" panose="02020603050405020304" pitchFamily="18" charset="0"/>
                <a:cs typeface="Times New Roman" panose="02020603050405020304" pitchFamily="18" charset="0"/>
              </a:rPr>
              <a:t>tells </a:t>
            </a:r>
            <a:r>
              <a:rPr lang="en-US" sz="1800" dirty="0">
                <a:latin typeface="Times New Roman" panose="02020603050405020304" pitchFamily="18" charset="0"/>
                <a:cs typeface="Times New Roman" panose="02020603050405020304" pitchFamily="18" charset="0"/>
              </a:rPr>
              <a:t>us how many of the actual positive cases we were able to predict correctly with our model.</a:t>
            </a:r>
            <a:r>
              <a:rPr lang="en-CA" sz="1800" dirty="0" smtClean="0">
                <a:latin typeface="Times New Roman" panose="02020603050405020304" pitchFamily="18" charset="0"/>
                <a:cs typeface="Times New Roman" panose="02020603050405020304" pitchFamily="18" charset="0"/>
              </a:rPr>
              <a:t>). </a:t>
            </a:r>
          </a:p>
          <a:p>
            <a:pPr algn="just">
              <a:lnSpc>
                <a:spcPts val="2160"/>
              </a:lnSpc>
            </a:pPr>
            <a:r>
              <a:rPr lang="en-CA" sz="1800" dirty="0" smtClean="0">
                <a:latin typeface="Times New Roman" panose="02020603050405020304" pitchFamily="18" charset="0"/>
                <a:cs typeface="Times New Roman" panose="02020603050405020304" pitchFamily="18" charset="0"/>
              </a:rPr>
              <a:t>Note: </a:t>
            </a:r>
            <a:r>
              <a:rPr lang="en-US" sz="1800" dirty="0">
                <a:latin typeface="Times New Roman" panose="02020603050405020304" pitchFamily="18" charset="0"/>
                <a:cs typeface="Times New Roman" panose="02020603050405020304" pitchFamily="18" charset="0"/>
              </a:rPr>
              <a:t>Precision is a useful metric in cases where False Positive is a higher concern than False Negatives</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Recall is a useful metric in cases where False Negative </a:t>
            </a:r>
            <a:r>
              <a:rPr lang="en-US" sz="1800" dirty="0" smtClean="0">
                <a:latin typeface="Times New Roman" panose="02020603050405020304" pitchFamily="18" charset="0"/>
                <a:cs typeface="Times New Roman" panose="02020603050405020304" pitchFamily="18" charset="0"/>
              </a:rPr>
              <a:t>better than </a:t>
            </a:r>
            <a:r>
              <a:rPr lang="en-US" sz="1800" dirty="0">
                <a:latin typeface="Times New Roman" panose="02020603050405020304" pitchFamily="18" charset="0"/>
                <a:cs typeface="Times New Roman" panose="02020603050405020304" pitchFamily="18" charset="0"/>
              </a:rPr>
              <a:t>False Positive.</a:t>
            </a:r>
            <a:endParaRPr lang="en-CA" sz="1800" dirty="0">
              <a:latin typeface="Times New Roman" panose="02020603050405020304" pitchFamily="18" charset="0"/>
              <a:cs typeface="Times New Roman" panose="02020603050405020304" pitchFamily="18" charset="0"/>
            </a:endParaRPr>
          </a:p>
          <a:p>
            <a:pPr algn="just">
              <a:lnSpc>
                <a:spcPts val="2160"/>
              </a:lnSpc>
            </a:pPr>
            <a:r>
              <a:rPr lang="en-CA" sz="1800" dirty="0">
                <a:latin typeface="Times New Roman" panose="02020603050405020304" pitchFamily="18" charset="0"/>
                <a:cs typeface="Times New Roman" panose="02020603050405020304" pitchFamily="18" charset="0"/>
              </a:rPr>
              <a:t>I have received precision, recall and f1-score (weighted average of precision and recall) are same result with 1.00 that means my algorithm has classified as equal amount of values. </a:t>
            </a:r>
          </a:p>
          <a:p>
            <a:pPr algn="just">
              <a:lnSpc>
                <a:spcPts val="2160"/>
              </a:lnSpc>
            </a:pPr>
            <a:endParaRPr lang="en-CA" sz="1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3341DB62-DB30-4072-9FCD-E31EC4DFDC11}" type="slidenum">
              <a:rPr lang="en-CA" smtClean="0"/>
              <a:t>27</a:t>
            </a:fld>
            <a:endParaRPr lang="en-CA" dirty="0"/>
          </a:p>
        </p:txBody>
      </p:sp>
      <p:pic>
        <p:nvPicPr>
          <p:cNvPr id="8" name="Picture Placeholder 7"/>
          <p:cNvPicPr>
            <a:picLocks noGrp="1"/>
          </p:cNvPicPr>
          <p:nvPr>
            <p:ph type="pic" idx="1"/>
          </p:nvPr>
        </p:nvPicPr>
        <p:blipFill>
          <a:blip r:embed="rId2">
            <a:extLst>
              <a:ext uri="{28A0092B-C50C-407E-A947-70E740481C1C}">
                <a14:useLocalDpi xmlns:a14="http://schemas.microsoft.com/office/drawing/2010/main" val="0"/>
              </a:ext>
            </a:extLst>
          </a:blip>
          <a:stretch>
            <a:fillRect/>
          </a:stretch>
        </p:blipFill>
        <p:spPr>
          <a:xfrm>
            <a:off x="5834130" y="1198442"/>
            <a:ext cx="5968663" cy="3598641"/>
          </a:xfrm>
          <a:prstGeom prst="rect">
            <a:avLst/>
          </a:prstGeom>
          <a:ln/>
        </p:spPr>
        <p:style>
          <a:lnRef idx="0">
            <a:schemeClr val="accent1"/>
          </a:lnRef>
          <a:fillRef idx="3">
            <a:schemeClr val="accent1"/>
          </a:fillRef>
          <a:effectRef idx="3">
            <a:schemeClr val="accent1"/>
          </a:effectRef>
          <a:fontRef idx="minor">
            <a:schemeClr val="lt1"/>
          </a:fontRef>
        </p:style>
      </p:pic>
    </p:spTree>
    <p:extLst>
      <p:ext uri="{BB962C8B-B14F-4D97-AF65-F5344CB8AC3E}">
        <p14:creationId xmlns:p14="http://schemas.microsoft.com/office/powerpoint/2010/main" val="41747144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66989" y="2567413"/>
            <a:ext cx="10515600" cy="1325563"/>
          </a:xfrm>
        </p:spPr>
        <p:txBody>
          <a:bodyPr/>
          <a:lstStyle/>
          <a:p>
            <a:pPr algn="just">
              <a:lnSpc>
                <a:spcPts val="5280"/>
              </a:lnSpc>
            </a:pPr>
            <a:r>
              <a:rPr lang="en-US" dirty="0" smtClean="0">
                <a:solidFill>
                  <a:schemeClr val="accent2">
                    <a:lumMod val="75000"/>
                  </a:schemeClr>
                </a:solidFill>
                <a:latin typeface="Times New Roman" panose="02020603050405020304" pitchFamily="18" charset="0"/>
                <a:cs typeface="Times New Roman" panose="02020603050405020304" pitchFamily="18" charset="0"/>
              </a:rPr>
              <a:t>                          Conclusion</a:t>
            </a:r>
            <a:endParaRPr lang="en-CA"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3341DB62-DB30-4072-9FCD-E31EC4DFDC11}" type="slidenum">
              <a:rPr lang="en-CA" smtClean="0"/>
              <a:t>28</a:t>
            </a:fld>
            <a:endParaRPr lang="en-CA"/>
          </a:p>
        </p:txBody>
      </p:sp>
    </p:spTree>
    <p:extLst>
      <p:ext uri="{BB962C8B-B14F-4D97-AF65-F5344CB8AC3E}">
        <p14:creationId xmlns:p14="http://schemas.microsoft.com/office/powerpoint/2010/main" val="235706693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a:bodyPr>
          <a:lstStyle/>
          <a:p>
            <a:pPr algn="just"/>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  Research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Questions</a:t>
            </a:r>
            <a:endParaRPr lang="en-CA" sz="24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28352" y="1236371"/>
            <a:ext cx="10515600" cy="3644721"/>
          </a:xfrm>
        </p:spPr>
        <p:txBody>
          <a:bodyPr/>
          <a:lstStyle/>
          <a:p>
            <a:pPr marL="342900" lvl="0" indent="-342900" algn="just">
              <a:lnSpc>
                <a:spcPts val="3360"/>
              </a:lnSpc>
              <a:buFont typeface="+mj-lt"/>
              <a:buAutoNum type="arabicPeriod"/>
            </a:pPr>
            <a:r>
              <a:rPr lang="en-CA" sz="1800" dirty="0">
                <a:latin typeface="Times New Roman" panose="02020603050405020304" pitchFamily="18" charset="0"/>
                <a:cs typeface="Times New Roman" panose="02020603050405020304" pitchFamily="18" charset="0"/>
              </a:rPr>
              <a:t>Does an individual make more than 50k income or not?</a:t>
            </a:r>
          </a:p>
          <a:p>
            <a:pPr marL="342900" lvl="0" indent="-342900" algn="just">
              <a:lnSpc>
                <a:spcPts val="3360"/>
              </a:lnSpc>
              <a:buFont typeface="+mj-lt"/>
              <a:buAutoNum type="arabicPeriod"/>
            </a:pPr>
            <a:r>
              <a:rPr lang="en-CA" sz="1800" dirty="0">
                <a:latin typeface="Times New Roman" panose="02020603050405020304" pitchFamily="18" charset="0"/>
                <a:cs typeface="Times New Roman" panose="02020603050405020304" pitchFamily="18" charset="0"/>
              </a:rPr>
              <a:t>What are the most important features that help to define the income of an individual?</a:t>
            </a:r>
          </a:p>
          <a:p>
            <a:pPr marL="342900" lvl="0" indent="-342900" algn="just">
              <a:lnSpc>
                <a:spcPts val="3360"/>
              </a:lnSpc>
              <a:buFont typeface="+mj-lt"/>
              <a:buAutoNum type="arabicPeriod"/>
            </a:pPr>
            <a:r>
              <a:rPr lang="en-CA" sz="1800" dirty="0">
                <a:latin typeface="Times New Roman" panose="02020603050405020304" pitchFamily="18" charset="0"/>
                <a:cs typeface="Times New Roman" panose="02020603050405020304" pitchFamily="18" charset="0"/>
              </a:rPr>
              <a:t>Which model more helpful to know about the income level of each person?</a:t>
            </a:r>
          </a:p>
          <a:p>
            <a:pPr marL="342900" lvl="0" indent="-342900" algn="just">
              <a:lnSpc>
                <a:spcPts val="3360"/>
              </a:lnSpc>
              <a:buFont typeface="+mj-lt"/>
              <a:buAutoNum type="arabicPeriod"/>
            </a:pPr>
            <a:r>
              <a:rPr lang="en-CA" sz="1800" dirty="0">
                <a:latin typeface="Times New Roman" panose="02020603050405020304" pitchFamily="18" charset="0"/>
                <a:cs typeface="Times New Roman" panose="02020603050405020304" pitchFamily="18" charset="0"/>
              </a:rPr>
              <a:t>Which kind of people affected by their income level including: job type such as Private Job, Government Job, Self-employed – not incorporated?</a:t>
            </a:r>
          </a:p>
          <a:p>
            <a:pPr marL="0" indent="0">
              <a:lnSpc>
                <a:spcPts val="3360"/>
              </a:lnSpc>
              <a:buNone/>
            </a:pPr>
            <a:endParaRPr lang="en-CA" dirty="0"/>
          </a:p>
        </p:txBody>
      </p:sp>
      <p:sp>
        <p:nvSpPr>
          <p:cNvPr id="7" name="Slide Number Placeholder 6"/>
          <p:cNvSpPr>
            <a:spLocks noGrp="1"/>
          </p:cNvSpPr>
          <p:nvPr>
            <p:ph type="sldNum" sz="quarter" idx="12"/>
          </p:nvPr>
        </p:nvSpPr>
        <p:spPr/>
        <p:txBody>
          <a:bodyPr/>
          <a:lstStyle/>
          <a:p>
            <a:fld id="{3341DB62-DB30-4072-9FCD-E31EC4DFDC11}" type="slidenum">
              <a:rPr lang="en-CA" smtClean="0">
                <a:solidFill>
                  <a:schemeClr val="tx1">
                    <a:lumMod val="95000"/>
                    <a:lumOff val="5000"/>
                  </a:schemeClr>
                </a:solidFill>
              </a:rPr>
              <a:t>2</a:t>
            </a:fld>
            <a:endParaRPr lang="en-CA">
              <a:solidFill>
                <a:schemeClr val="tx1">
                  <a:lumMod val="95000"/>
                  <a:lumOff val="5000"/>
                </a:schemeClr>
              </a:solidFill>
            </a:endParaRPr>
          </a:p>
        </p:txBody>
      </p:sp>
    </p:spTree>
    <p:extLst>
      <p:ext uri="{BB962C8B-B14F-4D97-AF65-F5344CB8AC3E}">
        <p14:creationId xmlns:p14="http://schemas.microsoft.com/office/powerpoint/2010/main" val="277872018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341DB62-DB30-4072-9FCD-E31EC4DFDC11}" type="slidenum">
              <a:rPr lang="en-CA" smtClean="0"/>
              <a:t>29</a:t>
            </a:fld>
            <a:endParaRPr lang="en-CA"/>
          </a:p>
        </p:txBody>
      </p:sp>
      <p:sp>
        <p:nvSpPr>
          <p:cNvPr id="4" name="Rectangle 3"/>
          <p:cNvSpPr/>
          <p:nvPr/>
        </p:nvSpPr>
        <p:spPr>
          <a:xfrm>
            <a:off x="978794" y="584538"/>
            <a:ext cx="8152327" cy="4580741"/>
          </a:xfrm>
          <a:prstGeom prst="rect">
            <a:avLst/>
          </a:prstGeom>
        </p:spPr>
        <p:txBody>
          <a:bodyPr wrap="square">
            <a:spAutoFit/>
          </a:bodyPr>
          <a:lstStyle/>
          <a:p>
            <a:pPr algn="just">
              <a:lnSpc>
                <a:spcPts val="2160"/>
              </a:lnSpc>
              <a:spcBef>
                <a:spcPts val="1000"/>
              </a:spcBef>
            </a:pPr>
            <a:r>
              <a:rPr lang="en-US" dirty="0">
                <a:solidFill>
                  <a:srgbClr val="292929"/>
                </a:solidFill>
                <a:latin typeface="Times New Roman" panose="02020603050405020304" pitchFamily="18" charset="0"/>
                <a:cs typeface="Times New Roman" panose="02020603050405020304" pitchFamily="18" charset="0"/>
              </a:rPr>
              <a:t>I</a:t>
            </a:r>
            <a:r>
              <a:rPr lang="en-US" dirty="0" smtClean="0">
                <a:solidFill>
                  <a:srgbClr val="292929"/>
                </a:solidFill>
                <a:latin typeface="Times New Roman" panose="02020603050405020304" pitchFamily="18" charset="0"/>
                <a:cs typeface="Times New Roman" panose="02020603050405020304" pitchFamily="18" charset="0"/>
              </a:rPr>
              <a:t> </a:t>
            </a:r>
            <a:r>
              <a:rPr lang="en-US" dirty="0">
                <a:solidFill>
                  <a:srgbClr val="292929"/>
                </a:solidFill>
                <a:latin typeface="Times New Roman" panose="02020603050405020304" pitchFamily="18" charset="0"/>
                <a:cs typeface="Times New Roman" panose="02020603050405020304" pitchFamily="18" charset="0"/>
              </a:rPr>
              <a:t>have successfully trained </a:t>
            </a:r>
            <a:r>
              <a:rPr lang="en-US" dirty="0" smtClean="0">
                <a:solidFill>
                  <a:srgbClr val="292929"/>
                </a:solidFill>
                <a:latin typeface="Times New Roman" panose="02020603050405020304" pitchFamily="18" charset="0"/>
                <a:cs typeface="Times New Roman" panose="02020603050405020304" pitchFamily="18" charset="0"/>
              </a:rPr>
              <a:t>my </a:t>
            </a:r>
            <a:r>
              <a:rPr lang="en-US" dirty="0">
                <a:solidFill>
                  <a:srgbClr val="292929"/>
                </a:solidFill>
                <a:latin typeface="Times New Roman" panose="02020603050405020304" pitchFamily="18" charset="0"/>
                <a:cs typeface="Times New Roman" panose="02020603050405020304" pitchFamily="18" charset="0"/>
              </a:rPr>
              <a:t>model to predict the income of a person, with an accuracy of </a:t>
            </a:r>
            <a:r>
              <a:rPr lang="en-US" dirty="0" smtClean="0">
                <a:solidFill>
                  <a:srgbClr val="292929"/>
                </a:solidFill>
                <a:latin typeface="Times New Roman" panose="02020603050405020304" pitchFamily="18" charset="0"/>
                <a:cs typeface="Times New Roman" panose="02020603050405020304" pitchFamily="18" charset="0"/>
              </a:rPr>
              <a:t>99.99%.</a:t>
            </a:r>
            <a:endParaRPr lang="en-US" dirty="0">
              <a:solidFill>
                <a:srgbClr val="292929"/>
              </a:solidFill>
              <a:latin typeface="Times New Roman" panose="02020603050405020304" pitchFamily="18" charset="0"/>
              <a:cs typeface="Times New Roman" panose="02020603050405020304" pitchFamily="18" charset="0"/>
            </a:endParaRPr>
          </a:p>
          <a:p>
            <a:pPr algn="just">
              <a:lnSpc>
                <a:spcPts val="2160"/>
              </a:lnSpc>
              <a:spcBef>
                <a:spcPts val="1000"/>
              </a:spcBef>
            </a:pPr>
            <a:r>
              <a:rPr lang="en-US" dirty="0" smtClean="0">
                <a:solidFill>
                  <a:srgbClr val="292929"/>
                </a:solidFill>
                <a:latin typeface="Times New Roman" panose="02020603050405020304" pitchFamily="18" charset="0"/>
                <a:cs typeface="Times New Roman" panose="02020603050405020304" pitchFamily="18" charset="0"/>
              </a:rPr>
              <a:t>I have </a:t>
            </a:r>
            <a:r>
              <a:rPr lang="en-US" dirty="0">
                <a:solidFill>
                  <a:srgbClr val="292929"/>
                </a:solidFill>
                <a:latin typeface="Times New Roman" panose="02020603050405020304" pitchFamily="18" charset="0"/>
                <a:cs typeface="Times New Roman" panose="02020603050405020304" pitchFamily="18" charset="0"/>
              </a:rPr>
              <a:t>moved step by step, analyzing, cleaning and modeling the data, and applied various machine learning models to achieve the desired predictions. I</a:t>
            </a:r>
            <a:r>
              <a:rPr lang="en-US" dirty="0" smtClean="0">
                <a:solidFill>
                  <a:srgbClr val="292929"/>
                </a:solidFill>
                <a:latin typeface="Times New Roman" panose="02020603050405020304" pitchFamily="18" charset="0"/>
                <a:cs typeface="Times New Roman" panose="02020603050405020304" pitchFamily="18" charset="0"/>
              </a:rPr>
              <a:t> </a:t>
            </a:r>
            <a:r>
              <a:rPr lang="en-US" dirty="0">
                <a:solidFill>
                  <a:srgbClr val="292929"/>
                </a:solidFill>
                <a:latin typeface="Times New Roman" panose="02020603050405020304" pitchFamily="18" charset="0"/>
                <a:cs typeface="Times New Roman" panose="02020603050405020304" pitchFamily="18" charset="0"/>
              </a:rPr>
              <a:t>also tuned the model to improve the accuracy, and were able to achieve a model </a:t>
            </a:r>
            <a:r>
              <a:rPr lang="en-US" dirty="0" smtClean="0">
                <a:solidFill>
                  <a:srgbClr val="292929"/>
                </a:solidFill>
                <a:latin typeface="Times New Roman" panose="02020603050405020304" pitchFamily="18" charset="0"/>
                <a:cs typeface="Times New Roman" panose="02020603050405020304" pitchFamily="18" charset="0"/>
              </a:rPr>
              <a:t>with a </a:t>
            </a:r>
            <a:r>
              <a:rPr lang="en-US" dirty="0">
                <a:solidFill>
                  <a:srgbClr val="292929"/>
                </a:solidFill>
                <a:latin typeface="Times New Roman" panose="02020603050405020304" pitchFamily="18" charset="0"/>
                <a:cs typeface="Times New Roman" panose="02020603050405020304" pitchFamily="18" charset="0"/>
              </a:rPr>
              <a:t>good </a:t>
            </a:r>
            <a:r>
              <a:rPr lang="en-US" dirty="0" smtClean="0">
                <a:solidFill>
                  <a:srgbClr val="292929"/>
                </a:solidFill>
                <a:latin typeface="Times New Roman" panose="02020603050405020304" pitchFamily="18" charset="0"/>
                <a:cs typeface="Times New Roman" panose="02020603050405020304" pitchFamily="18" charset="0"/>
              </a:rPr>
              <a:t>accuracy.</a:t>
            </a:r>
            <a:r>
              <a:rPr lang="en-CA" dirty="0" smtClean="0">
                <a:latin typeface="Times New Roman" panose="02020603050405020304" pitchFamily="18" charset="0"/>
                <a:cs typeface="Times New Roman" panose="02020603050405020304" pitchFamily="18" charset="0"/>
              </a:rPr>
              <a:t>Finally</a:t>
            </a:r>
            <a:r>
              <a:rPr lang="en-CA" dirty="0">
                <a:latin typeface="Times New Roman" panose="02020603050405020304" pitchFamily="18" charset="0"/>
                <a:cs typeface="Times New Roman" panose="02020603050405020304" pitchFamily="18" charset="0"/>
              </a:rPr>
              <a:t>, after applying the four model and also using cross validation technique, I have chosen to The Random Forest Classifier, due to the fact that for achieving very high results in terms of evaluation metrics. It has 99.99% accuracy score, also the same result for F1-score, it is reached at 1.00. So, this means, that people earned more than $50,000 per year behalf of the features and accuracy</a:t>
            </a:r>
            <a:r>
              <a:rPr lang="en-CA" dirty="0" smtClean="0">
                <a:latin typeface="Times New Roman" panose="02020603050405020304" pitchFamily="18" charset="0"/>
                <a:cs typeface="Times New Roman" panose="02020603050405020304" pitchFamily="18" charset="0"/>
              </a:rPr>
              <a:t>.</a:t>
            </a:r>
          </a:p>
          <a:p>
            <a:pPr algn="just">
              <a:lnSpc>
                <a:spcPts val="2160"/>
              </a:lnSpc>
              <a:spcBef>
                <a:spcPts val="1000"/>
              </a:spcBef>
            </a:pPr>
            <a:r>
              <a:rPr lang="en-US" dirty="0">
                <a:latin typeface="Times New Roman" panose="02020603050405020304" pitchFamily="18" charset="0"/>
                <a:cs typeface="Times New Roman" panose="02020603050405020304" pitchFamily="18" charset="0"/>
              </a:rPr>
              <a:t>The  future  scope  of </a:t>
            </a:r>
            <a:r>
              <a:rPr lang="en-US" dirty="0" smtClean="0">
                <a:latin typeface="Times New Roman" panose="02020603050405020304" pitchFamily="18" charset="0"/>
                <a:cs typeface="Times New Roman" panose="02020603050405020304" pitchFamily="18" charset="0"/>
              </a:rPr>
              <a:t>my </a:t>
            </a:r>
            <a:r>
              <a:rPr lang="en-US" dirty="0">
                <a:latin typeface="Times New Roman" panose="02020603050405020304" pitchFamily="18" charset="0"/>
                <a:cs typeface="Times New Roman" panose="02020603050405020304" pitchFamily="18" charset="0"/>
              </a:rPr>
              <a:t>this  work  involves  achieving  an over-all better set of  results  by  using  hybrid  models  with </a:t>
            </a:r>
            <a:r>
              <a:rPr lang="en-US" dirty="0" smtClean="0">
                <a:latin typeface="Times New Roman" panose="02020603050405020304" pitchFamily="18" charset="0"/>
                <a:cs typeface="Times New Roman" panose="02020603050405020304" pitchFamily="18" charset="0"/>
              </a:rPr>
              <a:t>addition of </a:t>
            </a:r>
            <a:r>
              <a:rPr lang="en-US" dirty="0">
                <a:latin typeface="Times New Roman" panose="02020603050405020304" pitchFamily="18" charset="0"/>
                <a:cs typeface="Times New Roman" panose="02020603050405020304" pitchFamily="18" charset="0"/>
              </a:rPr>
              <a:t>Machine Learning and Deep Learning together, or by applying many other advanced preprocessing techniques without further </a:t>
            </a:r>
            <a:r>
              <a:rPr lang="en-US" dirty="0" smtClean="0">
                <a:latin typeface="Times New Roman" panose="02020603050405020304" pitchFamily="18" charset="0"/>
                <a:cs typeface="Times New Roman" panose="02020603050405020304" pitchFamily="18" charset="0"/>
              </a:rPr>
              <a:t>decrease </a:t>
            </a:r>
            <a:r>
              <a:rPr lang="en-US" dirty="0">
                <a:latin typeface="Times New Roman" panose="02020603050405020304" pitchFamily="18" charset="0"/>
                <a:cs typeface="Times New Roman" panose="02020603050405020304" pitchFamily="18" charset="0"/>
              </a:rPr>
              <a:t>in the accuracy.</a:t>
            </a:r>
            <a:endParaRPr lang="en-CA" dirty="0">
              <a:latin typeface="Times New Roman" panose="02020603050405020304" pitchFamily="18" charset="0"/>
              <a:cs typeface="Times New Roman" panose="02020603050405020304" pitchFamily="18" charset="0"/>
            </a:endParaRPr>
          </a:p>
          <a:p>
            <a:pPr algn="just">
              <a:lnSpc>
                <a:spcPts val="2160"/>
              </a:lnSpc>
            </a:pPr>
            <a:endParaRPr lang="en-US" b="0" i="0" dirty="0">
              <a:solidFill>
                <a:srgbClr val="2929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75641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2271198"/>
            <a:ext cx="10515600" cy="1325563"/>
          </a:xfrm>
          <a:noFill/>
          <a:ln>
            <a:solidFill>
              <a:schemeClr val="bg1"/>
            </a:solidFill>
          </a:ln>
          <a:effectLst>
            <a:outerShdw blurRad="76200" dir="18900000" sy="23000" kx="-1200000" algn="bl" rotWithShape="0">
              <a:prstClr val="black">
                <a:alpha val="20000"/>
              </a:prstClr>
            </a:outerShdw>
          </a:effectLst>
          <a:scene3d>
            <a:camera prst="obliqueBottomRight"/>
            <a:lightRig rig="threePt" dir="t"/>
          </a:scene3d>
          <a:sp3d>
            <a:bevelT prst="relaxedInset"/>
          </a:sp3d>
        </p:spPr>
        <p:style>
          <a:lnRef idx="2">
            <a:schemeClr val="accent1"/>
          </a:lnRef>
          <a:fillRef idx="1">
            <a:schemeClr val="lt1"/>
          </a:fillRef>
          <a:effectRef idx="0">
            <a:schemeClr val="accent1"/>
          </a:effectRef>
          <a:fontRef idx="minor">
            <a:schemeClr val="dk1"/>
          </a:fontRef>
        </p:style>
        <p:txBody>
          <a:bodyPr/>
          <a:lstStyle/>
          <a:p>
            <a:pPr algn="just">
              <a:lnSpc>
                <a:spcPts val="5280"/>
              </a:lnSpc>
            </a:pPr>
            <a:r>
              <a:rPr lang="en-US" dirty="0" smtClean="0">
                <a:solidFill>
                  <a:schemeClr val="accent2">
                    <a:lumMod val="75000"/>
                  </a:schemeClr>
                </a:solidFill>
                <a:latin typeface="Times New Roman" panose="02020603050405020304" pitchFamily="18" charset="0"/>
                <a:cs typeface="Times New Roman" panose="02020603050405020304" pitchFamily="18" charset="0"/>
              </a:rPr>
              <a:t>                         Thank You</a:t>
            </a:r>
            <a:endParaRPr lang="en-CA"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3341DB62-DB30-4072-9FCD-E31EC4DFDC11}" type="slidenum">
              <a:rPr lang="en-CA" smtClean="0"/>
              <a:t>30</a:t>
            </a:fld>
            <a:endParaRPr lang="en-CA"/>
          </a:p>
        </p:txBody>
      </p:sp>
    </p:spTree>
    <p:extLst>
      <p:ext uri="{BB962C8B-B14F-4D97-AF65-F5344CB8AC3E}">
        <p14:creationId xmlns:p14="http://schemas.microsoft.com/office/powerpoint/2010/main" val="209948709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41DB62-DB30-4072-9FCD-E31EC4DFDC11}" type="slidenum">
              <a:rPr lang="en-CA" smtClean="0"/>
              <a:t>3</a:t>
            </a:fld>
            <a:endParaRPr lang="en-CA"/>
          </a:p>
        </p:txBody>
      </p:sp>
      <p:sp>
        <p:nvSpPr>
          <p:cNvPr id="3" name="Content Placeholder 2"/>
          <p:cNvSpPr>
            <a:spLocks noGrp="1"/>
          </p:cNvSpPr>
          <p:nvPr>
            <p:ph idx="4294967295"/>
          </p:nvPr>
        </p:nvSpPr>
        <p:spPr>
          <a:xfrm>
            <a:off x="1171976" y="1764406"/>
            <a:ext cx="9549685" cy="1867436"/>
          </a:xfrm>
        </p:spPr>
        <p:txBody>
          <a:bodyPr>
            <a:normAutofit lnSpcReduction="10000"/>
          </a:bodyPr>
          <a:lstStyle/>
          <a:p>
            <a:pPr marL="0" indent="0">
              <a:buNone/>
            </a:pPr>
            <a:r>
              <a:rPr lang="en-US" sz="3600" dirty="0">
                <a:solidFill>
                  <a:schemeClr val="accent2">
                    <a:lumMod val="75000"/>
                  </a:schemeClr>
                </a:solidFill>
                <a:latin typeface="Times New Roman" panose="02020603050405020304" pitchFamily="18" charset="0"/>
                <a:cs typeface="Times New Roman" panose="02020603050405020304" pitchFamily="18" charset="0"/>
              </a:rPr>
              <a:t> </a:t>
            </a:r>
            <a:r>
              <a:rPr lang="en-US" sz="3600" dirty="0" smtClean="0">
                <a:solidFill>
                  <a:schemeClr val="accent2">
                    <a:lumMod val="75000"/>
                  </a:schemeClr>
                </a:solidFill>
                <a:latin typeface="Times New Roman" panose="02020603050405020304" pitchFamily="18" charset="0"/>
                <a:cs typeface="Times New Roman" panose="02020603050405020304" pitchFamily="18" charset="0"/>
              </a:rPr>
              <a:t>                                            </a:t>
            </a:r>
          </a:p>
          <a:p>
            <a:pPr marL="0" indent="0">
              <a:buNone/>
            </a:pPr>
            <a:endParaRPr lang="en-US" sz="3600" dirty="0">
              <a:solidFill>
                <a:schemeClr val="accent2">
                  <a:lumMod val="75000"/>
                </a:schemeClr>
              </a:solidFill>
              <a:latin typeface="Times New Roman" panose="02020603050405020304" pitchFamily="18" charset="0"/>
              <a:cs typeface="Times New Roman" panose="02020603050405020304" pitchFamily="18" charset="0"/>
            </a:endParaRPr>
          </a:p>
          <a:p>
            <a:pPr marL="0" indent="0">
              <a:buNone/>
            </a:pPr>
            <a:r>
              <a:rPr lang="en-US" sz="36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3600" dirty="0">
                <a:solidFill>
                  <a:schemeClr val="accent2">
                    <a:lumMod val="75000"/>
                  </a:schemeClr>
                </a:solidFill>
                <a:latin typeface="Times New Roman" panose="02020603050405020304" pitchFamily="18" charset="0"/>
                <a:cs typeface="Times New Roman" panose="02020603050405020304" pitchFamily="18" charset="0"/>
              </a:rPr>
              <a:t> </a:t>
            </a:r>
            <a:r>
              <a:rPr lang="en-US" sz="36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44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4400" dirty="0" smtClean="0">
                <a:solidFill>
                  <a:schemeClr val="accent2">
                    <a:lumMod val="75000"/>
                  </a:schemeClr>
                </a:solidFill>
                <a:latin typeface="Times New Roman" panose="02020603050405020304" pitchFamily="18" charset="0"/>
                <a:cs typeface="Times New Roman" panose="02020603050405020304" pitchFamily="18" charset="0"/>
              </a:rPr>
              <a:t>Data Initialization</a:t>
            </a:r>
            <a:endParaRPr lang="en-CA" sz="44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44654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34851"/>
            <a:ext cx="3932237" cy="489397"/>
          </a:xfrm>
        </p:spPr>
        <p:txBody>
          <a:bodyPr>
            <a:normAutofit/>
          </a:bodyPr>
          <a:lstStyle/>
          <a:p>
            <a:pPr algn="just"/>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Data Initialization</a:t>
            </a:r>
            <a:endParaRPr lang="en-CA" sz="2400" dirty="0">
              <a:solidFill>
                <a:schemeClr val="accent2">
                  <a:lumMod val="75000"/>
                </a:schemeClr>
              </a:solidFill>
              <a:latin typeface="Times New Roman" panose="02020603050405020304" pitchFamily="18" charset="0"/>
              <a:cs typeface="Times New Roman" panose="02020603050405020304" pitchFamily="18" charset="0"/>
            </a:endParaRPr>
          </a:p>
        </p:txBody>
      </p:sp>
      <p:graphicFrame>
        <p:nvGraphicFramePr>
          <p:cNvPr id="3" name="Picture Placeholder 2"/>
          <p:cNvGraphicFramePr>
            <a:graphicFrameLocks noGrp="1"/>
          </p:cNvGraphicFramePr>
          <p:nvPr>
            <p:ph type="pic" idx="1"/>
          </p:nvPr>
        </p:nvGraphicFramePr>
        <p:xfrm>
          <a:off x="5454956" y="909638"/>
          <a:ext cx="5628664" cy="4873620"/>
        </p:xfrm>
        <a:graphic>
          <a:graphicData uri="http://schemas.openxmlformats.org/drawingml/2006/table">
            <a:tbl>
              <a:tblPr firstRow="1" firstCol="1" bandRow="1">
                <a:tableStyleId>{5C22544A-7EE6-4342-B048-85BDC9FD1C3A}</a:tableStyleId>
              </a:tblPr>
              <a:tblGrid>
                <a:gridCol w="902728"/>
                <a:gridCol w="590742"/>
                <a:gridCol w="590742"/>
                <a:gridCol w="590742"/>
                <a:gridCol w="590742"/>
                <a:gridCol w="590742"/>
                <a:gridCol w="590742"/>
                <a:gridCol w="590742"/>
                <a:gridCol w="590742"/>
              </a:tblGrid>
              <a:tr h="243681">
                <a:tc>
                  <a:txBody>
                    <a:bodyPr/>
                    <a:lstStyle/>
                    <a:p>
                      <a:endParaRPr lang="en-CA" sz="1100">
                        <a:effectLst/>
                        <a:latin typeface="Calibri" panose="020F0502020204030204" pitchFamily="34" charset="0"/>
                        <a:cs typeface="Times New Roman" panose="02020603050405020304" pitchFamily="18" charset="0"/>
                      </a:endParaRPr>
                    </a:p>
                  </a:txBody>
                  <a:tcPr marL="66459" marR="66459" marT="0" marB="0"/>
                </a:tc>
                <a:tc>
                  <a:txBody>
                    <a:bodyPr/>
                    <a:lstStyle/>
                    <a:p>
                      <a:pPr>
                        <a:lnSpc>
                          <a:spcPct val="150000"/>
                        </a:lnSpc>
                        <a:spcAft>
                          <a:spcPts val="0"/>
                        </a:spcAft>
                      </a:pPr>
                      <a:r>
                        <a:rPr lang="en-CA" sz="1100">
                          <a:effectLst/>
                        </a:rPr>
                        <a:t>count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nSpc>
                          <a:spcPct val="150000"/>
                        </a:lnSpc>
                        <a:spcAft>
                          <a:spcPts val="0"/>
                        </a:spcAft>
                      </a:pPr>
                      <a:r>
                        <a:rPr lang="en-CA" sz="1100">
                          <a:effectLst/>
                        </a:rPr>
                        <a:t>mean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nSpc>
                          <a:spcPct val="150000"/>
                        </a:lnSpc>
                        <a:spcAft>
                          <a:spcPts val="0"/>
                        </a:spcAft>
                      </a:pPr>
                      <a:r>
                        <a:rPr lang="en-CA" sz="1100">
                          <a:effectLst/>
                        </a:rPr>
                        <a:t>std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nSpc>
                          <a:spcPct val="150000"/>
                        </a:lnSpc>
                        <a:spcAft>
                          <a:spcPts val="0"/>
                        </a:spcAft>
                      </a:pPr>
                      <a:r>
                        <a:rPr lang="en-CA" sz="1100">
                          <a:effectLst/>
                        </a:rPr>
                        <a:t>min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25%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50%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75%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nSpc>
                          <a:spcPct val="150000"/>
                        </a:lnSpc>
                        <a:spcAft>
                          <a:spcPts val="0"/>
                        </a:spcAft>
                      </a:pPr>
                      <a:r>
                        <a:rPr lang="en-CA" sz="1100">
                          <a:effectLst/>
                        </a:rPr>
                        <a:t>max</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r>
              <a:tr h="243681">
                <a:tc>
                  <a:txBody>
                    <a:bodyPr/>
                    <a:lstStyle/>
                    <a:p>
                      <a:pPr>
                        <a:lnSpc>
                          <a:spcPct val="150000"/>
                        </a:lnSpc>
                        <a:spcAft>
                          <a:spcPts val="0"/>
                        </a:spcAft>
                      </a:pPr>
                      <a:r>
                        <a:rPr lang="en-CA" sz="1100">
                          <a:effectLst/>
                        </a:rPr>
                        <a:t>age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199523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34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22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33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50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90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r>
              <a:tr h="487362">
                <a:tc>
                  <a:txBody>
                    <a:bodyPr/>
                    <a:lstStyle/>
                    <a:p>
                      <a:pPr>
                        <a:lnSpc>
                          <a:spcPct val="150000"/>
                        </a:lnSpc>
                        <a:spcAft>
                          <a:spcPts val="0"/>
                        </a:spcAft>
                      </a:pPr>
                      <a:r>
                        <a:rPr lang="en-CA" sz="1100">
                          <a:effectLst/>
                        </a:rPr>
                        <a:t>det_ind_code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199523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33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51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r>
              <a:tr h="487362">
                <a:tc>
                  <a:txBody>
                    <a:bodyPr/>
                    <a:lstStyle/>
                    <a:p>
                      <a:pPr>
                        <a:lnSpc>
                          <a:spcPct val="150000"/>
                        </a:lnSpc>
                        <a:spcAft>
                          <a:spcPts val="0"/>
                        </a:spcAft>
                      </a:pPr>
                      <a:r>
                        <a:rPr lang="en-CA" sz="1100">
                          <a:effectLst/>
                        </a:rPr>
                        <a:t>det_occ_code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199523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26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46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r>
              <a:tr h="487362">
                <a:tc>
                  <a:txBody>
                    <a:bodyPr/>
                    <a:lstStyle/>
                    <a:p>
                      <a:pPr>
                        <a:lnSpc>
                          <a:spcPct val="150000"/>
                        </a:lnSpc>
                        <a:spcAft>
                          <a:spcPts val="0"/>
                        </a:spcAft>
                      </a:pPr>
                      <a:r>
                        <a:rPr lang="en-CA" sz="1100">
                          <a:effectLst/>
                        </a:rPr>
                        <a:t>wage_per_hour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199523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55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275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9999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r>
              <a:tr h="243681">
                <a:tc>
                  <a:txBody>
                    <a:bodyPr/>
                    <a:lstStyle/>
                    <a:p>
                      <a:pPr>
                        <a:lnSpc>
                          <a:spcPct val="150000"/>
                        </a:lnSpc>
                        <a:spcAft>
                          <a:spcPts val="0"/>
                        </a:spcAft>
                      </a:pPr>
                      <a:r>
                        <a:rPr lang="en-CA" sz="1100">
                          <a:effectLst/>
                        </a:rPr>
                        <a:t>capital_gains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199523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435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4698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99999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r>
              <a:tr h="487362">
                <a:tc>
                  <a:txBody>
                    <a:bodyPr/>
                    <a:lstStyle/>
                    <a:p>
                      <a:pPr>
                        <a:lnSpc>
                          <a:spcPct val="150000"/>
                        </a:lnSpc>
                        <a:spcAft>
                          <a:spcPts val="0"/>
                        </a:spcAft>
                      </a:pPr>
                      <a:r>
                        <a:rPr lang="en-CA" sz="1100">
                          <a:effectLst/>
                        </a:rPr>
                        <a:t>capital_losses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199523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37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272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4608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r>
              <a:tr h="487362">
                <a:tc>
                  <a:txBody>
                    <a:bodyPr/>
                    <a:lstStyle/>
                    <a:p>
                      <a:pPr>
                        <a:lnSpc>
                          <a:spcPct val="150000"/>
                        </a:lnSpc>
                        <a:spcAft>
                          <a:spcPts val="0"/>
                        </a:spcAft>
                      </a:pPr>
                      <a:r>
                        <a:rPr lang="en-CA" sz="1100">
                          <a:effectLst/>
                        </a:rPr>
                        <a:t>stock_dividends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199523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198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1984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99999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r>
              <a:tr h="243681">
                <a:tc>
                  <a:txBody>
                    <a:bodyPr/>
                    <a:lstStyle/>
                    <a:p>
                      <a:pPr>
                        <a:lnSpc>
                          <a:spcPct val="150000"/>
                        </a:lnSpc>
                        <a:spcAft>
                          <a:spcPts val="0"/>
                        </a:spcAft>
                      </a:pPr>
                      <a:r>
                        <a:rPr lang="en-CA" sz="1100">
                          <a:effectLst/>
                        </a:rPr>
                        <a:t>unknown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199523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1740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994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38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1062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1618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2189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18656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r>
              <a:tr h="243681">
                <a:tc>
                  <a:txBody>
                    <a:bodyPr/>
                    <a:lstStyle/>
                    <a:p>
                      <a:pPr>
                        <a:lnSpc>
                          <a:spcPct val="150000"/>
                        </a:lnSpc>
                        <a:spcAft>
                          <a:spcPts val="0"/>
                        </a:spcAft>
                      </a:pPr>
                      <a:r>
                        <a:rPr lang="en-CA" sz="1100">
                          <a:effectLst/>
                        </a:rPr>
                        <a:t>num_emp</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199523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r>
              <a:tr h="243681">
                <a:tc>
                  <a:txBody>
                    <a:bodyPr/>
                    <a:lstStyle/>
                    <a:p>
                      <a:pPr>
                        <a:lnSpc>
                          <a:spcPct val="150000"/>
                        </a:lnSpc>
                        <a:spcAft>
                          <a:spcPts val="0"/>
                        </a:spcAft>
                      </a:pPr>
                      <a:r>
                        <a:rPr lang="en-CA" sz="1100" dirty="0">
                          <a:effectLst/>
                        </a:rPr>
                        <a:t>own_or_self</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199523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r>
              <a:tr h="243681">
                <a:tc>
                  <a:txBody>
                    <a:bodyPr/>
                    <a:lstStyle/>
                    <a:p>
                      <a:pPr>
                        <a:lnSpc>
                          <a:spcPct val="150000"/>
                        </a:lnSpc>
                        <a:spcAft>
                          <a:spcPts val="0"/>
                        </a:spcAft>
                      </a:pPr>
                      <a:r>
                        <a:rPr lang="en-CA" sz="1100">
                          <a:effectLst/>
                        </a:rPr>
                        <a:t>vet_benefits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199523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r>
              <a:tr h="487362">
                <a:tc>
                  <a:txBody>
                    <a:bodyPr/>
                    <a:lstStyle/>
                    <a:p>
                      <a:pPr>
                        <a:lnSpc>
                          <a:spcPct val="150000"/>
                        </a:lnSpc>
                        <a:spcAft>
                          <a:spcPts val="0"/>
                        </a:spcAft>
                      </a:pPr>
                      <a:r>
                        <a:rPr lang="en-CA" sz="1100">
                          <a:effectLst/>
                        </a:rPr>
                        <a:t>weeks_worked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199523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23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24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52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52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r>
              <a:tr h="243681">
                <a:tc>
                  <a:txBody>
                    <a:bodyPr/>
                    <a:lstStyle/>
                    <a:p>
                      <a:pPr>
                        <a:lnSpc>
                          <a:spcPct val="150000"/>
                        </a:lnSpc>
                        <a:spcAft>
                          <a:spcPts val="0"/>
                        </a:spcAft>
                      </a:pPr>
                      <a:r>
                        <a:rPr lang="en-CA" sz="1100">
                          <a:effectLst/>
                        </a:rPr>
                        <a:t>year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199523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94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94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94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94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a:effectLst/>
                        </a:rPr>
                        <a:t>95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c>
                  <a:txBody>
                    <a:bodyPr/>
                    <a:lstStyle/>
                    <a:p>
                      <a:pPr algn="r">
                        <a:lnSpc>
                          <a:spcPct val="150000"/>
                        </a:lnSpc>
                        <a:spcAft>
                          <a:spcPts val="0"/>
                        </a:spcAft>
                      </a:pPr>
                      <a:r>
                        <a:rPr lang="en-CA" sz="1100" dirty="0">
                          <a:effectLst/>
                        </a:rPr>
                        <a:t>95</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459" marR="66459" marT="0" marB="0"/>
                </a:tc>
              </a:tr>
            </a:tbl>
          </a:graphicData>
        </a:graphic>
      </p:graphicFrame>
      <p:sp>
        <p:nvSpPr>
          <p:cNvPr id="12" name="Text Placeholder 11"/>
          <p:cNvSpPr>
            <a:spLocks noGrp="1"/>
          </p:cNvSpPr>
          <p:nvPr>
            <p:ph type="body" sz="half" idx="2"/>
          </p:nvPr>
        </p:nvSpPr>
        <p:spPr>
          <a:xfrm>
            <a:off x="839788" y="824248"/>
            <a:ext cx="4337519" cy="5532102"/>
          </a:xfrm>
        </p:spPr>
        <p:txBody>
          <a:bodyPr>
            <a:normAutofit/>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Detailed Data Dictionary</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Summary of Data</a:t>
            </a:r>
          </a:p>
          <a:p>
            <a:pPr marL="400050" indent="-400050" algn="just">
              <a:lnSpc>
                <a:spcPts val="1680"/>
              </a:lnSpc>
              <a:buFont typeface="+mj-lt"/>
              <a:buAutoNum type="romanLcPeriod"/>
            </a:pPr>
            <a:r>
              <a:rPr lang="en-US" sz="1500" dirty="0" smtClean="0">
                <a:latin typeface="Times New Roman" panose="02020603050405020304" pitchFamily="18" charset="0"/>
                <a:cs typeface="Times New Roman" panose="02020603050405020304" pitchFamily="18" charset="0"/>
              </a:rPr>
              <a:t>When </a:t>
            </a:r>
            <a:r>
              <a:rPr lang="en-US" sz="1500" dirty="0">
                <a:latin typeface="Times New Roman" panose="02020603050405020304" pitchFamily="18" charset="0"/>
                <a:cs typeface="Times New Roman" panose="02020603050405020304" pitchFamily="18" charset="0"/>
              </a:rPr>
              <a:t>it comes to numerical attributes, </a:t>
            </a:r>
            <a:r>
              <a:rPr lang="en-US" sz="1500" dirty="0" smtClean="0">
                <a:latin typeface="Times New Roman" panose="02020603050405020304" pitchFamily="18" charset="0"/>
                <a:cs typeface="Times New Roman" panose="02020603050405020304" pitchFamily="18" charset="0"/>
              </a:rPr>
              <a:t>we </a:t>
            </a:r>
            <a:r>
              <a:rPr lang="en-US" sz="1500" dirty="0">
                <a:latin typeface="Times New Roman" panose="02020603050405020304" pitchFamily="18" charset="0"/>
                <a:cs typeface="Times New Roman" panose="02020603050405020304" pitchFamily="18" charset="0"/>
              </a:rPr>
              <a:t>should start by observing various statistics like count, mean, standard deviation, etc. </a:t>
            </a:r>
            <a:r>
              <a:rPr lang="en-US" sz="1500" dirty="0" smtClean="0">
                <a:latin typeface="Times New Roman" panose="02020603050405020304" pitchFamily="18" charset="0"/>
                <a:cs typeface="Times New Roman" panose="02020603050405020304" pitchFamily="18" charset="0"/>
              </a:rPr>
              <a:t>In the present look </a:t>
            </a:r>
            <a:r>
              <a:rPr lang="en-US" sz="1500" dirty="0">
                <a:latin typeface="Times New Roman" panose="02020603050405020304" pitchFamily="18" charset="0"/>
                <a:cs typeface="Times New Roman" panose="02020603050405020304" pitchFamily="18" charset="0"/>
              </a:rPr>
              <a:t>at few of those for all our numerical </a:t>
            </a:r>
            <a:r>
              <a:rPr lang="en-US" sz="1500" dirty="0" smtClean="0">
                <a:latin typeface="Times New Roman" panose="02020603050405020304" pitchFamily="18" charset="0"/>
                <a:cs typeface="Times New Roman" panose="02020603050405020304" pitchFamily="18" charset="0"/>
              </a:rPr>
              <a:t>categories of my dataset.</a:t>
            </a:r>
          </a:p>
          <a:p>
            <a:pPr marL="400050" indent="-400050" algn="just">
              <a:lnSpc>
                <a:spcPts val="1680"/>
              </a:lnSpc>
              <a:buFont typeface="+mj-lt"/>
              <a:buAutoNum type="romanLcPeriod"/>
            </a:pPr>
            <a:r>
              <a:rPr lang="en-CA" sz="1500" dirty="0" smtClean="0">
                <a:latin typeface="Times New Roman" panose="02020603050405020304" pitchFamily="18" charset="0"/>
                <a:cs typeface="Times New Roman" panose="02020603050405020304" pitchFamily="18" charset="0"/>
              </a:rPr>
              <a:t>As </a:t>
            </a:r>
            <a:r>
              <a:rPr lang="en-CA" sz="1500" dirty="0">
                <a:latin typeface="Times New Roman" panose="02020603050405020304" pitchFamily="18" charset="0"/>
                <a:cs typeface="Times New Roman" panose="02020603050405020304" pitchFamily="18" charset="0"/>
              </a:rPr>
              <a:t>per </a:t>
            </a:r>
            <a:r>
              <a:rPr lang="en-CA" sz="1500" dirty="0" smtClean="0">
                <a:latin typeface="Times New Roman" panose="02020603050405020304" pitchFamily="18" charset="0"/>
                <a:cs typeface="Times New Roman" panose="02020603050405020304" pitchFamily="18" charset="0"/>
              </a:rPr>
              <a:t>sort </a:t>
            </a:r>
            <a:r>
              <a:rPr lang="en-CA" sz="1500" dirty="0">
                <a:latin typeface="Times New Roman" panose="02020603050405020304" pitchFamily="18" charset="0"/>
                <a:cs typeface="Times New Roman" panose="02020603050405020304" pitchFamily="18" charset="0"/>
              </a:rPr>
              <a:t>description we have seen in ‘count’ there is no null values in the dataset. </a:t>
            </a:r>
            <a:endParaRPr lang="en-CA" sz="1500" dirty="0" smtClean="0">
              <a:latin typeface="Times New Roman" panose="02020603050405020304" pitchFamily="18" charset="0"/>
              <a:cs typeface="Times New Roman" panose="02020603050405020304" pitchFamily="18" charset="0"/>
            </a:endParaRPr>
          </a:p>
          <a:p>
            <a:pPr marL="400050" indent="-400050" algn="just">
              <a:lnSpc>
                <a:spcPts val="1680"/>
              </a:lnSpc>
              <a:buFont typeface="+mj-lt"/>
              <a:buAutoNum type="romanLcPeriod"/>
            </a:pPr>
            <a:r>
              <a:rPr lang="en-CA" sz="1500" dirty="0">
                <a:latin typeface="Times New Roman" panose="02020603050405020304" pitchFamily="18" charset="0"/>
                <a:cs typeface="Times New Roman" panose="02020603050405020304" pitchFamily="18" charset="0"/>
              </a:rPr>
              <a:t>W</a:t>
            </a:r>
            <a:r>
              <a:rPr lang="en-CA" sz="1500" dirty="0" smtClean="0">
                <a:latin typeface="Times New Roman" panose="02020603050405020304" pitchFamily="18" charset="0"/>
                <a:cs typeface="Times New Roman" panose="02020603050405020304" pitchFamily="18" charset="0"/>
              </a:rPr>
              <a:t>e </a:t>
            </a:r>
            <a:r>
              <a:rPr lang="en-CA" sz="1500" dirty="0">
                <a:latin typeface="Times New Roman" panose="02020603050405020304" pitchFamily="18" charset="0"/>
                <a:cs typeface="Times New Roman" panose="02020603050405020304" pitchFamily="18" charset="0"/>
              </a:rPr>
              <a:t>can also see ‘mean’ it shows variation among the features and values are on different scales so we have to scale the features in similar </a:t>
            </a:r>
            <a:r>
              <a:rPr lang="en-CA" sz="1500" dirty="0" smtClean="0">
                <a:latin typeface="Times New Roman" panose="02020603050405020304" pitchFamily="18" charset="0"/>
                <a:cs typeface="Times New Roman" panose="02020603050405020304" pitchFamily="18" charset="0"/>
              </a:rPr>
              <a:t>scale.</a:t>
            </a:r>
            <a:r>
              <a:rPr lang="en-US" sz="1500" dirty="0">
                <a:latin typeface="Times New Roman" panose="02020603050405020304" pitchFamily="18" charset="0"/>
                <a:cs typeface="Times New Roman" panose="02020603050405020304" pitchFamily="18" charset="0"/>
              </a:rPr>
              <a:t> </a:t>
            </a:r>
            <a:endParaRPr lang="en-US" sz="1500" dirty="0" smtClean="0">
              <a:latin typeface="Times New Roman" panose="02020603050405020304" pitchFamily="18" charset="0"/>
              <a:cs typeface="Times New Roman" panose="02020603050405020304" pitchFamily="18" charset="0"/>
            </a:endParaRPr>
          </a:p>
          <a:p>
            <a:pPr marL="400050" indent="-400050" algn="just">
              <a:lnSpc>
                <a:spcPts val="1680"/>
              </a:lnSpc>
              <a:buFont typeface="+mj-lt"/>
              <a:buAutoNum type="romanLcPeriod"/>
            </a:pPr>
            <a:r>
              <a:rPr lang="en-US" sz="1500" dirty="0" smtClean="0">
                <a:latin typeface="Times New Roman" panose="02020603050405020304" pitchFamily="18" charset="0"/>
                <a:cs typeface="Times New Roman" panose="02020603050405020304" pitchFamily="18" charset="0"/>
              </a:rPr>
              <a:t>This </a:t>
            </a:r>
            <a:r>
              <a:rPr lang="en-US" sz="1500" dirty="0">
                <a:latin typeface="Times New Roman" panose="02020603050405020304" pitchFamily="18" charset="0"/>
                <a:cs typeface="Times New Roman" panose="02020603050405020304" pitchFamily="18" charset="0"/>
              </a:rPr>
              <a:t>statistics give us an idea about </a:t>
            </a:r>
            <a:r>
              <a:rPr lang="en-US" sz="1500" dirty="0" smtClean="0">
                <a:latin typeface="Times New Roman" panose="02020603050405020304" pitchFamily="18" charset="0"/>
                <a:cs typeface="Times New Roman" panose="02020603050405020304" pitchFamily="18" charset="0"/>
              </a:rPr>
              <a:t>the features which contains to </a:t>
            </a:r>
            <a:r>
              <a:rPr lang="en-US" sz="1500" dirty="0">
                <a:latin typeface="Times New Roman" panose="02020603050405020304" pitchFamily="18" charset="0"/>
                <a:cs typeface="Times New Roman" panose="02020603050405020304" pitchFamily="18" charset="0"/>
              </a:rPr>
              <a:t>missing values, the average value and maximum for a particular attribute, which are going to be very useful </a:t>
            </a:r>
            <a:r>
              <a:rPr lang="en-US" sz="1500" dirty="0" smtClean="0">
                <a:latin typeface="Times New Roman" panose="02020603050405020304" pitchFamily="18" charset="0"/>
                <a:cs typeface="Times New Roman" panose="02020603050405020304" pitchFamily="18" charset="0"/>
              </a:rPr>
              <a:t>on that time when </a:t>
            </a:r>
            <a:r>
              <a:rPr lang="en-US" sz="1500" dirty="0">
                <a:latin typeface="Times New Roman" panose="02020603050405020304" pitchFamily="18" charset="0"/>
                <a:cs typeface="Times New Roman" panose="02020603050405020304" pitchFamily="18" charset="0"/>
              </a:rPr>
              <a:t>we decide to do preprocess our data before </a:t>
            </a:r>
            <a:r>
              <a:rPr lang="en-US" sz="1500" dirty="0" smtClean="0">
                <a:latin typeface="Times New Roman" panose="02020603050405020304" pitchFamily="18" charset="0"/>
                <a:cs typeface="Times New Roman" panose="02020603050405020304" pitchFamily="18" charset="0"/>
              </a:rPr>
              <a:t>sustainable </a:t>
            </a:r>
            <a:r>
              <a:rPr lang="en-US" sz="1500" dirty="0">
                <a:latin typeface="Times New Roman" panose="02020603050405020304" pitchFamily="18" charset="0"/>
                <a:cs typeface="Times New Roman" panose="02020603050405020304" pitchFamily="18" charset="0"/>
              </a:rPr>
              <a:t>it into our </a:t>
            </a:r>
            <a:r>
              <a:rPr lang="en-US" sz="1500" dirty="0" smtClean="0">
                <a:latin typeface="Times New Roman" panose="02020603050405020304" pitchFamily="18" charset="0"/>
                <a:cs typeface="Times New Roman" panose="02020603050405020304" pitchFamily="18" charset="0"/>
              </a:rPr>
              <a:t>models.</a:t>
            </a:r>
            <a:endParaRPr lang="en-CA" sz="1500" dirty="0">
              <a:latin typeface="Times New Roman" panose="02020603050405020304" pitchFamily="18" charset="0"/>
              <a:cs typeface="Times New Roman" panose="02020603050405020304" pitchFamily="18" charset="0"/>
            </a:endParaRPr>
          </a:p>
          <a:p>
            <a:endParaRPr lang="en-US" dirty="0" smtClean="0"/>
          </a:p>
          <a:p>
            <a:r>
              <a:rPr lang="en-US" dirty="0"/>
              <a:t> </a:t>
            </a:r>
            <a:r>
              <a:rPr lang="en-US" dirty="0" smtClean="0"/>
              <a:t>           </a:t>
            </a:r>
          </a:p>
          <a:p>
            <a:endParaRPr lang="en-CA" dirty="0"/>
          </a:p>
        </p:txBody>
      </p:sp>
      <p:sp>
        <p:nvSpPr>
          <p:cNvPr id="4" name="Slide Number Placeholder 3"/>
          <p:cNvSpPr>
            <a:spLocks noGrp="1"/>
          </p:cNvSpPr>
          <p:nvPr>
            <p:ph type="sldNum" sz="quarter" idx="12"/>
          </p:nvPr>
        </p:nvSpPr>
        <p:spPr/>
        <p:txBody>
          <a:bodyPr/>
          <a:lstStyle/>
          <a:p>
            <a:fld id="{3341DB62-DB30-4072-9FCD-E31EC4DFDC11}" type="slidenum">
              <a:rPr lang="en-CA" smtClean="0"/>
              <a:t>4</a:t>
            </a:fld>
            <a:endParaRPr lang="en-CA"/>
          </a:p>
        </p:txBody>
      </p:sp>
    </p:spTree>
    <p:extLst>
      <p:ext uri="{BB962C8B-B14F-4D97-AF65-F5344CB8AC3E}">
        <p14:creationId xmlns:p14="http://schemas.microsoft.com/office/powerpoint/2010/main" val="234353646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21535" y="2292439"/>
            <a:ext cx="10515600" cy="1455313"/>
          </a:xfrm>
        </p:spPr>
        <p:txBody>
          <a:bodyPr/>
          <a:lstStyle/>
          <a:p>
            <a:r>
              <a:rPr lang="en-CA" dirty="0" smtClean="0">
                <a:solidFill>
                  <a:schemeClr val="accent2">
                    <a:lumMod val="75000"/>
                  </a:schemeClr>
                </a:solidFill>
                <a:latin typeface="Times New Roman" panose="02020603050405020304" pitchFamily="18" charset="0"/>
                <a:cs typeface="Times New Roman" panose="02020603050405020304" pitchFamily="18" charset="0"/>
              </a:rPr>
              <a:t>  Exploratory </a:t>
            </a:r>
            <a:r>
              <a:rPr lang="en-CA" dirty="0">
                <a:solidFill>
                  <a:schemeClr val="accent2">
                    <a:lumMod val="75000"/>
                  </a:schemeClr>
                </a:solidFill>
                <a:latin typeface="Times New Roman" panose="02020603050405020304" pitchFamily="18" charset="0"/>
                <a:cs typeface="Times New Roman" panose="02020603050405020304" pitchFamily="18" charset="0"/>
              </a:rPr>
              <a:t>Data Analysis (EDA)</a:t>
            </a:r>
            <a:r>
              <a:rPr lang="en-CA" dirty="0"/>
              <a:t/>
            </a:r>
            <a:br>
              <a:rPr lang="en-CA" dirty="0"/>
            </a:br>
            <a:endParaRPr lang="en-CA" dirty="0"/>
          </a:p>
        </p:txBody>
      </p:sp>
      <p:sp>
        <p:nvSpPr>
          <p:cNvPr id="5" name="Slide Number Placeholder 4"/>
          <p:cNvSpPr>
            <a:spLocks noGrp="1"/>
          </p:cNvSpPr>
          <p:nvPr>
            <p:ph type="sldNum" sz="quarter" idx="12"/>
          </p:nvPr>
        </p:nvSpPr>
        <p:spPr/>
        <p:txBody>
          <a:bodyPr/>
          <a:lstStyle/>
          <a:p>
            <a:fld id="{3341DB62-DB30-4072-9FCD-E31EC4DFDC11}" type="slidenum">
              <a:rPr lang="en-CA" smtClean="0"/>
              <a:t>5</a:t>
            </a:fld>
            <a:endParaRPr lang="en-CA"/>
          </a:p>
        </p:txBody>
      </p:sp>
    </p:spTree>
    <p:extLst>
      <p:ext uri="{BB962C8B-B14F-4D97-AF65-F5344CB8AC3E}">
        <p14:creationId xmlns:p14="http://schemas.microsoft.com/office/powerpoint/2010/main" val="329503259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107584"/>
            <a:ext cx="3932237" cy="425002"/>
          </a:xfrm>
        </p:spPr>
        <p:txBody>
          <a:bodyPr>
            <a:normAutofit/>
          </a:bodyPr>
          <a:lstStyle/>
          <a:p>
            <a:pPr algn="just"/>
            <a:r>
              <a:rPr lang="en-CA" sz="2400" dirty="0" smtClean="0">
                <a:solidFill>
                  <a:schemeClr val="accent2">
                    <a:lumMod val="75000"/>
                  </a:schemeClr>
                </a:solidFill>
                <a:latin typeface="Times New Roman" panose="02020603050405020304" pitchFamily="18" charset="0"/>
                <a:cs typeface="Times New Roman" panose="02020603050405020304" pitchFamily="18" charset="0"/>
              </a:rPr>
              <a:t>Data Cleaning</a:t>
            </a:r>
            <a:endParaRPr lang="en-CA" sz="2400" dirty="0">
              <a:solidFill>
                <a:schemeClr val="accent2">
                  <a:lumMod val="75000"/>
                </a:schemeClr>
              </a:solidFill>
              <a:latin typeface="Times New Roman" panose="02020603050405020304" pitchFamily="18" charset="0"/>
              <a:cs typeface="Times New Roman" panose="02020603050405020304" pitchFamily="18" charset="0"/>
            </a:endParaRPr>
          </a:p>
        </p:txBody>
      </p:sp>
      <p:graphicFrame>
        <p:nvGraphicFramePr>
          <p:cNvPr id="7" name="Picture Placeholder 6"/>
          <p:cNvGraphicFramePr>
            <a:graphicFrameLocks noGrp="1"/>
          </p:cNvGraphicFramePr>
          <p:nvPr>
            <p:ph type="pic" idx="1"/>
            <p:extLst>
              <p:ext uri="{D42A27DB-BD31-4B8C-83A1-F6EECF244321}">
                <p14:modId xmlns:p14="http://schemas.microsoft.com/office/powerpoint/2010/main" val="4052515682"/>
              </p:ext>
            </p:extLst>
          </p:nvPr>
        </p:nvGraphicFramePr>
        <p:xfrm>
          <a:off x="5300663" y="1622737"/>
          <a:ext cx="5937250" cy="3222630"/>
        </p:xfrm>
        <a:graphic>
          <a:graphicData uri="http://schemas.openxmlformats.org/drawingml/2006/table">
            <a:tbl>
              <a:tblPr firstRow="1" firstCol="1" bandRow="1"/>
              <a:tblGrid>
                <a:gridCol w="2225040"/>
                <a:gridCol w="1739900"/>
                <a:gridCol w="1972310"/>
              </a:tblGrid>
              <a:tr h="285112">
                <a:tc>
                  <a:txBody>
                    <a:bodyPr/>
                    <a:lstStyle/>
                    <a:p>
                      <a:pPr>
                        <a:lnSpc>
                          <a:spcPct val="150000"/>
                        </a:lnSpc>
                        <a:spcAft>
                          <a:spcPts val="0"/>
                        </a:spcAft>
                      </a:pPr>
                      <a:r>
                        <a:rPr lang="en-CA"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Feature name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4775E7"/>
                      </a:solidFill>
                      <a:prstDash val="solid"/>
                      <a:round/>
                      <a:headEnd type="none" w="med" len="med"/>
                      <a:tailEnd type="none" w="med" len="med"/>
                    </a:lnL>
                    <a:lnR>
                      <a:noFill/>
                    </a:lnR>
                    <a:lnT w="12700" cap="flat" cmpd="sng" algn="ctr">
                      <a:solidFill>
                        <a:srgbClr val="4775E7"/>
                      </a:solidFill>
                      <a:prstDash val="solid"/>
                      <a:round/>
                      <a:headEnd type="none" w="med" len="med"/>
                      <a:tailEnd type="none" w="med" len="med"/>
                    </a:lnT>
                    <a:lnB w="12700" cap="flat" cmpd="sng" algn="ctr">
                      <a:solidFill>
                        <a:srgbClr val="4775E7"/>
                      </a:solidFill>
                      <a:prstDash val="solid"/>
                      <a:round/>
                      <a:headEnd type="none" w="med" len="med"/>
                      <a:tailEnd type="none" w="med" len="med"/>
                    </a:lnB>
                    <a:solidFill>
                      <a:srgbClr val="4775E7"/>
                    </a:solidFill>
                  </a:tcPr>
                </a:tc>
                <a:tc>
                  <a:txBody>
                    <a:bodyPr/>
                    <a:lstStyle/>
                    <a:p>
                      <a:pPr>
                        <a:lnSpc>
                          <a:spcPct val="150000"/>
                        </a:lnSpc>
                        <a:spcAft>
                          <a:spcPts val="0"/>
                        </a:spcAft>
                      </a:pPr>
                      <a:r>
                        <a:rPr lang="en-CA"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4775E7"/>
                      </a:solidFill>
                      <a:prstDash val="solid"/>
                      <a:round/>
                      <a:headEnd type="none" w="med" len="med"/>
                      <a:tailEnd type="none" w="med" len="med"/>
                    </a:lnT>
                    <a:lnB w="12700" cap="flat" cmpd="sng" algn="ctr">
                      <a:solidFill>
                        <a:srgbClr val="4775E7"/>
                      </a:solidFill>
                      <a:prstDash val="solid"/>
                      <a:round/>
                      <a:headEnd type="none" w="med" len="med"/>
                      <a:tailEnd type="none" w="med" len="med"/>
                    </a:lnB>
                    <a:solidFill>
                      <a:srgbClr val="4775E7"/>
                    </a:solidFill>
                  </a:tcPr>
                </a:tc>
                <a:tc>
                  <a:txBody>
                    <a:bodyPr/>
                    <a:lstStyle/>
                    <a:p>
                      <a:pPr>
                        <a:lnSpc>
                          <a:spcPct val="150000"/>
                        </a:lnSpc>
                        <a:spcAft>
                          <a:spcPts val="0"/>
                        </a:spcAft>
                      </a:pPr>
                      <a:r>
                        <a:rPr lang="en-CA"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Missing Values(?) [Count]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4775E7"/>
                      </a:solidFill>
                      <a:prstDash val="solid"/>
                      <a:round/>
                      <a:headEnd type="none" w="med" len="med"/>
                      <a:tailEnd type="none" w="med" len="med"/>
                    </a:lnR>
                    <a:lnT w="12700" cap="flat" cmpd="sng" algn="ctr">
                      <a:solidFill>
                        <a:srgbClr val="4775E7"/>
                      </a:solidFill>
                      <a:prstDash val="solid"/>
                      <a:round/>
                      <a:headEnd type="none" w="med" len="med"/>
                      <a:tailEnd type="none" w="med" len="med"/>
                    </a:lnT>
                    <a:lnB w="12700" cap="flat" cmpd="sng" algn="ctr">
                      <a:solidFill>
                        <a:srgbClr val="4775E7"/>
                      </a:solidFill>
                      <a:prstDash val="solid"/>
                      <a:round/>
                      <a:headEnd type="none" w="med" len="med"/>
                      <a:tailEnd type="none" w="med" len="med"/>
                    </a:lnB>
                    <a:solidFill>
                      <a:srgbClr val="4775E7"/>
                    </a:solidFill>
                  </a:tcPr>
                </a:tc>
              </a:tr>
              <a:tr h="285112">
                <a:tc>
                  <a:txBody>
                    <a:bodyPr/>
                    <a:lstStyle/>
                    <a:p>
                      <a:pPr>
                        <a:lnSpc>
                          <a:spcPct val="150000"/>
                        </a:lnSpc>
                        <a:spcAft>
                          <a:spcPts val="600"/>
                        </a:spcAft>
                      </a:pPr>
                      <a:r>
                        <a:rPr lang="en-CA" sz="1100" b="1">
                          <a:effectLst/>
                          <a:latin typeface="Calibri" panose="020F0502020204030204" pitchFamily="34" charset="0"/>
                          <a:ea typeface="Calibri" panose="020F0502020204030204" pitchFamily="34" charset="0"/>
                          <a:cs typeface="Times New Roman" panose="02020603050405020304" pitchFamily="18" charset="0"/>
                        </a:rPr>
                        <a:t>state_prev_res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4775E7"/>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c>
                  <a:txBody>
                    <a:bodyPr/>
                    <a:lstStyle/>
                    <a:p>
                      <a:pPr>
                        <a:lnSpc>
                          <a:spcPct val="150000"/>
                        </a:lnSpc>
                        <a:spcAft>
                          <a:spcPts val="600"/>
                        </a:spcAft>
                      </a:pPr>
                      <a:r>
                        <a:rPr lang="en-CA" sz="1100">
                          <a:effectLst/>
                          <a:latin typeface="Calibri" panose="020F0502020204030204" pitchFamily="34" charset="0"/>
                          <a:ea typeface="Calibri" panose="020F0502020204030204" pitchFamily="34" charset="0"/>
                          <a:cs typeface="Times New Roman" panose="02020603050405020304" pitchFamily="18" charset="0"/>
                        </a:rPr>
                        <a:t>State of previous residence</a:t>
                      </a: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4775E7"/>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c>
                  <a:txBody>
                    <a:bodyPr/>
                    <a:lstStyle/>
                    <a:p>
                      <a:pPr>
                        <a:lnSpc>
                          <a:spcPct val="150000"/>
                        </a:lnSpc>
                        <a:spcAft>
                          <a:spcPts val="600"/>
                        </a:spcAft>
                      </a:pPr>
                      <a:r>
                        <a:rPr lang="en-CA" sz="1100">
                          <a:effectLst/>
                          <a:latin typeface="Calibri" panose="020F0502020204030204" pitchFamily="34" charset="0"/>
                          <a:ea typeface="Calibri" panose="020F0502020204030204" pitchFamily="34" charset="0"/>
                          <a:cs typeface="Times New Roman" panose="02020603050405020304" pitchFamily="18" charset="0"/>
                        </a:rPr>
                        <a:t>                 708</a:t>
                      </a: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4775E7"/>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r>
              <a:tr h="570224">
                <a:tc>
                  <a:txBody>
                    <a:bodyPr/>
                    <a:lstStyle/>
                    <a:p>
                      <a:pPr>
                        <a:lnSpc>
                          <a:spcPct val="150000"/>
                        </a:lnSpc>
                        <a:spcAft>
                          <a:spcPts val="600"/>
                        </a:spcAft>
                      </a:pPr>
                      <a:r>
                        <a:rPr lang="en-CA" sz="1100" b="1">
                          <a:effectLst/>
                          <a:latin typeface="Calibri" panose="020F0502020204030204" pitchFamily="34" charset="0"/>
                          <a:ea typeface="Calibri" panose="020F0502020204030204" pitchFamily="34" charset="0"/>
                          <a:cs typeface="Times New Roman" panose="02020603050405020304" pitchFamily="18" charset="0"/>
                        </a:rPr>
                        <a:t>mig_chg_msa</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tcPr>
                </a:tc>
                <a:tc>
                  <a:txBody>
                    <a:bodyPr/>
                    <a:lstStyle/>
                    <a:p>
                      <a:pPr>
                        <a:lnSpc>
                          <a:spcPct val="150000"/>
                        </a:lnSpc>
                        <a:spcAft>
                          <a:spcPts val="600"/>
                        </a:spcAft>
                      </a:pPr>
                      <a:r>
                        <a:rPr lang="en-CA" sz="1100">
                          <a:effectLst/>
                          <a:latin typeface="Calibri" panose="020F0502020204030204" pitchFamily="34" charset="0"/>
                          <a:ea typeface="Calibri" panose="020F0502020204030204" pitchFamily="34" charset="0"/>
                          <a:cs typeface="Times New Roman" panose="02020603050405020304" pitchFamily="18" charset="0"/>
                        </a:rPr>
                        <a:t>Migration code - change in MSA </a:t>
                      </a: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tcPr>
                </a:tc>
                <a:tc>
                  <a:txBody>
                    <a:bodyPr/>
                    <a:lstStyle/>
                    <a:p>
                      <a:pPr>
                        <a:lnSpc>
                          <a:spcPct val="150000"/>
                        </a:lnSpc>
                        <a:spcAft>
                          <a:spcPts val="600"/>
                        </a:spcAft>
                      </a:pPr>
                      <a:r>
                        <a:rPr lang="en-CA" sz="1100">
                          <a:effectLst/>
                          <a:latin typeface="Calibri" panose="020F0502020204030204" pitchFamily="34" charset="0"/>
                          <a:ea typeface="Calibri" panose="020F0502020204030204" pitchFamily="34" charset="0"/>
                          <a:cs typeface="Times New Roman" panose="02020603050405020304" pitchFamily="18" charset="0"/>
                        </a:rPr>
                        <a:t>                99696</a:t>
                      </a: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tcPr>
                </a:tc>
              </a:tr>
              <a:tr h="656622">
                <a:tc>
                  <a:txBody>
                    <a:bodyPr/>
                    <a:lstStyle/>
                    <a:p>
                      <a:pPr>
                        <a:lnSpc>
                          <a:spcPct val="150000"/>
                        </a:lnSpc>
                        <a:spcAft>
                          <a:spcPts val="600"/>
                        </a:spcAft>
                      </a:pPr>
                      <a:r>
                        <a:rPr lang="en-CA" sz="1100" b="1">
                          <a:effectLst/>
                          <a:latin typeface="Calibri" panose="020F0502020204030204" pitchFamily="34" charset="0"/>
                          <a:ea typeface="Calibri" panose="020F0502020204030204" pitchFamily="34" charset="0"/>
                          <a:cs typeface="Times New Roman" panose="02020603050405020304" pitchFamily="18" charset="0"/>
                        </a:rPr>
                        <a:t>mig_chg_reg</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c>
                  <a:txBody>
                    <a:bodyPr/>
                    <a:lstStyle/>
                    <a:p>
                      <a:pPr>
                        <a:lnSpc>
                          <a:spcPct val="150000"/>
                        </a:lnSpc>
                        <a:spcAft>
                          <a:spcPts val="600"/>
                        </a:spcAft>
                      </a:pPr>
                      <a:r>
                        <a:rPr lang="en-CA" sz="1100">
                          <a:effectLst/>
                          <a:latin typeface="Calibri" panose="020F0502020204030204" pitchFamily="34" charset="0"/>
                          <a:ea typeface="Calibri" panose="020F0502020204030204" pitchFamily="34" charset="0"/>
                          <a:cs typeface="Times New Roman" panose="02020603050405020304" pitchFamily="18" charset="0"/>
                        </a:rPr>
                        <a:t>Migration code - change in region </a:t>
                      </a: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c>
                  <a:txBody>
                    <a:bodyPr/>
                    <a:lstStyle/>
                    <a:p>
                      <a:pPr>
                        <a:lnSpc>
                          <a:spcPct val="150000"/>
                        </a:lnSpc>
                        <a:spcAft>
                          <a:spcPts val="600"/>
                        </a:spcAft>
                      </a:pPr>
                      <a:r>
                        <a:rPr lang="en-CA" sz="1100">
                          <a:effectLst/>
                          <a:latin typeface="Calibri" panose="020F0502020204030204" pitchFamily="34" charset="0"/>
                          <a:ea typeface="Calibri" panose="020F0502020204030204" pitchFamily="34" charset="0"/>
                          <a:cs typeface="Times New Roman" panose="02020603050405020304" pitchFamily="18" charset="0"/>
                        </a:rPr>
                        <a:t>                 99696</a:t>
                      </a:r>
                    </a:p>
                    <a:p>
                      <a:pPr>
                        <a:lnSpc>
                          <a:spcPct val="150000"/>
                        </a:lnSpc>
                        <a:spcAft>
                          <a:spcPts val="600"/>
                        </a:spcAft>
                      </a:pPr>
                      <a:r>
                        <a:rPr lang="en-CA"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r>
              <a:tr h="570224">
                <a:tc>
                  <a:txBody>
                    <a:bodyPr/>
                    <a:lstStyle/>
                    <a:p>
                      <a:pPr>
                        <a:lnSpc>
                          <a:spcPct val="150000"/>
                        </a:lnSpc>
                        <a:spcAft>
                          <a:spcPts val="600"/>
                        </a:spcAft>
                      </a:pPr>
                      <a:r>
                        <a:rPr lang="en-CA" sz="1100" b="1">
                          <a:effectLst/>
                          <a:latin typeface="Calibri" panose="020F0502020204030204" pitchFamily="34" charset="0"/>
                          <a:ea typeface="Calibri" panose="020F0502020204030204" pitchFamily="34" charset="0"/>
                          <a:cs typeface="Times New Roman" panose="02020603050405020304" pitchFamily="18" charset="0"/>
                        </a:rPr>
                        <a:t>mig_move_reg</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tcPr>
                </a:tc>
                <a:tc>
                  <a:txBody>
                    <a:bodyPr/>
                    <a:lstStyle/>
                    <a:p>
                      <a:pPr>
                        <a:lnSpc>
                          <a:spcPct val="150000"/>
                        </a:lnSpc>
                        <a:spcAft>
                          <a:spcPts val="600"/>
                        </a:spcAft>
                      </a:pPr>
                      <a:r>
                        <a:rPr lang="en-CA" sz="1100">
                          <a:effectLst/>
                          <a:latin typeface="Calibri" panose="020F0502020204030204" pitchFamily="34" charset="0"/>
                          <a:ea typeface="Calibri" panose="020F0502020204030204" pitchFamily="34" charset="0"/>
                          <a:cs typeface="Times New Roman" panose="02020603050405020304" pitchFamily="18" charset="0"/>
                        </a:rPr>
                        <a:t>Migration code - move within region </a:t>
                      </a: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tcPr>
                </a:tc>
                <a:tc>
                  <a:txBody>
                    <a:bodyPr/>
                    <a:lstStyle/>
                    <a:p>
                      <a:pPr>
                        <a:lnSpc>
                          <a:spcPct val="150000"/>
                        </a:lnSpc>
                        <a:spcAft>
                          <a:spcPts val="600"/>
                        </a:spcAft>
                      </a:pPr>
                      <a:r>
                        <a:rPr lang="en-CA" sz="1100">
                          <a:effectLst/>
                          <a:latin typeface="Calibri" panose="020F0502020204030204" pitchFamily="34" charset="0"/>
                          <a:ea typeface="Calibri" panose="020F0502020204030204" pitchFamily="34" charset="0"/>
                          <a:cs typeface="Times New Roman" panose="02020603050405020304" pitchFamily="18" charset="0"/>
                        </a:rPr>
                        <a:t>                  99696</a:t>
                      </a: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tcPr>
                </a:tc>
              </a:tr>
              <a:tr h="285112">
                <a:tc>
                  <a:txBody>
                    <a:bodyPr/>
                    <a:lstStyle/>
                    <a:p>
                      <a:pPr>
                        <a:lnSpc>
                          <a:spcPct val="150000"/>
                        </a:lnSpc>
                        <a:spcAft>
                          <a:spcPts val="600"/>
                        </a:spcAft>
                      </a:pPr>
                      <a:r>
                        <a:rPr lang="en-CA" sz="1100" b="1">
                          <a:effectLst/>
                          <a:latin typeface="Calibri" panose="020F0502020204030204" pitchFamily="34" charset="0"/>
                          <a:ea typeface="Calibri" panose="020F0502020204030204" pitchFamily="34" charset="0"/>
                          <a:cs typeface="Times New Roman" panose="02020603050405020304" pitchFamily="18" charset="0"/>
                        </a:rPr>
                        <a:t>country_father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c>
                  <a:txBody>
                    <a:bodyPr/>
                    <a:lstStyle/>
                    <a:p>
                      <a:pPr>
                        <a:lnSpc>
                          <a:spcPct val="150000"/>
                        </a:lnSpc>
                        <a:spcAft>
                          <a:spcPts val="600"/>
                        </a:spcAft>
                      </a:pPr>
                      <a:r>
                        <a:rPr lang="en-CA" sz="1100">
                          <a:effectLst/>
                          <a:latin typeface="Calibri" panose="020F0502020204030204" pitchFamily="34" charset="0"/>
                          <a:ea typeface="Calibri" panose="020F0502020204030204" pitchFamily="34" charset="0"/>
                          <a:cs typeface="Times New Roman" panose="02020603050405020304" pitchFamily="18" charset="0"/>
                        </a:rPr>
                        <a:t>Country of birth father </a:t>
                      </a: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c>
                  <a:txBody>
                    <a:bodyPr/>
                    <a:lstStyle/>
                    <a:p>
                      <a:pPr>
                        <a:lnSpc>
                          <a:spcPct val="150000"/>
                        </a:lnSpc>
                        <a:spcAft>
                          <a:spcPts val="600"/>
                        </a:spcAft>
                      </a:pPr>
                      <a:r>
                        <a:rPr lang="en-CA" sz="1100">
                          <a:effectLst/>
                          <a:latin typeface="Calibri" panose="020F0502020204030204" pitchFamily="34" charset="0"/>
                          <a:ea typeface="Calibri" panose="020F0502020204030204" pitchFamily="34" charset="0"/>
                          <a:cs typeface="Times New Roman" panose="02020603050405020304" pitchFamily="18" charset="0"/>
                        </a:rPr>
                        <a:t>                   6713</a:t>
                      </a: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r>
              <a:tr h="285112">
                <a:tc>
                  <a:txBody>
                    <a:bodyPr/>
                    <a:lstStyle/>
                    <a:p>
                      <a:pPr>
                        <a:lnSpc>
                          <a:spcPct val="150000"/>
                        </a:lnSpc>
                        <a:spcAft>
                          <a:spcPts val="600"/>
                        </a:spcAft>
                      </a:pPr>
                      <a:r>
                        <a:rPr lang="en-CA" sz="1100" b="1">
                          <a:effectLst/>
                          <a:latin typeface="Calibri" panose="020F0502020204030204" pitchFamily="34" charset="0"/>
                          <a:ea typeface="Calibri" panose="020F0502020204030204" pitchFamily="34" charset="0"/>
                          <a:cs typeface="Times New Roman" panose="02020603050405020304" pitchFamily="18" charset="0"/>
                        </a:rPr>
                        <a:t>country_mother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tcPr>
                </a:tc>
                <a:tc>
                  <a:txBody>
                    <a:bodyPr/>
                    <a:lstStyle/>
                    <a:p>
                      <a:pPr>
                        <a:lnSpc>
                          <a:spcPct val="150000"/>
                        </a:lnSpc>
                        <a:spcAft>
                          <a:spcPts val="600"/>
                        </a:spcAft>
                      </a:pPr>
                      <a:r>
                        <a:rPr lang="en-CA" sz="1100">
                          <a:effectLst/>
                          <a:latin typeface="Calibri" panose="020F0502020204030204" pitchFamily="34" charset="0"/>
                          <a:ea typeface="Calibri" panose="020F0502020204030204" pitchFamily="34" charset="0"/>
                          <a:cs typeface="Times New Roman" panose="02020603050405020304" pitchFamily="18" charset="0"/>
                        </a:rPr>
                        <a:t>Country of birth mother </a:t>
                      </a: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tcPr>
                </a:tc>
                <a:tc>
                  <a:txBody>
                    <a:bodyPr/>
                    <a:lstStyle/>
                    <a:p>
                      <a:pPr>
                        <a:lnSpc>
                          <a:spcPct val="150000"/>
                        </a:lnSpc>
                        <a:spcAft>
                          <a:spcPts val="600"/>
                        </a:spcAft>
                      </a:pPr>
                      <a:r>
                        <a:rPr lang="en-CA" sz="1100">
                          <a:effectLst/>
                          <a:latin typeface="Calibri" panose="020F0502020204030204" pitchFamily="34" charset="0"/>
                          <a:ea typeface="Calibri" panose="020F0502020204030204" pitchFamily="34" charset="0"/>
                          <a:cs typeface="Times New Roman" panose="02020603050405020304" pitchFamily="18" charset="0"/>
                        </a:rPr>
                        <a:t>                   6119</a:t>
                      </a: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tcPr>
                </a:tc>
              </a:tr>
              <a:tr h="285112">
                <a:tc>
                  <a:txBody>
                    <a:bodyPr/>
                    <a:lstStyle/>
                    <a:p>
                      <a:pPr>
                        <a:lnSpc>
                          <a:spcPct val="150000"/>
                        </a:lnSpc>
                        <a:spcAft>
                          <a:spcPts val="600"/>
                        </a:spcAft>
                      </a:pPr>
                      <a:r>
                        <a:rPr lang="en-CA" sz="1100" b="1">
                          <a:effectLst/>
                          <a:latin typeface="Calibri" panose="020F0502020204030204" pitchFamily="34" charset="0"/>
                          <a:ea typeface="Calibri" panose="020F0502020204030204" pitchFamily="34" charset="0"/>
                          <a:cs typeface="Times New Roman" panose="02020603050405020304" pitchFamily="18" charset="0"/>
                        </a:rPr>
                        <a:t>country_self</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c>
                  <a:txBody>
                    <a:bodyPr/>
                    <a:lstStyle/>
                    <a:p>
                      <a:pPr>
                        <a:lnSpc>
                          <a:spcPct val="150000"/>
                        </a:lnSpc>
                        <a:spcAft>
                          <a:spcPts val="600"/>
                        </a:spcAft>
                      </a:pPr>
                      <a:r>
                        <a:rPr lang="en-CA" sz="1100">
                          <a:effectLst/>
                          <a:latin typeface="Calibri" panose="020F0502020204030204" pitchFamily="34" charset="0"/>
                          <a:ea typeface="Calibri" panose="020F0502020204030204" pitchFamily="34" charset="0"/>
                          <a:cs typeface="Times New Roman" panose="02020603050405020304" pitchFamily="18" charset="0"/>
                        </a:rPr>
                        <a:t>Country of birth </a:t>
                      </a: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c>
                  <a:txBody>
                    <a:bodyPr/>
                    <a:lstStyle/>
                    <a:p>
                      <a:pPr>
                        <a:lnSpc>
                          <a:spcPct val="150000"/>
                        </a:lnSpc>
                        <a:spcAft>
                          <a:spcPts val="600"/>
                        </a:spcAft>
                      </a:pPr>
                      <a:r>
                        <a:rPr lang="en-CA" sz="1100" dirty="0">
                          <a:effectLst/>
                          <a:latin typeface="Calibri" panose="020F0502020204030204" pitchFamily="34" charset="0"/>
                          <a:ea typeface="Calibri" panose="020F0502020204030204" pitchFamily="34" charset="0"/>
                          <a:cs typeface="Times New Roman" panose="02020603050405020304" pitchFamily="18" charset="0"/>
                        </a:rPr>
                        <a:t>                    3393</a:t>
                      </a: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r>
            </a:tbl>
          </a:graphicData>
        </a:graphic>
      </p:graphicFrame>
      <p:sp>
        <p:nvSpPr>
          <p:cNvPr id="6" name="Text Placeholder 5"/>
          <p:cNvSpPr>
            <a:spLocks noGrp="1"/>
          </p:cNvSpPr>
          <p:nvPr>
            <p:ph type="body" sz="half" idx="2"/>
          </p:nvPr>
        </p:nvSpPr>
        <p:spPr>
          <a:xfrm>
            <a:off x="839788" y="1764406"/>
            <a:ext cx="3932237" cy="3206839"/>
          </a:xfrm>
        </p:spPr>
        <p:txBody>
          <a:bodyPr>
            <a:normAutofit fontScale="92500"/>
          </a:bodyPr>
          <a:lstStyle/>
          <a:p>
            <a:pPr marL="285750" indent="-285750" algn="just">
              <a:lnSpc>
                <a:spcPts val="216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is possible that when the </a:t>
            </a:r>
            <a:r>
              <a:rPr lang="en-US" sz="1800" dirty="0" smtClean="0">
                <a:latin typeface="Times New Roman" panose="02020603050405020304" pitchFamily="18" charset="0"/>
                <a:cs typeface="Times New Roman" panose="02020603050405020304" pitchFamily="18" charset="0"/>
              </a:rPr>
              <a:t>census data  </a:t>
            </a:r>
            <a:r>
              <a:rPr lang="en-US" sz="1800" dirty="0">
                <a:latin typeface="Times New Roman" panose="02020603050405020304" pitchFamily="18" charset="0"/>
                <a:cs typeface="Times New Roman" panose="02020603050405020304" pitchFamily="18" charset="0"/>
              </a:rPr>
              <a:t>was taken, few people </a:t>
            </a:r>
            <a:r>
              <a:rPr lang="en-US" sz="1800" dirty="0" smtClean="0">
                <a:latin typeface="Times New Roman" panose="02020603050405020304" pitchFamily="18" charset="0"/>
                <a:cs typeface="Times New Roman" panose="02020603050405020304" pitchFamily="18" charset="0"/>
              </a:rPr>
              <a:t>denied </a:t>
            </a:r>
            <a:r>
              <a:rPr lang="en-US" sz="1800" dirty="0">
                <a:latin typeface="Times New Roman" panose="02020603050405020304" pitchFamily="18" charset="0"/>
                <a:cs typeface="Times New Roman" panose="02020603050405020304" pitchFamily="18" charset="0"/>
              </a:rPr>
              <a:t>to </a:t>
            </a:r>
            <a:r>
              <a:rPr lang="en-US" sz="1800" dirty="0" smtClean="0">
                <a:latin typeface="Times New Roman" panose="02020603050405020304" pitchFamily="18" charset="0"/>
                <a:cs typeface="Times New Roman" panose="02020603050405020304" pitchFamily="18" charset="0"/>
              </a:rPr>
              <a:t>provide </a:t>
            </a:r>
            <a:r>
              <a:rPr lang="en-US" sz="1800" dirty="0">
                <a:latin typeface="Times New Roman" panose="02020603050405020304" pitchFamily="18" charset="0"/>
                <a:cs typeface="Times New Roman" panose="02020603050405020304" pitchFamily="18" charset="0"/>
              </a:rPr>
              <a:t>information about their </a:t>
            </a:r>
            <a:r>
              <a:rPr lang="en-US" sz="1800" dirty="0" smtClean="0">
                <a:latin typeface="Times New Roman" panose="02020603050405020304" pitchFamily="18" charset="0"/>
                <a:cs typeface="Times New Roman" panose="02020603050405020304" pitchFamily="18" charset="0"/>
              </a:rPr>
              <a:t>occupation and work-class</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As a result, in my dataset the few columns relates to not any </a:t>
            </a:r>
            <a:r>
              <a:rPr lang="en-US" sz="1800" dirty="0">
                <a:latin typeface="Times New Roman" panose="02020603050405020304" pitchFamily="18" charset="0"/>
                <a:cs typeface="Times New Roman" panose="02020603050405020304" pitchFamily="18" charset="0"/>
              </a:rPr>
              <a:t>kind of data for </a:t>
            </a:r>
            <a:r>
              <a:rPr lang="en-US" sz="1800" dirty="0" smtClean="0">
                <a:latin typeface="Times New Roman" panose="02020603050405020304" pitchFamily="18" charset="0"/>
                <a:cs typeface="Times New Roman" panose="02020603050405020304" pitchFamily="18" charset="0"/>
              </a:rPr>
              <a:t>those </a:t>
            </a:r>
            <a:r>
              <a:rPr lang="en-US" sz="1800" dirty="0">
                <a:latin typeface="Times New Roman" panose="02020603050405020304" pitchFamily="18" charset="0"/>
                <a:cs typeface="Times New Roman" panose="02020603050405020304" pitchFamily="18" charset="0"/>
              </a:rPr>
              <a:t>people. </a:t>
            </a:r>
            <a:endParaRPr lang="en-US" sz="1800" dirty="0" smtClean="0">
              <a:latin typeface="Times New Roman" panose="02020603050405020304" pitchFamily="18" charset="0"/>
              <a:cs typeface="Times New Roman" panose="02020603050405020304" pitchFamily="18" charset="0"/>
            </a:endParaRPr>
          </a:p>
          <a:p>
            <a:pPr marL="285750" indent="-285750" algn="just">
              <a:lnSpc>
                <a:spcPts val="216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It contains with some missing values, a </a:t>
            </a:r>
            <a:r>
              <a:rPr lang="en-US" sz="1800" dirty="0">
                <a:latin typeface="Times New Roman" panose="02020603050405020304" pitchFamily="18" charset="0"/>
                <a:cs typeface="Times New Roman" panose="02020603050405020304" pitchFamily="18" charset="0"/>
              </a:rPr>
              <a:t>good practice is to replace the missing values by </a:t>
            </a:r>
            <a:r>
              <a:rPr lang="en-US" sz="1800" dirty="0" smtClean="0">
                <a:latin typeface="Times New Roman" panose="02020603050405020304" pitchFamily="18" charset="0"/>
                <a:cs typeface="Times New Roman" panose="02020603050405020304" pitchFamily="18" charset="0"/>
              </a:rPr>
              <a:t>NAN </a:t>
            </a:r>
            <a:r>
              <a:rPr lang="en-US" sz="1800" dirty="0">
                <a:latin typeface="Times New Roman" panose="02020603050405020304" pitchFamily="18" charset="0"/>
                <a:cs typeface="Times New Roman" panose="02020603050405020304" pitchFamily="18" charset="0"/>
              </a:rPr>
              <a:t>of </a:t>
            </a:r>
            <a:r>
              <a:rPr lang="en-US" sz="1800" dirty="0" smtClean="0">
                <a:latin typeface="Times New Roman" panose="02020603050405020304" pitchFamily="18" charset="0"/>
                <a:cs typeface="Times New Roman" panose="02020603050405020304" pitchFamily="18" charset="0"/>
              </a:rPr>
              <a:t>the column.</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341DB62-DB30-4072-9FCD-E31EC4DFDC11}" type="slidenum">
              <a:rPr lang="en-CA" smtClean="0"/>
              <a:t>6</a:t>
            </a:fld>
            <a:endParaRPr lang="en-CA"/>
          </a:p>
        </p:txBody>
      </p:sp>
    </p:spTree>
    <p:extLst>
      <p:ext uri="{BB962C8B-B14F-4D97-AF65-F5344CB8AC3E}">
        <p14:creationId xmlns:p14="http://schemas.microsoft.com/office/powerpoint/2010/main" val="230737420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611746"/>
          </a:xfrm>
        </p:spPr>
        <p:txBody>
          <a:bodyPr>
            <a:normAutofit/>
          </a:bodyPr>
          <a:lstStyle/>
          <a:p>
            <a:pPr algn="just"/>
            <a:r>
              <a:rPr lang="en-CA" sz="2400" dirty="0" smtClean="0">
                <a:solidFill>
                  <a:schemeClr val="accent2">
                    <a:lumMod val="75000"/>
                  </a:schemeClr>
                </a:solidFill>
                <a:latin typeface="Times New Roman" panose="02020603050405020304" pitchFamily="18" charset="0"/>
                <a:cs typeface="Times New Roman" panose="02020603050405020304" pitchFamily="18" charset="0"/>
              </a:rPr>
              <a:t>   Variance of the features</a:t>
            </a:r>
            <a:endParaRPr lang="en-CA" sz="2400" dirty="0">
              <a:solidFill>
                <a:schemeClr val="accent2">
                  <a:lumMod val="75000"/>
                </a:schemeClr>
              </a:solidFill>
              <a:latin typeface="Times New Roman" panose="02020603050405020304" pitchFamily="18" charset="0"/>
              <a:cs typeface="Times New Roman" panose="02020603050405020304" pitchFamily="18" charset="0"/>
            </a:endParaRPr>
          </a:p>
        </p:txBody>
      </p:sp>
      <p:graphicFrame>
        <p:nvGraphicFramePr>
          <p:cNvPr id="6" name="Picture Placeholder 5"/>
          <p:cNvGraphicFramePr>
            <a:graphicFrameLocks noGrp="1"/>
          </p:cNvGraphicFramePr>
          <p:nvPr>
            <p:ph type="pic" idx="1"/>
            <p:extLst>
              <p:ext uri="{D42A27DB-BD31-4B8C-83A1-F6EECF244321}">
                <p14:modId xmlns:p14="http://schemas.microsoft.com/office/powerpoint/2010/main" val="3724113930"/>
              </p:ext>
            </p:extLst>
          </p:nvPr>
        </p:nvGraphicFramePr>
        <p:xfrm>
          <a:off x="6001556" y="965910"/>
          <a:ext cx="2609044" cy="4752314"/>
        </p:xfrm>
        <a:graphic>
          <a:graphicData uri="http://schemas.openxmlformats.org/drawingml/2006/table">
            <a:tbl>
              <a:tblPr firstRow="1" firstCol="1" bandRow="1"/>
              <a:tblGrid>
                <a:gridCol w="1776031"/>
                <a:gridCol w="833013"/>
              </a:tblGrid>
              <a:tr h="339451">
                <a:tc>
                  <a:txBody>
                    <a:bodyPr/>
                    <a:lstStyle/>
                    <a:p>
                      <a:pPr>
                        <a:lnSpc>
                          <a:spcPct val="150000"/>
                        </a:lnSpc>
                        <a:spcAft>
                          <a:spcPts val="0"/>
                        </a:spcAft>
                      </a:pPr>
                      <a:r>
                        <a:rPr lang="en-CA"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Features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4775E7"/>
                      </a:solidFill>
                      <a:prstDash val="solid"/>
                      <a:round/>
                      <a:headEnd type="none" w="med" len="med"/>
                      <a:tailEnd type="none" w="med" len="med"/>
                    </a:lnL>
                    <a:lnR>
                      <a:noFill/>
                    </a:lnR>
                    <a:lnT w="12700" cap="flat" cmpd="sng" algn="ctr">
                      <a:solidFill>
                        <a:srgbClr val="4775E7"/>
                      </a:solidFill>
                      <a:prstDash val="solid"/>
                      <a:round/>
                      <a:headEnd type="none" w="med" len="med"/>
                      <a:tailEnd type="none" w="med" len="med"/>
                    </a:lnT>
                    <a:lnB w="12700" cap="flat" cmpd="sng" algn="ctr">
                      <a:solidFill>
                        <a:srgbClr val="4775E7"/>
                      </a:solidFill>
                      <a:prstDash val="solid"/>
                      <a:round/>
                      <a:headEnd type="none" w="med" len="med"/>
                      <a:tailEnd type="none" w="med" len="med"/>
                    </a:lnB>
                    <a:solidFill>
                      <a:srgbClr val="4775E7"/>
                    </a:solidFill>
                  </a:tcPr>
                </a:tc>
                <a:tc>
                  <a:txBody>
                    <a:bodyPr/>
                    <a:lstStyle/>
                    <a:p>
                      <a:pPr>
                        <a:lnSpc>
                          <a:spcPct val="150000"/>
                        </a:lnSpc>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variance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4775E7"/>
                      </a:solidFill>
                      <a:prstDash val="solid"/>
                      <a:round/>
                      <a:headEnd type="none" w="med" len="med"/>
                      <a:tailEnd type="none" w="med" len="med"/>
                    </a:lnR>
                    <a:lnT w="12700" cap="flat" cmpd="sng" algn="ctr">
                      <a:solidFill>
                        <a:srgbClr val="4775E7"/>
                      </a:solidFill>
                      <a:prstDash val="solid"/>
                      <a:round/>
                      <a:headEnd type="none" w="med" len="med"/>
                      <a:tailEnd type="none" w="med" len="med"/>
                    </a:lnT>
                    <a:lnB w="12700" cap="flat" cmpd="sng" algn="ctr">
                      <a:solidFill>
                        <a:srgbClr val="4775E7"/>
                      </a:solidFill>
                      <a:prstDash val="solid"/>
                      <a:round/>
                      <a:headEnd type="none" w="med" len="med"/>
                      <a:tailEnd type="none" w="med" len="med"/>
                    </a:lnB>
                    <a:solidFill>
                      <a:srgbClr val="4775E7"/>
                    </a:solidFill>
                  </a:tcPr>
                </a:tc>
              </a:tr>
              <a:tr h="339451">
                <a:tc>
                  <a:txBody>
                    <a:bodyPr/>
                    <a:lstStyle/>
                    <a:p>
                      <a:pPr>
                        <a:lnSpc>
                          <a:spcPct val="150000"/>
                        </a:lnSpc>
                        <a:spcAft>
                          <a:spcPts val="0"/>
                        </a:spcAft>
                      </a:pPr>
                      <a:r>
                        <a:rPr lang="en-CA"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age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4775E7"/>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c>
                  <a:txBody>
                    <a:bodyPr/>
                    <a:lstStyle/>
                    <a:p>
                      <a:pPr algn="r">
                        <a:lnSpc>
                          <a:spcPct val="150000"/>
                        </a:lnSpc>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498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4775E7"/>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r>
              <a:tr h="339451">
                <a:tc>
                  <a:txBody>
                    <a:bodyPr/>
                    <a:lstStyle/>
                    <a:p>
                      <a:pPr>
                        <a:lnSpc>
                          <a:spcPct val="150000"/>
                        </a:lnSpc>
                        <a:spcAft>
                          <a:spcPts val="0"/>
                        </a:spcAft>
                      </a:pPr>
                      <a:r>
                        <a:rPr lang="en-CA"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industrycode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tcPr>
                </a:tc>
                <a:tc>
                  <a:txBody>
                    <a:bodyPr/>
                    <a:lstStyle/>
                    <a:p>
                      <a:pPr algn="r">
                        <a:lnSpc>
                          <a:spcPct val="150000"/>
                        </a:lnSpc>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tcPr>
                </a:tc>
              </a:tr>
              <a:tr h="339451">
                <a:tc>
                  <a:txBody>
                    <a:bodyPr/>
                    <a:lstStyle/>
                    <a:p>
                      <a:pPr>
                        <a:lnSpc>
                          <a:spcPct val="150000"/>
                        </a:lnSpc>
                        <a:spcAft>
                          <a:spcPts val="0"/>
                        </a:spcAft>
                      </a:pPr>
                      <a:r>
                        <a:rPr lang="en-CA"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occupationcode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c>
                  <a:txBody>
                    <a:bodyPr/>
                    <a:lstStyle/>
                    <a:p>
                      <a:pPr algn="r">
                        <a:lnSpc>
                          <a:spcPct val="150000"/>
                        </a:lnSpc>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r>
              <a:tr h="339451">
                <a:tc>
                  <a:txBody>
                    <a:bodyPr/>
                    <a:lstStyle/>
                    <a:p>
                      <a:pPr>
                        <a:lnSpc>
                          <a:spcPct val="150000"/>
                        </a:lnSpc>
                        <a:spcAft>
                          <a:spcPts val="0"/>
                        </a:spcAft>
                      </a:pPr>
                      <a:r>
                        <a:rPr lang="en-CA"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wages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tcPr>
                </a:tc>
                <a:tc>
                  <a:txBody>
                    <a:bodyPr/>
                    <a:lstStyle/>
                    <a:p>
                      <a:pPr algn="r">
                        <a:lnSpc>
                          <a:spcPct val="150000"/>
                        </a:lnSpc>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75568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tcPr>
                </a:tc>
              </a:tr>
              <a:tr h="339451">
                <a:tc>
                  <a:txBody>
                    <a:bodyPr/>
                    <a:lstStyle/>
                    <a:p>
                      <a:pPr>
                        <a:lnSpc>
                          <a:spcPct val="150000"/>
                        </a:lnSpc>
                        <a:spcAft>
                          <a:spcPts val="0"/>
                        </a:spcAft>
                      </a:pPr>
                      <a:r>
                        <a:rPr lang="en-CA"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capital_gains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c>
                  <a:txBody>
                    <a:bodyPr/>
                    <a:lstStyle/>
                    <a:p>
                      <a:pPr algn="r">
                        <a:lnSpc>
                          <a:spcPct val="150000"/>
                        </a:lnSpc>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22066800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r>
              <a:tr h="339451">
                <a:tc>
                  <a:txBody>
                    <a:bodyPr/>
                    <a:lstStyle/>
                    <a:p>
                      <a:pPr>
                        <a:lnSpc>
                          <a:spcPct val="150000"/>
                        </a:lnSpc>
                        <a:spcAft>
                          <a:spcPts val="0"/>
                        </a:spcAft>
                      </a:pPr>
                      <a:r>
                        <a:rPr lang="en-CA" sz="11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capital_losses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tcPr>
                </a:tc>
                <a:tc>
                  <a:txBody>
                    <a:bodyPr/>
                    <a:lstStyle/>
                    <a:p>
                      <a:pPr algn="r">
                        <a:lnSpc>
                          <a:spcPct val="150000"/>
                        </a:lnSpc>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73928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tcPr>
                </a:tc>
              </a:tr>
              <a:tr h="339451">
                <a:tc>
                  <a:txBody>
                    <a:bodyPr/>
                    <a:lstStyle/>
                    <a:p>
                      <a:pPr>
                        <a:lnSpc>
                          <a:spcPct val="150000"/>
                        </a:lnSpc>
                        <a:spcAft>
                          <a:spcPts val="0"/>
                        </a:spcAft>
                      </a:pPr>
                      <a:r>
                        <a:rPr lang="en-CA"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stock_dividends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c>
                  <a:txBody>
                    <a:bodyPr/>
                    <a:lstStyle/>
                    <a:p>
                      <a:pPr algn="r">
                        <a:lnSpc>
                          <a:spcPct val="150000"/>
                        </a:lnSpc>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3936905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r>
              <a:tr h="339451">
                <a:tc>
                  <a:txBody>
                    <a:bodyPr/>
                    <a:lstStyle/>
                    <a:p>
                      <a:pPr>
                        <a:lnSpc>
                          <a:spcPct val="150000"/>
                        </a:lnSpc>
                        <a:spcAft>
                          <a:spcPts val="0"/>
                        </a:spcAft>
                      </a:pPr>
                      <a:r>
                        <a:rPr lang="en-CA"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others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tcPr>
                </a:tc>
                <a:tc>
                  <a:txBody>
                    <a:bodyPr/>
                    <a:lstStyle/>
                    <a:p>
                      <a:pPr algn="r">
                        <a:lnSpc>
                          <a:spcPct val="150000"/>
                        </a:lnSpc>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987575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tcPr>
                </a:tc>
              </a:tr>
              <a:tr h="339451">
                <a:tc>
                  <a:txBody>
                    <a:bodyPr/>
                    <a:lstStyle/>
                    <a:p>
                      <a:pPr>
                        <a:lnSpc>
                          <a:spcPct val="150000"/>
                        </a:lnSpc>
                        <a:spcAft>
                          <a:spcPts val="0"/>
                        </a:spcAft>
                      </a:pPr>
                      <a:r>
                        <a:rPr lang="en-CA"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num_emp</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c>
                  <a:txBody>
                    <a:bodyPr/>
                    <a:lstStyle/>
                    <a:p>
                      <a:pPr algn="r">
                        <a:lnSpc>
                          <a:spcPct val="150000"/>
                        </a:lnSpc>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r>
              <a:tr h="339451">
                <a:tc>
                  <a:txBody>
                    <a:bodyPr/>
                    <a:lstStyle/>
                    <a:p>
                      <a:pPr>
                        <a:lnSpc>
                          <a:spcPct val="150000"/>
                        </a:lnSpc>
                        <a:spcAft>
                          <a:spcPts val="0"/>
                        </a:spcAft>
                      </a:pPr>
                      <a:r>
                        <a:rPr lang="en-CA"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own_or_self</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tcPr>
                </a:tc>
                <a:tc>
                  <a:txBody>
                    <a:bodyPr/>
                    <a:lstStyle/>
                    <a:p>
                      <a:pPr algn="r">
                        <a:lnSpc>
                          <a:spcPct val="150000"/>
                        </a:lnSpc>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tcPr>
                </a:tc>
              </a:tr>
              <a:tr h="339451">
                <a:tc>
                  <a:txBody>
                    <a:bodyPr/>
                    <a:lstStyle/>
                    <a:p>
                      <a:pPr>
                        <a:lnSpc>
                          <a:spcPct val="150000"/>
                        </a:lnSpc>
                        <a:spcAft>
                          <a:spcPts val="0"/>
                        </a:spcAft>
                      </a:pPr>
                      <a:r>
                        <a:rPr lang="en-CA"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vet_benefits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c>
                  <a:txBody>
                    <a:bodyPr/>
                    <a:lstStyle/>
                    <a:p>
                      <a:pPr algn="r">
                        <a:lnSpc>
                          <a:spcPct val="150000"/>
                        </a:lnSpc>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r>
              <a:tr h="339451">
                <a:tc>
                  <a:txBody>
                    <a:bodyPr/>
                    <a:lstStyle/>
                    <a:p>
                      <a:pPr>
                        <a:lnSpc>
                          <a:spcPct val="150000"/>
                        </a:lnSpc>
                        <a:spcAft>
                          <a:spcPts val="0"/>
                        </a:spcAft>
                      </a:pPr>
                      <a:r>
                        <a:rPr lang="en-CA"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weeks_worked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tcPr>
                </a:tc>
                <a:tc>
                  <a:txBody>
                    <a:bodyPr/>
                    <a:lstStyle/>
                    <a:p>
                      <a:pPr algn="r">
                        <a:lnSpc>
                          <a:spcPct val="150000"/>
                        </a:lnSpc>
                        <a:spcAft>
                          <a:spcPts val="0"/>
                        </a:spcAft>
                      </a:pPr>
                      <a:r>
                        <a:rPr lang="en-CA"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596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tcPr>
                </a:tc>
              </a:tr>
              <a:tr h="339451">
                <a:tc>
                  <a:txBody>
                    <a:bodyPr/>
                    <a:lstStyle/>
                    <a:p>
                      <a:pPr>
                        <a:lnSpc>
                          <a:spcPct val="150000"/>
                        </a:lnSpc>
                        <a:spcAft>
                          <a:spcPts val="0"/>
                        </a:spcAft>
                      </a:pPr>
                      <a:r>
                        <a:rPr lang="en-CA"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year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c>
                  <a:txBody>
                    <a:bodyPr/>
                    <a:lstStyle/>
                    <a:p>
                      <a:pPr algn="r">
                        <a:lnSpc>
                          <a:spcPct val="150000"/>
                        </a:lnSpc>
                        <a:spcAft>
                          <a:spcPts val="0"/>
                        </a:spcAft>
                      </a:pPr>
                      <a:r>
                        <a:rPr lang="en-CA"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0ABF0"/>
                      </a:solidFill>
                      <a:prstDash val="solid"/>
                      <a:round/>
                      <a:headEnd type="none" w="med" len="med"/>
                      <a:tailEnd type="none" w="med" len="med"/>
                    </a:lnL>
                    <a:lnR w="12700" cap="flat" cmpd="sng" algn="ctr">
                      <a:solidFill>
                        <a:srgbClr val="90ABF0"/>
                      </a:solidFill>
                      <a:prstDash val="solid"/>
                      <a:round/>
                      <a:headEnd type="none" w="med" len="med"/>
                      <a:tailEnd type="none" w="med" len="med"/>
                    </a:lnR>
                    <a:lnT w="12700" cap="flat" cmpd="sng" algn="ctr">
                      <a:solidFill>
                        <a:srgbClr val="90ABF0"/>
                      </a:solidFill>
                      <a:prstDash val="solid"/>
                      <a:round/>
                      <a:headEnd type="none" w="med" len="med"/>
                      <a:tailEnd type="none" w="med" len="med"/>
                    </a:lnT>
                    <a:lnB w="12700" cap="flat" cmpd="sng" algn="ctr">
                      <a:solidFill>
                        <a:srgbClr val="90ABF0"/>
                      </a:solidFill>
                      <a:prstDash val="solid"/>
                      <a:round/>
                      <a:headEnd type="none" w="med" len="med"/>
                      <a:tailEnd type="none" w="med" len="med"/>
                    </a:lnB>
                    <a:solidFill>
                      <a:srgbClr val="DAE3FA"/>
                    </a:solidFill>
                  </a:tcPr>
                </a:tc>
              </a:tr>
            </a:tbl>
          </a:graphicData>
        </a:graphic>
      </p:graphicFrame>
      <p:sp>
        <p:nvSpPr>
          <p:cNvPr id="4" name="Text Placeholder 3"/>
          <p:cNvSpPr>
            <a:spLocks noGrp="1"/>
          </p:cNvSpPr>
          <p:nvPr>
            <p:ph type="body" sz="half" idx="2"/>
          </p:nvPr>
        </p:nvSpPr>
        <p:spPr>
          <a:xfrm>
            <a:off x="839788" y="1068946"/>
            <a:ext cx="4826916" cy="4800043"/>
          </a:xfrm>
        </p:spPr>
        <p:txBody>
          <a:bodyPr>
            <a:normAutofit/>
          </a:bodyPr>
          <a:lstStyle/>
          <a:p>
            <a:pPr marL="285750" indent="-285750" algn="just">
              <a:lnSpc>
                <a:spcPts val="2160"/>
              </a:lnSpc>
              <a:buFont typeface="Arial" panose="020B0604020202020204" pitchFamily="34" charset="0"/>
              <a:buChar char="•"/>
            </a:pPr>
            <a:r>
              <a:rPr lang="en-CA" sz="1800" dirty="0" smtClean="0">
                <a:latin typeface="Times New Roman" panose="02020603050405020304" pitchFamily="18" charset="0"/>
                <a:cs typeface="Times New Roman" panose="02020603050405020304" pitchFamily="18" charset="0"/>
              </a:rPr>
              <a:t>The variance is used to measure the variability of data. If dataset values contains the large variance, so it indicates to data spread out , and in other words small variance indicates that data is clustered closely around the mean.</a:t>
            </a:r>
          </a:p>
          <a:p>
            <a:pPr marL="285750" indent="-285750" algn="just">
              <a:lnSpc>
                <a:spcPts val="2160"/>
              </a:lnSpc>
              <a:buFont typeface="Arial" panose="020B0604020202020204" pitchFamily="34" charset="0"/>
              <a:buChar char="•"/>
            </a:pPr>
            <a:r>
              <a:rPr lang="en-CA" sz="1800" dirty="0" smtClean="0">
                <a:latin typeface="Times New Roman" panose="02020603050405020304" pitchFamily="18" charset="0"/>
                <a:cs typeface="Times New Roman" panose="02020603050405020304" pitchFamily="18" charset="0"/>
              </a:rPr>
              <a:t>It’s </a:t>
            </a:r>
            <a:r>
              <a:rPr lang="en-CA" sz="1800" dirty="0">
                <a:latin typeface="Times New Roman" panose="02020603050405020304" pitchFamily="18" charset="0"/>
                <a:cs typeface="Times New Roman" panose="02020603050405020304" pitchFamily="18" charset="0"/>
              </a:rPr>
              <a:t>underlying idea is that if a feature of dataset is constant (e.g.: it has zero variance), then it cannot be used for any interesting patterns, and can be dropped from the dataset</a:t>
            </a:r>
            <a:r>
              <a:rPr lang="en-CA" sz="1800" dirty="0" smtClean="0">
                <a:latin typeface="Times New Roman" panose="02020603050405020304" pitchFamily="18" charset="0"/>
                <a:cs typeface="Times New Roman" panose="02020603050405020304" pitchFamily="18" charset="0"/>
              </a:rPr>
              <a:t>. In the picture show that, features such as own_or_self and year are related to zero variance but I haven’t dropped these features in my dataset because this is contains the important values.</a:t>
            </a:r>
            <a:endParaRPr lang="en-CA"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3341DB62-DB30-4072-9FCD-E31EC4DFDC11}" type="slidenum">
              <a:rPr lang="en-CA" smtClean="0"/>
              <a:t>7</a:t>
            </a:fld>
            <a:endParaRPr lang="en-CA"/>
          </a:p>
        </p:txBody>
      </p:sp>
    </p:spTree>
    <p:extLst>
      <p:ext uri="{BB962C8B-B14F-4D97-AF65-F5344CB8AC3E}">
        <p14:creationId xmlns:p14="http://schemas.microsoft.com/office/powerpoint/2010/main" val="120648813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530225"/>
          </a:xfrm>
        </p:spPr>
        <p:txBody>
          <a:bodyPr>
            <a:normAutofit/>
          </a:bodyPr>
          <a:lstStyle/>
          <a:p>
            <a:r>
              <a:rPr lang="en-US" sz="2800" dirty="0" smtClean="0">
                <a:solidFill>
                  <a:schemeClr val="accent2">
                    <a:lumMod val="75000"/>
                  </a:schemeClr>
                </a:solidFill>
                <a:latin typeface="Times New Roman" panose="02020603050405020304" pitchFamily="18" charset="0"/>
                <a:cs typeface="Times New Roman" panose="02020603050405020304" pitchFamily="18" charset="0"/>
              </a:rPr>
              <a:t>Correlation</a:t>
            </a:r>
            <a:endParaRPr lang="en-CA" sz="28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839788" y="1107583"/>
            <a:ext cx="3932237" cy="4761405"/>
          </a:xfrm>
        </p:spPr>
        <p:txBody>
          <a:bodyPr>
            <a:normAutofit/>
          </a:bodyPr>
          <a:lstStyle/>
          <a:p>
            <a:pPr algn="just">
              <a:lnSpc>
                <a:spcPts val="2160"/>
              </a:lnSpc>
            </a:pPr>
            <a:r>
              <a:rPr lang="en-US" sz="1800" dirty="0" smtClean="0">
                <a:latin typeface="Times New Roman" panose="02020603050405020304" pitchFamily="18" charset="0"/>
                <a:cs typeface="Times New Roman" panose="02020603050405020304" pitchFamily="18" charset="0"/>
              </a:rPr>
              <a:t>Now I </a:t>
            </a:r>
            <a:r>
              <a:rPr lang="en-US" sz="1800" dirty="0">
                <a:latin typeface="Times New Roman" panose="02020603050405020304" pitchFamily="18" charset="0"/>
                <a:cs typeface="Times New Roman" panose="02020603050405020304" pitchFamily="18" charset="0"/>
              </a:rPr>
              <a:t>checked for variables with high correlations to each other. Correlation measures the relationship between two variables. When two variables are so highly correlated that they explain each other (to the point that one can predict the variable </a:t>
            </a:r>
            <a:r>
              <a:rPr lang="en-US" sz="1800" dirty="0" smtClean="0">
                <a:latin typeface="Times New Roman" panose="02020603050405020304" pitchFamily="18" charset="0"/>
                <a:cs typeface="Times New Roman" panose="02020603050405020304" pitchFamily="18" charset="0"/>
              </a:rPr>
              <a:t>with each other).</a:t>
            </a:r>
          </a:p>
          <a:p>
            <a:pPr algn="just">
              <a:lnSpc>
                <a:spcPts val="2160"/>
              </a:lnSpc>
            </a:pPr>
            <a:r>
              <a:rPr lang="en-US" sz="1800" dirty="0" smtClean="0">
                <a:latin typeface="Times New Roman" panose="02020603050405020304" pitchFamily="18" charset="0"/>
                <a:cs typeface="Times New Roman" panose="02020603050405020304" pitchFamily="18" charset="0"/>
              </a:rPr>
              <a:t>It is </a:t>
            </a:r>
            <a:r>
              <a:rPr lang="en-US" sz="1800" dirty="0">
                <a:latin typeface="Times New Roman" panose="02020603050405020304" pitchFamily="18" charset="0"/>
                <a:cs typeface="Times New Roman" panose="02020603050405020304" pitchFamily="18" charset="0"/>
              </a:rPr>
              <a:t>evident that none of the predictors are highly correlated to each </a:t>
            </a:r>
            <a:r>
              <a:rPr lang="en-US" sz="1800" dirty="0" smtClean="0">
                <a:latin typeface="Times New Roman" panose="02020603050405020304" pitchFamily="18" charset="0"/>
                <a:cs typeface="Times New Roman" panose="02020603050405020304" pitchFamily="18" charset="0"/>
              </a:rPr>
              <a:t>other. With the help of this I don't need to drop any variable from dataset and it </a:t>
            </a:r>
            <a:r>
              <a:rPr lang="en-US" sz="1800" dirty="0">
                <a:latin typeface="Times New Roman" panose="02020603050405020304" pitchFamily="18" charset="0"/>
                <a:cs typeface="Times New Roman" panose="02020603050405020304" pitchFamily="18" charset="0"/>
              </a:rPr>
              <a:t>proceed to building the prediction model.</a:t>
            </a:r>
            <a:endParaRPr lang="en-CA"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3341DB62-DB30-4072-9FCD-E31EC4DFDC11}" type="slidenum">
              <a:rPr lang="en-CA" smtClean="0"/>
              <a:t>8</a:t>
            </a:fld>
            <a:endParaRPr lang="en-CA"/>
          </a:p>
        </p:txBody>
      </p:sp>
      <p:pic>
        <p:nvPicPr>
          <p:cNvPr id="10" name="Picture Placeholder 9"/>
          <p:cNvPicPr>
            <a:picLocks noGrp="1" noChangeAspect="1"/>
          </p:cNvPicPr>
          <p:nvPr>
            <p:ph type="pic" idx="1"/>
          </p:nvPr>
        </p:nvPicPr>
        <p:blipFill>
          <a:blip r:embed="rId2"/>
          <a:srcRect l="1337" r="1337"/>
          <a:stretch>
            <a:fillRect/>
          </a:stretch>
        </p:blipFill>
        <p:spPr>
          <a:prstGeom prst="rect">
            <a:avLst/>
          </a:prstGeom>
        </p:spPr>
      </p:pic>
      <p:sp>
        <p:nvSpPr>
          <p:cNvPr id="9" name="AutoShape 2" descr="data:image/png;base64,iVBORw0KGgoAAAANSUhEUgAAAaMAAAFCCAYAAABcjbLTAAAABHNCSVQICAgIfAhkiAAAAAlwSFlzAAALEgAACxIB0t1+/AAAADh0RVh0U29mdHdhcmUAbWF0cGxvdGxpYiB2ZXJzaW9uMy4yLjIsIGh0dHA6Ly9tYXRwbG90bGliLm9yZy+WH4yJAAAgAElEQVR4nOyddXgVR/u/7zmShAghrri7uwWH4MWKFy/uTnEoWoo7tMUKbXENBIK7u4cQT4gTPefs7489kUOQpM370u/vPfd1nSs5szPPzszu2Wdndvb5CEmSMGLEiBEjRr4miq9dASNGjBgxYsTojIwYMWLEyFfH6IyMGDFixMhXx+iMjBgxYsTIV8fojIwYMWLEyFfH6IyMGDFixMhXx+iMjBgxYsRIthBCbBFChAohHnxiuxBCrBBCvBBC3BNCVPqSTaMzMmLEiBEj2eUXoPlntrcAiuo/A4G1XzJodEZGjBgxYiRbSJJ0Doj4TJa2wG+SzBUgjxDC5XM2VTlZQSNZJyX8VY6GvmhZcUhOmgMgUhufo/bexoflqD0AU6U6x20qhTJH7VmrzHPUHsCzmIActVfZpnCO2gO4Gfkyx20G9yqRo/YGHjPLUXsAh8Lu5rjNuPjX4p/ayM41x8Sh8CDkEU0qGyRJ2pCN3bkBbzN899enBX2qgNEZGTFixIgRA/SOJzvO5x9jdEZGjBgx8r+ATvvf3FsAkDfDd3d92icxPjMyYsSIkf8FJF3WP/+cg0Av/aq6GkC0JEmfnKID48jIiBEjRv4nkLSaHLMlhNgFeAD2Qgh/YAagBpAkaR1wFPAEXgDxQJ8v2TSOjP6lTJv/E/Vafku7Ht9nuUwVj8ps9tnE1vNb6DKkc6btZauXYfXRVRx7fYS6nnUMtjm4OvDjjnlsOr2Bjd7rcXJ3AqCmRzX+PL+dvRd30ntY90w2K1Yvz7YTm7jsd5qGLeunpRcrXYTNB9ew+8yv7Dy1lSGTBnLh+lEu3zrOsFH9M9kxMVGzfstPXL51nKOnfidvPlfZfqWynDq/l1Pn9+J9YR8tWjUGoFvPDrwJucOzwBtce3iKB76X6Duoh4G9VZsWcfb6YfZ77cA9r2zPPa8rT/2vcdRnD0d99jBvybS0MvUb1ub01YM8eHOJq49OfrSOKzYt4PS1A+w98RtuedMXB5UoVZQ/j/3K8Qt/cuzcHkxMTQDYunsVu71/4c+z25m6cDwKhfyTq9WgOvsu7OLA5d30GdYj074q1SjPTq8tXPc/S+NWHkyYO4oDl3ez+/SvlChbLFN+gAoVy3Dt2nHu3fdh8ZIZaek2NtYcOrSNu/fOcOjQNvLkyS0fo2KFOX1mLxGRT/l2UCcAqnlUZfu5X/j90nZ+8d7EtrNb2eazhdKVSwFQvnpZNh1fx+k3XtRvWc9g/yNmD+X3S9s47XuCmWun8TGyW8cuXdpy9eoxrl07jvfpv1C4FURZqjIWszZhufIgFgt3YD59PSatDPtQVbku5jPWYz59PWZ9JwKgLFYO86mr0z6WKw9SpWl1uV31K7L09GqWnV1Lm8HfZKq3Z/82LD61koXHf2bqztnYuzmkldv6+Hd2vNrLEu+VmcqZmJjw628ruXv/DGfO7iNfPre0bWPHDebu/TPcuuNNo8aGfalQKLh4+TB//LXpY924Aoj7aAd/Dp0u658vIElSV0mSXCRJUkuS5C5J0mZJktbpHRH6VXRDJUkqLElSWUmSbnzJptEZ/Utp59mEdT/NzXJ+hULBsLlDmdprGgMaDsSjrQf5iuYzyBMaEMaSMUs5vf9MpvITfh7PH+v+pH/DgQxvPZKo8CgUCgUT5o9mZPfxdPboRdO2jShYNL9BueCAEGaNms+JfacM0hMTEpk5cj5dGvRmVM8J9BrSlUF9RlOvemvad2xJseKGq7e69exIVFQ0NSs1Z/2a35g2cxwATx4/p5lHJxrX/YauHQayeNlM1Go1I8YMpG61VpTOX4OI8EiSk1I4ccQ7zV6XHt8QHRVD/aqt2Lx2G5NmjErb9sbXH0+Pznh6dGbquLlp/Tdn0RS2rNuO94mzWOW2okixQgZ17Ny9HTFRsTSs1pYt63YwccZIAJRKJT+tncu0cfNoXqcjXdsOQJMi34UO7zeRLo2+o2P9HtjY5aFJ6wYoFAom/TiWYd3G0qFed5q3b0yhYgUM9hUUEMKMkfM4vu8kJcoWI18hd9rW7MLccYuYsnDcR8+B5cvnMnToZMqV9aBIkYI0beoBwNixg/HxuUT5cg3w8bnE2LHyysvIyCjGjZvJ8uUb0/pg9LwRjO8xmfvXH2CZ24Jp/WfSp8lA3jx/A0BIQCjzRy/i1H5vg33XaFgN94LuXDp5hVsXb1OhZvkcqaOv71uaNetCtWrNWbhgJWY9RmLWdSjxK6cRN7EbUmw0iZt+RFW6CoqC8ko74eiKSbMuxC8eS/zsQST9sQ4A7bN7xM8bKn+WTYTkJO6du41QKOgzZxALe89mXOPh1GpTF7ei7gb19n34iqmtxjKx+SiuHr1Et8m908ptmrKWZd8vxMbJLlO53t91JioqmvJlG7B65WbmzJ0EQIkSRejYsTVVKzejfdveLPt5dtqNCsCQoX14+uTFx7qwCmDz0c79Ev/dabpsY3RGn0AIsV8IcVMI8VAIMVCf1k8I8UwIcU0IsVEIsUqf7iCE+EsIcV3/qf1P91+lQlmsc1tlOX/xCsUJ9A0i2C8YTYqGswfPUqtpTYM8If4hvH7ymg8FFfMVzYdSqeTW+dsAJMYnkpSYROmKJXnrG0CAXxCaFA0nD3hTv5nhiCrIP5gXj18h6Qxt+r3y5+1rfwCcXB1JTEwiPj6RlJQU9v91lGaeDQ3yN/NsyJ5dBwA4fOAEderXACAhIRGtVn7wamZmgiRJVKxUltev/PB7409KioZ7dx6RkJBAgH/6lHSTFh789ftBAI4ePEntetU/238VKpXhrV8A7Tp6snLJRmJj4mjSwsMgT+MWHvz1+yEAjh08Ra261QCo26AmTx4958nDZwBERUaj099dxsW9B0ClUqIyUSEBZSqW5O1rfwL8AtGkaDix3xuPZnUN+/VtMM8fv0SnkyhdoSSH9xwH4P6th1jltsLZ2cEgv7OzA1ZWVly/Lh/DnTv20qp1UwBatmrCjh1/ArBjx5+0at0EgLCwd9y6eY8UveMsWbEEAb4BxETGUK5aGfb9epA6zWqhSdEQFyO3I9g/hFcfOd51mtXm3rV72DjYcOrAGdQm6hyp49Wrt4iKigHg2rVbCHtndKFBSOHBEB+H5vpZVBVqgVIF+vPapE4LUs4ehnh58CDFRn94uFFXqovm4XWSE5MpUqEowb5BhL4NQZui4fKhC1RpYni+PLr8gOTEZABe3H6KrYtdWrmL+87yPuY9kSERmcq1bNmEHdv/AmDfvmN4eNRKa++ffx4iOTmZN2/8efXyDVWqyA7c1c2Z5s0b8Osvuz+sthJYDEzI1KCsoNNm/fMVMDqjT9NXkqTKyHciI4QQbsAPQA2gNpDxhYflwDJJkqoCHYCPjq3/k9g72xEWmP4eT1hQOHbOdlkq617IjbiYOKZv+IE1x1YxYGp/FAoFDs72hASGpuULCQrDwcXhM5Y+TsUaFdBptfi+9gMgKDAEFxcngzwuLk4EBsjORKvVEhsTi61tHrl85XKcvXyIMxcPMGHMLByd7AkMCE4rW6BQXgLeBhrYc3ZxIjAwJIO9OGz09vLmc+Pomd3sPriFqjUqpeV3cLRj45rfSEhIQJOiwemDtjq5OBKk329GmwUL50OSJH7Zs5qDp3cycHhvg3Krd/2E94PDxMfFc+rQGRxdHD7o19DP9mvuPLkJ/iC/i6uzYf+5Oqf1H0BAQBCurnIfOzo6EBwsnxvBwWE4On58X/bO9oQGhuGSz5mod9HUaFiNLgM7MmHxWMxyff59HHtnezxa1mfNHHkUkvA+Mcfr2Lt3F7T+r9FF6s9zoUBdzxMTz25oHt9C5/tUTnZ0Q+Hkhvn4pZhPWIayVOVMtlRV6pNy3QcAG2db3gWFp217F/QOG2fbT7bVo0tj7vrcylQuJSk5UzlXVyf8M5zX0TGx2NnZ4OrqjH+Gm6eAwCBc9f21aNF0pk1bkHZDk4FhyAsDPrsQ4JMYR0b/ZxkhhLgLXEFeotgTOCtJUoQkSSnAHxnyNgZWCSHuIJ8suYUQlh8aFEIMFELcEELc2PTbrv9CE7KGUqmkbLUybJi7kWGtRuCcz5mmnZrkiG07Rzu+7fcNt6/czTQiyyq3b96jfs3WNG/YmRGjB6BWp6+7UatVlC5bEt/Xbz9jIZ3QkDBqlm+KZ4MuzPlhMSs2LMDSygL3fK5YWlpy4sjpbNdPqVJSpXpFRn8/lc4t+9LUs2HaqAlgaNcxNCnfFhMTE6rWyXxh/G/zpeOgVCopWrYoNy/c5vRBHxLjE+k+7NvPlnF2d+LhrUeEZbg452Qd69WrSa/eXdBcy3B8JB1JB38j5fJJlAWKo3CVp5CFQolwdCV+6QQSNi/ArMcoyGWRVkzktkXhVgDtw5vZrled9vUpVLYIh9bv+3sN+wLNWzQkLCycO7czhXxzBToBmR9MZRFJq8ny52tgdEYfQQjhgexgakqSVB64DTz5TBEFUEOSpAr6j5skSZkeMEqStEGSpCqSJFXp36trjtY5PPgdDq7pd5MOLva8C36XpbJhQeG8fPSSYL9gdFodl05cpkjZIoQFh+Pk6piWz8nFgbCgrEdRsLA05+dtC9mzdR9q/QN9ABdXJ4KCQgzyBgWF4OomLwhQKpVY5bYiIiLKIM/zZ694/z4eU1NTXN3ku0iPxnUICw3H95WfQd7goJC0u27ZniWREVEkJ6cQFSlP2zy4+5g3r99SsHB+7BxssXe05cLtY+w5shUHJ3s8GhtOSYYEheKi329Gm8GBoVy7fIvIiCgSExLxOXWB0uUNIwUkJyXjc+I8Hs3rEhoU9kG/Ombq1859vuH3U79Qv2kdYqNjcf4gf1BgsEH+oMDgtP4DcHNzSRsZhoaGpU2ZOTs7EBb2cYcRHhyOo6t8jMOCwkhJTiEsOByfI+coVrZopvzVPKqy2Ws9m73WY2JqQsPWHuy+soMhPwzC3tmOHt075kgdy5Qpweo1C+jSeQC6YH8UNunnuSKPPVJ4MNqnd1GWrgKALioczd0roNMivQtBF+qPwjF94YCqSl00dy6lTUdFBkdg52Kftt3OxY7I4MyRbsrULke7YR1Z0n8+mmRNpnJqU5NM5QIDQ3DPcF5b57bi3btIAgODcXfP0BeuLgQGBlOjRmU8Wzbm4ePz/PLbSurXr8WmzcsAKgJFkFen+QLm+v+zTg4uYPhPYHRGH8caiJQkKV4IUQJ5as4CqC+EsBFCqJCn41LxAoanfhFCVPiv1hZ4evcpbgVccc7rhEqton6b+lw+eSVLZZ/dfYZFbkusba0BqFC7PG+e+/HozhPyFXTHNa8LKrWKJm0bcc7rYpZsqtQqFm+ex9E/TrBtzS7yFXQnX3431Go17Tp44nXMcBGF17EzdO7aFoBWbZtx8Zxc93z53VAq5fA87nldKVK0EN4nz1GocH7y5XejbQdPTM1MOXnMx8DeqeM+dPi2DQCebZpw6fw1AGztbNIeFOfN70bBwvnw8/Vn0ZwVhASF0bVtf7q1HYBGo2FA95EGNr2Pn6XDt60BaNGmMZfPXwfg3OlLFC9VBLNcZiiVSqrXqsyLp68wt8iFg5N8sVIqldRpXAvfF294eOcJ+Qq545pP7tdm7Rrh43XBYF97tu7l28bfcdbrAg9uP6ZVZzkmZdlKpYmLjUub0kolODiM2NhYqlatCEC37t9w5LAXAEePnKK73jF0796RI4czrxQEeHLnCe4F3TA1MyUsKJzmnZpy0esSletUxPfZm0z5r/lcp1/TQfRrOogVM1bz+M5TutTozv7fDhL1LpqxY2cY5P87dXR3d2XnrnX07zeaFy9eo3vzFIWjK4p8RcDSGlXV+mge3UBZshK6YHl0rLlzCVWxcgAIi9woHN3RhafPbKmreKDRT9EBvLz7HOeCLjjkdUSpVlGzdR1unrxmUPcCpQvS/8chLOk3n5h30ZnKKZRKbJxsM5U7evQU3XvIl4r27Vtw9uzltPZ27NgaExMT8ud3p3CRAty4cZeZMxZTvGgtSpesy3e9hnP27CX69xsNcARwBgroP/HIzinr/Mun6cTfnTr5/xkhhCmwH/mgPwXyADOBYsB45ACBTwB/SZKmCiHsgdVASeR3t85JkvTZNdlfihM1fsYCrt++R1RUDHa2eRjSrycdWjf7ZP6WFYdQtUFVBs8chEKp4MRuL3at/J1eY3vy7N5zrpy8QrHyxZix8QesrK1ITkomIjSSgY0HAVCpbkUG/jAQIeD5/Rf8PHE5YYkx1GpYgzGzhqNUKjj4+1G2rtjGoPF9eXz3Kee8LlKqfAkWbZ5L7jxWJCUmExEWQZcGvWnxTROmL5vMq2evAXmUJCkEGo2GXdv3snzpeiZMGc6d2w/wOnYGU1MTVq1fSJlyJYmKjGZQ37H4vfGnY5c2DB81gBRNCjqdxE+L1nD8iDeNmtRj7oIp5CvgzuqfNrF0wWrGTBrCvTuPOHXcB1NTE5atnU/psiWIiopmWP8JvH0TQIvWjRkzaQgpKRokncRPC9fgfeIsAA0a12H6vAmYmppiYmpC9VKNGTVpMPfvPML7+FlMTE34ac1cSpUtTnRUDCMGTOLtG/ml8radPBk8si+SJOFz6gILZy3H3sGWTTtXYGZqikKh4MbFWyyZvgKtVkudRjUZN3sECqWSA7sOs3n5bwye0J9Hd55w1usCpSqU4KctP6b1qxCCmOhYeZXiqPnsPy+vZrt85Sg1a3gC8jL4DeuXYJbLDC8vH8aOkZ2BrW0etm1bjXteV976BdCz51AiI6NxcnLg/IWDWFlZIiRBQnwCK6evZuDk/piamSIExETGojZRs3XZb3jvP02J8sWZu3kWVtaWJCelEBEaQe+G/QAYPW8E1TyqojZR8+DGQ1p/+90/ruPqNQto27YFb9/K/VzaWkXSoW2YdR2GyG2LFB+LFBeDFBdNsvc+tPfkmxjTjgNRlq4MOh3Jx35Hc0M+xsLOCfPxS3k/uSdIUlpsugoNKtNrel8USiU+e06xf9WfdBzTldf3XnDz1HWm7JhFvuL5iQyNBOBdYBhL+s+nQoPKjF43AZVahU4nER0examzF/jrryMcPXIKU1MTNm1eRrnypYiMjOa7XsPx9ZWd5vgJQ+nZqxMajZaJE2Zz0uuswW+6bt3qjBg1gE4d+n8sNl0ckOlRwOdIenI2yxd70xL1/3EsvOxidEbZQAhhKUlSnH5ktA/YIknS35o8NgZKzRmMgVJzBmOg1Jzj3xooNenxmaw7o5IN/uvOyBiBIXvMFEI0BsyQp+b2f+X6GDFixEjW+ErPgrKK0RllA0mSPv62oREjRoz82/lKq+SyitEZGTFixMj/AJL0dV5mzSpGZ/SVyOlnPEdur8lRewDBLQbkqL2BwQVy1B7As4SQL2fKJgqRs9Plr+KCv5wpm5irTXPU3sF6OT+FM+VytS9nyiYPD+bs3f3mMZ9+ufXv4jg9x03mDF9plVxWMTojI0aMGPlfwPjMyIgRI0aMfHWMIyMjRowYMfLV+UoBULPKf9QZCSEuSZJUKxv5PYBxkiS1+hv7GgVskCQpZ1+O+fw+fYEqkiT9rYBcVTwqM3jmYBRKBcd3HWf3mj0G28tWL8P3M76nUMmCzB/6I+ePpr+l7+DqwJjFo3BwcZDjeCkE6D4/nz5t/k+cu3gNW5s87N++Lkt1NKtZlTxjh4JCwfsDR4n99XeD7eatmpFnxEC0+vAtcXsO8P7AUQCUTo7YThuL0skBJHDsPp1Q/1Aqe1Tm+5nfp7X7jzV/GNgsU70Mg2YMomDJgiwYuoAL+naXq1mOgTMGApDLMhcueV0IC3vHL+t3sn7FLwY2TEzULFkzhzLlShIZGcWI/pMIeCu/hV+8VFHmLp2KpZUFkk5HuyY9SU5KpkHTOvy0dh65zM2IiY5jxvj5nDh82sDmotWzKVO+JFER0YwcINts06EF/Yf1TMtXvFRR2jXqjr2jHau2LEapUhIdHc3hQycZO3pGWgBMExMT1m9cQoUKZYiIiKRP7xH4+QVgY5uH37avplKlsuzc8Rfjx85Ks+1zbj+lShdDCMH9e4/xbPKtQUBNExM1q9cvonyF0kRERDGgz2je+gVQv0Etfpg5FrVaTUpKCjN/WMwFfZSLdt+0wGrWcFAo0b71RZm/ECiUJJ85QtLBzDEU1TU8MOsgB4PVvnlJ/KoMUie5zMm9+BdSblyAy7soVb88nab3QSgVXNrtjdfaAwa2GvZrSe1vG6HTaImNiGH7hLVEBMjn0qqXvxPwVA7zFBkQzroBiwCw9qhIgTl9EQoFobtOEbjq46/62XrWoNimCdxvPp73914iVEoKLRmCRdlCCJWSsD98AB8AFAVKY9KwKwgFmvvn0Vw7Zthmjy4o8xWXv6hMEOa5SVg1AkWB0ph2GAVaDVLie3TBvjA9XV7DxMSEjZuWUqFiGSIioujdcxh+fvI7YmPHDaZX785otTrGj5uF96lzmJqacOLkHkxNTFCplOzff4x5c3/+sGkrgL5k86XX/+nVdNlxRDnAKGA7cpgMA4QQSulftpQkVX9oUrcphAeFs/LwCi6fvILf8/QYa6n6Qx0HdchUfsLP49m1che3zt/GzNyMvy4u++I+23k2oVuHNkyZsySrlcRmwghCh01AGxKG069rSDh3Gc1rw9Aw8Sd9iFqcOX6j7ayJxGzZSdK1m4hcZkSHq1EoFAydO5Qp+nYvP7ycqyevftDuUJaOWUqHD9p97/I9hjUfhkKhYPOFzbyPe0/Tmt+w6+AmvI+f5YU+2gNAp+7tiI6KoWG1trRq35SJM0Yyov+kNO2hsUOm8eThc/LYWKNJ0aBQKFi6Zi4H/jjKj9N/Yu/JbYSFGMb269i9HTFRMTSu1o6W7ZoyfvoIRg2YzMG/jnHwL/niVaxkEdb+upSnj16wastiOrf4jiv373Lm3D4KFMxL+288+evPwwD06t2JqKhoKpZvSIeOrZg1ZyJ9eo8gKTGJeXN+olSpYpQslS6kp1AosLHNQ7XKzQgLDufJy8sMGtqbtSu3puXp3qsTUVExVKvYlHYdPJk+axwD+owm4l0k3bsMJiQ4lBIli7Jn72bKlayHjU0eZsyeQNycIUhxsVhvPkT85mWkXPHBat46Um5eQheQfrwVzm6Ytu1G3MzhSO/jELnzGPRRrk590Ty5B4BQCLrM7seKHnOJCn7HxIM/cu/kDYJfpL+w6//IlwWtJ5GSmEzdHk1oP7kHm4fJF9/kxGR+9PxALUGhoOD8ATz+dhbJQe8oc3QRkSeuk/Dc3zCbhRnO/VsSe/NZ+vnYuhbCVM29RqNR5DKhvM8KdMfuI8VGYNK4O0l//IQUG4lZj2loX95BepceQijFZzcp+v9VFRuicMwHQmDSuDukJJOwagRmPaaRcv4vg3pk1DPq2LEVc+ZOonev4QZ6Ri4ujhw6sp0K5RqSlJRMyxbdeP8+HpVKxUnvP/A64ZPR5D/TM/oX8x+NTSeEiNP/9RBC+Agh/hRCPBFC7BBCXrIkhGiuT7sFfJOh7EwhxLgM3x8IIQoIISyEEEeEEHf1aV2EECOQo9qeEUKcSd23EGKpPvL2VCHE/gy2mggh9mXY/y29PW99mq1ez+ieEOKKEKKcPt1OCOGl1zjaBIgMNnvodY7uCCHWC/H51/hzWn8IvvxydXY1kkxKlyDlbQDagCDQaIg/eYZc9bN2f6EqmB+hVJJ0TY6MLCXIGknFKhQj0DfQoN01mtYwKBvqH4rvE99PRpcuVqEYSQlJXPe+TmxMHIf3naDxR7SH9v4uX/SPHfSmZt2qANRtUEOvPfQcSNceKl+pDGZmpiycvZyUFA2H93lRtValD2zWZ+9u2ebxQ97UrJt5tVirb5pxeP8JylUqzRvftzx9/ELWcNp7FDc3F4M2ebZszM4dewHYv+8Y9T3k4x8fn8CVyzdJ1OvnpFK5SnlevniNr+9bJEkiODiUChXKGORp4dmQ3TvlkcKh/SeoW1+2ef/eY0KCZRmKJ4+fY5bLFBMTNfkL5uXVqzdIsdEoi5RAGxaMqngZ0GpIvnwadRVDaS6Thq1I9tqP9F6vFRSTHsxWWbAYwtoGzT05Zl+BCkUIexPMu7ehaFO03Dx0ifJNqxrYe3b5ISn6dr6+/Zw8n5FuALCsWIRE3yCS/EKQUjS8O3ABm2aZj0PeCd0IXL0fKSlDH0oSSnNTUCpQmJmgS9YgJSeicC6IFBmKFB0OOi2aJ9dQFv50eElliWponlxLKwfSJ8v9HT2j9+/l+2m1WoVarcr4y/6HekbGQKmpVEQevZQCCgG1hRBmwEagNVAZORDgl2gOBEqSVF6SpDLAcUmSVgCBQANJkhro81kAV/VRt+cAJYQQqeF++wBb9N83Ah30+Trpt88CbkuSVA6YAvymT58BXJAkqTRyOKB8AEKIkkAXoLYkSRUALZBZozsDOa0/9J9A6WCPNiS9jtqQMJQO9pnymTesi9POjdgtmCFPyQHqfO7oYt9jt2gmTtvXYT1iIAqFAntne4N2h2ej3anYO9tjaW2JzwEfAIIDQ3FycTTI4+zi8FHtoQKF8yNJElv3rObA6R1p2kMFCudFq9UyevIQ9nvvoImnB/kL5jWw6eTsQHBAukZSXAaNpFRatm3K4b0ncHZxJEifd+/+rYwZNxilQsn+fenTPy6uzmmCgFqtlpjoWGztPn3T6+rqRIB/EHv3b+Xxy0tER8UQGWkoHOfs4kRABv2cmJhYbG0NbbZu24x7dx+RnJzC61dvKFKkIAp7JxR2jgizXChs5WOoexeGwsbweCud3VG45MVy5kosZ69GVV7vXIQgV4/BJOxYm5Y3j5MtkYHpo8vIoHdYO33a2dTq3JCHPnfSvqtN1Uw8+CPj981Nc2ImznYkZ7CZHPQOExdDm+ZlC2HiakeUt6FERMThy2jjk6h8ZzMVr28gaN0BSHyPsLJBio1MyyfFRSKsPn4cRMAe+fQAACAASURBVG5bFNb26Pwep5dTqTHtMQ1V2Too3Q2jm/8dPSOFQsGlK0d4/eYGp70vcON6Wp/8Mz0jozNK45okSf6SJOmAO8hBSEsAryVJei7Jt4zbs2DnPtBECLFQCFFXkqTMMo4yWuAvkPXYgW1ADyFEHqAmcAw5Gvc5SZJe6/Olxn+vo8+PJEmnATshRG6gXmodJUk6AqSewY2Qnel1vaZRI2SH+x/hY/pDwjTrI56cJPH8ZQLbdCek2wASr97EdsbE1EpiWrEMUcvXE9J7CCo3Fxp3apwj+7SwtsDK2oqbZ7OvR6NSKalSvQJjvp9Kl5b9aOLZgFp1q6FUKDG3MOfWtbu0a9SdN6/eUrnax6WzP0X5SmVISEjk+RPDmGzftOvDhHGzUCoV1K9f8xOls8437fpQplgdVGpl2gUsqxQvUYQfZo1j3Cj5ZZjoqBjGj5mJ+cgZmHXqi5SY8PmLkVKJwtmNuDmjiF85B/MB4xDmFpg0aUvKnatIEX9Pz6hau7rkL1eIUxsOpqVNqz2EhW0ms2XECjpO7419PqfPWNAjBAVmfIffrF8ybbKoWBS0Om5V7M/t6oNx+b4NwjrzzdXnUJaohubZzTRVWYDEDRNJ2j4XzR0fFG5FKVgwX7ZsfohOp6NWjZYUL1qTKlXKU0qeqv3nekaSNsufr8F/0xklZfhfy5efV2kwrJ8ZgCRJz4BKyE5prhDiU6+YJX7wnGgr0APoCvwhSVJOPs0TwK8Z9IyKS5I0M1OmDOJ6j14/ylH9IaEy+XLBbKINC08b6QAonRzSFiqkoouOgRR5Nv39gaOYlJTvDLWhYSQ/eylP8Wl1JPhcpEjZIoQHhxu02z4b7U4lf9H8REdEo9XIh9fZ1ZGQoFCDPMFBYZ/QHgrhegbtobN67aGXz33RarRpCxaCAkLIbW3o4EOCw3B2S9dIstTbTKVl+6Yc3ndcv/9QXNzSL56OjvbcufMQz1bpDjkoMBg393Stm9zWVkS8S79D/5DAwJC0/ElJyfi9CcDewXBUEBwUglsG/Zzcua2IiJBturg68euOVQwbNNFAjNDr+BnifhhC/LoFCIUCbbD8/EVh54Au8oPjHRGG5uYl0GrRhQWjDfJH4eyOqmhpTJu2I/eKXZj1GIxJ3aaUbVIFG9f0Ua+Nix3RIZl1gorXLkvzYe1Z238RmuT0n2V0iD5C9ttQnl15RN7SBUgOfodJBpsmLnYkB6XbVFrmIleJfJT6aw4Vr67DslIxiv8yGYtyhbFvX5eoM7eRNFo076KJvf4EhXMBpFjDkZCwNBwpZURVvBraJ7JMRGo5KU5/DihV6CJDKF++tMExy46eUUaio2M5d+4yjZvUh5zQM9Jqsv75CnxtPaMnQAEhRGrI4IyKc77ITgchRCWgoP5/VyBekqTtyPOnqRP7scAnhweSJAUiT+VNQ3ZMIKu41hNCpNpO/WWfRz/Npl/hFy5JUgxwDuimT29B+oNEb6CjEMIx1Y4QIv9H6pAmrhf5LCpH9YfQpnyhVPZJfvQEdT43lK7OoFJh3qQBCecuGeRR2KVfDHPVq0mKXlo8+dFTFJaWKPLIdTSrWhG/5348u/sM1wKuOGVo95UstjuVkpVLolAqcMrrhFqtolX7ZngfNwy/7338LN98Ky/KbNGmUQbtocsUy6A9VK1WZZ4/fcW92w9JTEqi9TfNUKtVtO7YnMcPn2W22UW22bx1I65cuJ62TQhBi7ZNOLJP1ue5f/sRBQvnp1yl0qjVajp0bI2lpQXPnr1KK3P0qDfdusuPSdu1b8E5vdbNp3j65AXFihUmf353zMzM8GhQm/NnDfvu+NHTdOnWHoDW7ZqlrZjLbW3Fzj0bmDNzKdeu3jIoY28vH0NdsD8KJzdS7lwDpQqTmg1JuWl4vFNuXEBVSn4uIqxyo3RxRxcaRPzqecQM/5aYEV1J3L6W5PNebB+/FscCLti5O6BUK6ncuhb3Tt4wsOdeugDd5g9gbf9FxL2LSUvPldsClYl8v2phY0XhysUJeu5P3J0XmBV0wTSvI0Ktwq5tHSK90o+DNjaem2W+43b177ld/Xvibj3j6Xc/8v7eS5IDwsldpywAilymWFYqhu5dMLpgX4SNkzxKUihRlaiG9mXmyNvC1hnMzNEFvtT3ly/C1hlh4ySXK1UDkcuSJ0+ep5XJrp6Rvb0t1vqbIDMzUxo2rMuzZy8hJ/SM/uXTdF/1PSNJkhKFEAOBI0KIeGQnkOpQ/gJ6CSEeAleB1CtDWWCxEEIHpACD9ekbgONCiMAMz40+ZAfgIEnSY/3+w/T73yuEUAChQBNk7aItQoh7yAe9t778LGCXvk6XAD+9nUdCiGmAl95OCjAUyKxIpken1bHqhzXM3z4vTX/ozbM3n9QfqtG4Oj3H9GRg40HodDo2zt3Iwt8XpOkP6RJjPrWrNDJqJDVq1+OLGklodUQuWonDioUIpYK4g8fQvHpD7kHfkfz4KYnnLmP1bXty1auFpNGii4klYtYifQN1RC1fj8OaJSAg5clzju88jk6rY+0Pa5m7fS5KpRKv3V74PfOj59iePLv3jKsnr1KsfDF+2PgDltaWVG9cnR5jevB9Y1keytHdEXtXe5ZPWM7c7XPRCok/dx7k+dNXjJr0vV576Bx7duxn6Zo5nL52gKioaEYOmAxATHQsW9buYN/JbSBJ+Jy6iM9Jeen4zIkL+fHn6SxcOZOggBCmjp7LyImyzdMnzvHHjgMsWTOHU9f2ExUZzeiBU9K6qmrNSgQHhKTpG2m1WpbOX83OAxsRCkFUVAwXL17DydGeFp6NOHbUm22/7mHDpqXcvnuayMgo+n6XLuZ37+FZcltZojZR07JVE9q3/Y6IiEiSkpK5fuskQsC9Ow9Z9ONKJk4ZwZ3bDzhx7DQ7tv3Jmg2LuXbbi8jIaAb2HQ1A/wE9KFgoH+MmDGXchKEAdGrfl/DwCOYtnIpVDXkhRNLRPzDvPxoUCpJ9jqHz98WsYx80r5+iuXkJzd3rqMpWxWrxVtDpSNixDinu4+eeTqtj9/QtDPttKgqlgst7zhD03J9Wozvz5v5L7p+6yTeTe2Bqbkb/NWOA9CXcLkXc6Dp/IJKkQwgFXmv3y6vwtDp8p26ixM7pCKWC0N+9SXj2Fvfx3/L+7ksDx/QhwVuPUXjZMMqd+RmEIGz3aRxyyaPAZO+d8hJthQLN/YtI7wJR126LLtg3zTGpSlRD+ySDfUmH5vZpzHrPBCGQEt+Tcn4fHTu15tat+xw9copff9nNps3LuHv/TJqeEcDjx8/Zu/cIN255odFoGTN6OjqdDidnRzZsXIJSoUShEOzde4Tjx05/2JS/x798Nd3/lJ6REGIV8sKEzV+7Lk3zNs/Rjv+/EZsu56cS/y/EpgtNiPpypmxioszZ+8jnnq45ag9gymWHL2fKJr2Sc3YKqdx/JDad95czZZOc0DNK8FqT5WtOrqZDjHpG/ymEEDeB98DYr10XI0aMGPmv8y8fGf3POCNJkip/7ToYMWLEyFfDGCjViBEjRox8df6XwwEZ+TSR2pwNoZfTz3cAnI9tzFF7FpVH5ag9gJD4Ty+F/rtYm5rnqL33yYk5ag/AJFf2wpJ9icBrOdtmgARy/n2VGG3OPndMeeibo/YAtP/W6TDjyMiIESNGjHx1/q1OUo/RGRkxYsTI/wLGkZERI0aMGPnqGEdGRowYMWLkq2McGeUsQogKgKskSUf139sApSRJWvBfrkcB4LA+cvjfoqZHNcbOGYFCoeDAriP8umqHwfaK1cszZvZwipQsxNTBszh9RA55U6x0ESb+OAZLKwu0Wh1bV2yDm+dzVAgvbNTkLLXh7wj2VahfiT4z+qNQKvH+3Yv9aw01YEpWK02fGf3JX6IAy4Yv5srRS2nlRq4Yi5m5Ge+j49gycyPHt95PK5ddITM3Nxc2blqKo6M9kiRx8eI16tWvhVqlwt8vgCLFCqXFilsw52cunL3C8rU/UrZCaSIjohjcdyz+bwPT9u/q7oLP5YMsXbia9at+AWD2gsnUb1wHN1dnbty4S4NGaSopaVSqWJbNm5eRy8yMY8dPM3qMHG5x4Y/TaNmqCcnJybx69YZ+/cdQo3olNm38CVtbGyIjoggPe0epMsVpVK89D+4/yba4noWlBYeP7aCQyhQAdV4n0OnQRsUSuduLd+sNhQ+tOzTGaWJfNHqtp4hth4ja44VpyUK4zB6CwtIcdDrC1+yGg9cpU78C3ab3RaFUcG63N0fXGgrhNe3XmnrfNkKn0REbEc2WCWt4FxCGnZsDw9dPQCgESpWKU78exWeHHGrJrkF5SsztjVAq8N9xGt+VB/kYji2rUWHLGK40nULM3fQwTGZudtQ6v5SXi/+EN/JxUpWpilm3IaBQkHLuGElHf89kT121PqZtewES2revSFg/X7bXdxwm1TxAoUAX+Y58lzri52eor1SxYhk2bFhKrlxmnDhxhrFjZwJgY2PNtm2ryZ/fnTdv/OnRYwhRUTG0atWE6dPHotPp0MgxGOsAqeqax5GDPF8Asi5Eqv1XSbpl4mvHpvs7VAA8U79IknTwv+2IcgKFQsGE+aMZ2X08nT160bRtIwoWNQxnFxwQwqxR8zmx75RBemJCIjNHzqdLg96M6D6OMbOGI3JbYTNhBGEjJxPcuS/mTRuiKpgpPB7xJ30I6T6IkO6D0hwR6IXwtu0huHNfQr4bgi4ia1ED2nk2Yd1Pc7+cMUO7+88ZxLzesxjdeCh12tTDvaihVEN4YBirxy7nwoGzBuWGLhmB//O39Crbleh30XQY3gUrq/RVZRmFzFav3MycuZMADITM2rftzbKfZ6NQKNBoNUyePI8qlZvSqGFHevXuwvixM2hQow3FSxVl359HaFqvA03rdeD0yfN07dmB6OgY6lRuwca1vzF15hiDes+cO4Ezp86nfW/YpC4FC+dn3bpfOX/hCmXKlPhon6xe9SPffz+BEqXqULRIQZo3k6NZnfI+R/kKDalUuQnPn79i8qThrFg+j3oe7SjoVonw8AgW/riSN2/8eXD/CWAorrduzS9MnyVLgqWK69Wv1YZh309izXo5bNP7uPc0qNuOV62H86rtSISpCUE/rOZFs8FYt66HSZG8meobc+ScnL/1cKL2yA5CSkgkcPxPvGoxBL8+03GaNhDzPBb0nD2AZd/NY2qTUVRvUwfXIu4GtvwevWZ26wlMbzGGG8eu0HmyrJgbFRrJ3G8mM8NzHHPaTaLl4PbkcbQBhaDkgr7c6raAi3XH4tK+NhbF3DLVUWlhRv4BLYi6+TzTtuKzehHunS5VgVBg1nM475dNIW5qP9TVG6BwNYy8rXByw7RlV+LmjyRuWn8Sd8oRT1TlqqGuWIv4FdN5v2As0vsYwsIyRy5fsWIeQ4dOokyZ+hQuXJCmTT0AGDduCD4+Fylb1gMfn4uMGzcEgDNnLlKtWnNq1PDk++/HA2zKYG4x0JPs8i+PTZdlZySEGKMXs3ugl/hGCNFLL0B3VwixTZ/mJITYp0+7K4SopRfFe5DB1jghxEz9/z5CiOV6UboHQohq+vRqQojLQojbQohLQojiQggTYDbQRZ+/ixDiO32YH/T7Oa2vk7cQIlVv6BchxAq9nVdCiI4Z6jJRCHFfX9cF+rQKelG9e/q22OjTK6e2Czn2XKoNpRBisRDiur7MoC/1Z+mKJXnrG0CAXxCaFA0nD3hTv1kdgzxB/sG8ePwKSWcYxcPvlT9vX8t3XuEh74gIj8SsaqUcFcKTkpK+UEomu4J9RSoUJdg3iNC3IWhSNFw8dJ6qTaob5AnzD+XNE190GdpdpEJREuISuHvuNimJyVw4cI6U5GSayBGNgewLmYUEh3H3zkNAdlhRUdHoJEhJSeHpo+cUL2kYh7Jpi4b8sUuWzT5ywIs69dNFAZt5NsTPz5+nT14YpHmfOItni0YsXrwGtVqFs/MHukvOjljltuLqNTl46bYdf9KmTXMATp46h1Z/N3vl6i3KlS3Fy5e+vH7tpxfsO8L3Q3qz/68jafayK66XkdzNa4EkEXPkPKRoiD58DqvGhsKHnyLZN5BkX3mUqAmNQPsuitK1yhP6JpiwtyFoUzRcO3SBih+I6z25/IBkvbjey9vPsNFrW2lTNGkRvFUmKoQ+RJN1pSLEvw4m4U0oUoqW4P2XcGxeJVN9ikzqzOtVB9ElGgYQdmhRhQS/UN4/TR+5KAsVRxcaiBQWBFoNKdd8UFf8QFSwnidJpw9AvF5UMFa+WVPXbooUG43m0S20rx4jzMyxts5tUNbZ2RErK0uuXZPFMHfu/IvWrZsC0KpVE7brz9nt29PTUwX2ACwszMFQPdMbOTB09shBZ6QXJX0qhHghhJj0ke35hBBn9Nfve0IIz4/ZyUiWnJEQojKyIF115OHhACFEbeQI2A31wnSpUR5XAGf1aZWAh1nYhblelG4IsEWf9gSoK0lSRWA6MF+SpGT9/7v1Ug27P7CzElnKoRxyUNQVGba5IA91WwGpTqcF0Baorq+vPsonvwET9XbuI4vqgRzte7g+b0b6AdGSJFUFqur7p+DnGuzgbE9IYLrsQUhQGA4u2Y/lVapCSdQmakDKUSE8FP+ZQbOtsx3hQel3ju+CwrHNgrierbMdIX7BVKhfCRMzE97HvMe1oGuapAL8PSGzVMqVL4W5ea40IbPY2Diq1ajEyQt7WbpyDtbWuXF2dSQwg2BfTEwsNrZ5MLcwZ+jIfvy0cK2BTWcXR1q2acqkyXPR6XQkJibh9sF+3TII7AEE+AdlygPQ57tvefrsJW/906cFAwNCKFu+FHv/THdG2RXXy4hVs9ppDgVAExyO2inzsbFqXptCR1bhvmoyKpfM55hZuWIItRoJiYjA9GMdERSBzUfspVKvcyPu+6RHFLd1sWP2sZ9YenkDR9ftJyo0EjNnWxIziOslBkZg+oE6rFXZApi52hF+6rZButLclILD2vByyZ8G6cLGHiki/beoiwhD2BjWU+HsjtLJHYspP2MxbSWqMrJTVTi4IMXFYD5sBpYz1yHUJmkSHqm4ujoREJAuDxEQkH7+OTraE6y/SQgODsXRMb0/27Rpxp073uzduxWg7yc7LqtIuqx/PoNexXo10AJZLLWrEKLUB9mmAXv01+9vgS8Gz8zqFacOsE+SpPeSJMUBe5G12P+QJCkcDITpGgJr9Wnaz4jfZWSXPv85ILdeAM8a+EM/oloGlP5M+VRqAjv1/2/T1zuV/ZIk6SRJegSkCs00BrZKkhSf2gYhhDWQR5Kk1DmiX5FlJvLo089lsJ9KU+QI43eQI4zbAYaSjxjqGcUk/fPgmXaOdsxeOZXZo3/Miup4toTwLFp9Jpr3V+Jd8DtunbnBvL2LaN7Lk6iwqLSRwz/BwsKckaMGcP3abWJj5Tvfi+eu8tfuQzSt24HQkDCmzx3/yfJjJw5h49rfiH9v+CKzvYMd0dEx3Lp9/xMls8bkSSPQaDScv3DVIL1AwbxoUjQ8eZx5KupTfCiulxHzyiVJ9vu8iGic91Ve1O/Dq5bDiLt4G7fFhlOVKgcb3JaOJXDiMgMBui9Rs109CpQrzLENB9LSIoLeMb3FGCbVH0rtDh7ktrf+siEhKD6rF09nZtbpLDy+E2/WH0Ubn7VRvwEKJQonN94vHEv8unnk6jMaclmAECjzFiJh9wbiZg8BE1M8Pf++iGTGLjt48AQVKjSic+cBIKtV/zNybmRUDXghSdIr/QDhd+SbeoOmAKlDRGtk+Z7P8t96ZvRRobwMfHjWSsidf0a/QKD1R8pkl4xnYE5HpBXII6ZUcb2CkiR5fZgpo55RUqQGJ9f0KRsnFwfCgsI+LPJJLCzN+XnbQtYs2MiDW49yXAhPXSKTL80RIoLfYZ/hbtrOxZ6ILIjrpZbbu+oPxnuO4vz+syQlJvHixeu0PH9HyEylUrFj51qOHT2NVpv+I7S0siAoMBhJktjx659UqFyW4MBQXDMI9uXObUVkRBQVq5Rj6qyxXLnrxZCRfZkyYww3Hp5GrVZTo1YVXjy7wo7ta7C1zcOECcMM2hWQQWAPwM3dhYAMImu9enampWdjevYaRmBAMHnd06Nr1/eoxd07Dwzs/R1xPQDTEgWRJFCYpkc4UDnbkxJieGy0UbFI+umzqN1emJVJn8pUWOYi76aZhC79jYQ7T4kMicDWNf1Y27rYEhmS+ViXql2OVsM6sLz/jwbieqlEhUYS8MyPYlVLkhgcgVkGcT0zV1uSgtPF9VSWZliWcKfq3unUvb4S68pFqPDbOHKXL4R1pSIU+6E7da+vJN/AFhQa2Q6TRm2RIsMRtum/RYWtA1KkYT11kWGk3LkMWi3qctUQ5pZYTl+NFBGO7l2oPMWn04FOa3CugV4U0S19tOvmln7+hYaGp03dOjs7fvR508WL10BWjs6eLO2HaLVZ/mS8cdZ/Bmaw5AZkPIH89WkZmYmsrO0PHAWGf6l6WXVG54F2QghzIYQF0B64AXQSQtiBgTCdN3qNIf2zFGsgBHAUQtgJIUzJvAKkiz5/HeTprmhkbxqg3/5dhryfE9G7hDwkBFkc7/wn8qVyEugjhDBPbYN+35FCiLr6PD2Rpx2jgCh9HVPtp3ICGCyEUOvtFNP30yd5dOcJ+Qq645rXBZVaRZO2jTjndfEL1ZVRqVUs3jyPo3+cSFthl9NCeJrXn5Ri+ke8uPscl4KuOOrF9Wq3rsv1k1ezXK5A6UKo1CoadGqEWS4zvDMsGMiukBnAmrULefr0BZMnzaNwkQLkz+8ui+F1bo3XsTMAtGjVmKePn+N1/Ayduso3gC3bNuXiObne33j2okb5ptQo35Q1y7cwf9ZPVCndkIVzl3P71n2KFKvB3HnLiImJpcu3GX/T8tRMbEws1avJGpE9u3fk0KETADRr6sG4cYNp9813JCQkcv3GHYoUKUiBAnkxMTGhUpVyrF291cDe3xHXA7BuXZ/ov05hUsANtbsTqFVYt6pHnLfhsVE5pE/5WTWuTtIL/TVJrSLv2mlE7ztN7HH5PH599wWOBVywd3dEqVZRrXUdbn8grpevdEF6zx/Eiv4LiM0grmfjbIta7xjNc1tQtEpJgl8FEnP7JeaFnMmVzwGhVuLcrhahJ9Ll5zWxCfiUGsj5qsM5X3U40TdfcKfXEmLuvuJ625lp6X4bjvFq+X6SvQ+gff0UpaMbwt4ZlCrU1TxIuW3429HcuoSqhDw7n3LNByk+jvdzR5B87igKWweElTXKQiVBqeTWrXuZj3FsHNWqVQSgW7cOHD58EoAjR07RQ3/O9uiRnl6oUPriowoVygCYAtmTRP6QbIyMMt446z8bsrm3rsAvkiS5Iy8426bXevskWVraLUnSLSHEL8A1fdImSZIuCiHmAWeFEFrgNrLTGAlsEEL0Q5YXHyxJ0mUhxGx9+QDk50EZSRRC3AbUpM+NLgJ+1YvWHcmQ9wwwST8l9uMHdoYDW4UQ44Ew5Odcn2vXcf1S8RtCiGRkDz4FWUxvnd5Jvcpgpw+y6J4EZBz5bEJWX7wl5CetYUC7z+1bq9WyaOrPrNi5BKVSwcHfj/LqmS+Dxvfl8d2nnPO6SKnyJVi0eS6581hRp0ktBo3rS5cGvWnSugEVa5TH2jY3rbrID7vV8xfnqBBe3L4jWPb98qrR7Ar26bQ6Nk1fz7TfZqJQKji95xT+z9/SZUw3Xt57wY1T1yhcrggTNkzBwtqSKo2r0mV0N0Y3GcYvczbz4/7FCCAqPIoF/eYyecqIvy1kVrNmFbp1/4YH959w/qK8PPik9x8kJyUTF/ueNZuXYG9vi//bQPp2H050VAwr1i3gws1jREVGM6TfuM/2jbfXORo2qcfTxxcRCsGDB+mn/Y3rXlSpKj+sHjZ8StrS7uMnznDsuCymtvznuZiamnL8mLzM+OrVW4wcNY2jR3ZiZWlBaEg4Z7wv/mNxPYDcnnXx6zeDhDtPyPfLHIRCQdSfJ0l67ofDqB4k3H9OnPdVbHu3wbJRddBq0UbHEThhGQDWnnUxr1oGZZ7c5OkgT1O5jVvNjumbGPvbDyiUCs7vOU3g87e0G/0tvvdfcOfUDTpP7oWpuRlD1sjKLu8CwlkxYAEuRdz5dup3SEgIBMc3HsT/qR+SVs2TyVup9PsUhFJBwK4zvH/qT+EJnYi5+4qwDI4py+h0JOxYicXYBfLS7vPH0QW+wbRdb7S+z9DcuYzmwXVUZSpjOXczSDoSd29Aeh+D5u4VNE/uYPXT7yBJaB7eZMuWXQBcuXKUGjXk5/YjR05LW9rt5eXDiRPyjc6SJWvYvn0NvXt3wc8vgB495NV07du3oFu3DqSkpJCYmATyDXvqDNJ5oARgiTwq6Yd8Q/x5cu6l1wAg4zJLd9IHDqn0A5oD6K//Zsgju1A+wVcX1xNC+ADjJEm68aW8/z9R1bVejnb8Xjf1lzNlk5wOlNr1PxAo9XjYP3se8zFyOlBqyPucF9ezyeFAqWfts6dgnRUWa//pzHpmuibk7Hle3TPztNg/xfn3rD/DyyoJCW/+8aOF+A2js3zNMR+47JP7E0KokJW3GyE7oetAN0mSHmbIcwx5odkvQoiSyDNmbtJnHM7/uZdejRgxYsTI3yCH3h+SJEkjhBiGPBpTAlskSXqon/26IUnSQWQR041CiNHII7rvPueI4F/gjCRJ8vjadTBixIiR/+/Jwdh0+gg4Rz9Im57h/0dA7Q/LfY6v7oyMGDFixMh/Ac2/OxyQ0Rl9Jd7GZ30Zd1YYGFwgR+1Bzovh7br5c47aA8iTr2GO24xLyVkxPLUy539myTms2jnt/7F33mFVHH0bvoemKCo2mqjYKyr2hqJiA3tNYo1vLFFjiSYx0cQeE40mscYSYzdWVJSmKHYFUcBeQUGq0kQBKfP9sYcDB5Ci5NXvzXmuay+Pe2Z/O8zM7pyZnX3uVN0ijQfgm1D0z06uD2XBXAAAIABJREFUGxTgXaNCyOpk2fwTFVK6eS8ae3/SGqVqpZVWWmn13vWeF6vlJ21npJVWWmn1b5B2ZKSVVlpppdV7V7p2ZKSVVlpppdX71gfOM9J2Rv999QB+v3jVjZ3b9rP6t00aXxoY6LPqj59p1KQ+MdGxjB/zJcFPQrFpas2y3+cDIITgl5/W4Hr0BDVqWrH+rxUY6hhgaGSIWWUzXsS+4MD6A+xbqwlGa9iqIePnjqdavWr8NOknzrkorK5GbRoxbm6mTU3lGpX5afJPBBy/8tYgPIDhs0bRtLNi779/ZXaD9dyVH6xPp2R5dAxKgEwn9UXui0Ca2DRkw/pfKK4CmX01Uym3smXLsG3baqpUteTJ4xBGjJhEbGw8tWvX4I/1y7CxaUhc3AtexCewbesefl2xntVrf6JHz85ERT2nY/u+rN/4C02aNCQ6OoZPR03hyZOnlC1nzLYda2ja1JpdOw+Qni7p1s2OV4mJXPUNoHOX9hgbl6FixUxj48LC1mxtW7Nv30aeP4/BwsKMV68SWfnbBpydPfhra6Y5vZVVZQIDn1DKyCjPPH41QykTQ8PibN2+mgY1a5Genk7w3cdY1a+Gjq4uJ/72wClbfddv2YAxqvpe8cUyLmap7xGzRtGsc3OKlyiOnoE+8S8T+HvHQdb9vlkjhoGBPivWLsa6cX1iYuKY/J+vCAkOxbKyBZ4XD/HwQRAA164EMHumJitrxZYl1Kxfg5TkFHR0dTi062hOKGXrxsxYMEWBUk6Yj+cxL/V3K3f9gnXT+vh5X2f6yG9ybz/5tPlen/Wly0ddSU9NJz09HUOjEkgpc037rsDHvzbvZu3aLRnhFqIYkqajOBmMpgAGpBmSH/g03Qe67ON/Vmrr9Q6tetN/kCO169TQSPDJiEHExsbRpmkP1q/dxpx5iuXMndv36W43GHvbAXw8cBzLfp2Hrq4uDx8EYW87gCkOUxAI4qPjmd5nOnZ97ahSSxMQFvk0kuVfLufUoVMa+wMuBjC5x2Qm95jMrI9mkZyUzNXTV98ahAfQtHNzqjWswcyeU/m270z6jOsPIv+XyPOC9Ql9Q4SuPqkxwaQlPEPXKHffyN9/X8SkSd/SyNqOmjUzQWYzZnyOl9cFGjfqhJfXBWbMUKxXYmJi+frrBbx8mciWv/6mZfPuDBzcmzp1a7Jr5wEG9lPcoEaOGkxsbBw2jTuzds1fzF+o3MySk5JZvHAF389eQuXKlahRwwqbxp2Z+sVsWrRsgq1tdkPjwsPWAM6f9wHAxqYLtWu0ZuDg3ujq6mLbtje2bXvTsb1ynru37+eZx+xatXITU7pM5KteX9KiaysOrjvAVPtJ2OZS31GhUaya8Ttns9V3s87Nqd6wBjMdpyOlJD46jn7dh9FnQE9q1amukXbo8AHExcbTsUUv/ly3nVlzM1dtPg4KwcFuCA52Q3J0RD16deHVy0QqmlZgyrCZDO44gu797KlW20ojXXhIBPOm5oRSAmxfu5sfvngzDLIgbT7w5iO+6fUlXzlMo7xZeUIeBL8x7bsAHzvZDWDs+JHUrat2x1gGNEIBjB5FwekUXOmy4Nt70P90ZySE+EoIMUX1+VchxEnV585CiJ1CiHUqR9qbQoj5WY5zEELcEUL4qqB8R1X7SwohNgshvFXQqL6q/Q1U+/xUIKk3WV63BB4Aj1JSUjh0wIXuDppLk7s7dGavCuB29LC7GuCWmJikxiUUL25A9peZazepTUJcAk8DnxL2OIzTR07TupsmGC0yJJKgO0E5js0qWwdbrpy6QnJS8luD8AAsa1XmtvdN0tPSSU5M5vGdIIR+/jY7ecH6hEFJ0pMUpphMTUYIHczMNBlQZmYVKVWqFD4+KpDZzoP0UgHLHHt1ZedOhWWzc+d+evXuqvwNUc/RETpER8cSExNLSkoKB/cfxdHRngvnfYiJUex8HBzt2bXzIACHnFzpaKeA6169SuTSRV+Skl5jZVWZ3bsVuN0VHz/0clnW/TawNQBj49I8fBhEUFCwRh4zZGfXlvT0dDZs2JFnHrMqMTGJsyoz1WoNqhH7LBZdXV1SU1I553yWloWo71veN6luXYPQwFAeBDygrW0rnJ3c6Nqzk0barj3tOPC34gXocuQ47TponiM3lShpyGefj+DsiQukvE5RQyk93gilfJgjjwA+53x5lfAqx/4MFaTN37x4nddJr6nZpBZhQWEYlTF6Y9p3AT4mJLzk7t0HmGfyreKzhC5JgcAxWVREPKN/Sv/TnRGKoWCG+3ZzwEjlrG0LnAFmSymbo/za6CiEaKQy9FsP9JRSNgOy3u1mAyellC2BTsAylTv3BOB3FSCwOYp5YW7SsF4PC43A3NxUI4G5uSmhWeBoL+JfUK6cMQA2zRpx+qIzp84f5usv52uwfCqYVcDQyJDTql+sz8KeUb4A0Lrs6tCnA16HvYC3B+EBPL4VqAbhlSpbioZtrBHv+L6N0NWF9Mz3a2R6WtYLFQBzCzN1+UEGyEwpYxOTioSHK1N74eFRmJhkVq2FhSkvXrzIclw45hbZ6iYLCC8tLY34uBeUK6/5nkqJkiV4mhWAFxquPn/Wc70NbM3auh7NmjXi0KGt1K1XK0ceBwzqRVJicr55fJPMq1lgZGzE9fOKo3lh6jvoViA2HZtiWtmU+OdxNGxjjUUlM8JCIzAzz0a3NTclNDRCnccX8QmUVbXxylUq4XJqD3uObKZF66bqY2Z8O5mNa7dhVMqI1NTMNhAZFoWJ2buRFbKqMG2+nFl5SpQqwTUv3zemfRfgY5UqlWjcuL4a+KjSYpR7yDC0I6P/V/IFmgkhSqPwjC6idBa2KB3VECHEVRTH8QYo1MK6wCMpZQYoZ3eWeN3IdAz3QmEsVVHF/U4I8Q1QVUqZmFtmli9fbr9nz56+Qogrr14X3jzzmm8AHdv0pkfnIUyZPpZiWdgzOno6mFiYcPZYftSMN6usSVmq1a2G7+m3cD7OJv+zfmoQ3rRVX3Hv6p0P7j2H920SXBBlZNHP7wZTpszm8GF31q3bwq7dms/T9PX1cXDsQnx84WnUADq6OvT+Tx+C7wUTERxR6OP9z/rhe+oKn3w1goZtG3Hv6h0NPlRBFBkRRZvG3XDoNJSF3y9j5YafMCpVkvoN61DVqjLux04WOl//pOq1bEDpcqU5vP5gkccuWbIEO3ev45uvF6qBjyrNRnHM3glMzvXgN6kIseP/hP6nOyMpZQoQiPKg7wJKB9QJqAkkAjOBLiq8+DHyB/gJYGAWiF4VKeVtKeUuoI8qposQIldbgBkzZmwdOnToVSll8xIGxphbmBIWpnnhh4VFYJEFjlaqdCmiozU7rvv3HvHy5Svq1sucDTSpZELSqyRinylpK5hX4HkBoHVZ1aFXBy64XSBNZRvytiC8DGWA8BYO/wGEQKal5H9QNukUL42ecSX0jCtBehroZI6uhI4uYVlAdABhoeHq8oMMkJlSxpGRUeppPTOzihogs9DQCEqVKpXlOOVXffbYGSA8XV1dSpcpRfTzGD4bN5yzF5z5bs40Xr1KpFIWAJ6FhZn6/FnPVVjY2osXCQQGPsHS0hx391Po6etRs1Y1dR67duuIv99NgoOf5prH/PT5T5MJCwzj1YuX6n2Fre8Dq/fx65RfeHL3MQhB4MMgzC1MCQ/TpAaEh0WoR4tKGzciJjqW169TiI1RwNA3/G/zODCYajWq0rRFYxrZ1OfcNVfGz/wUo9JGrD+gLNowMa9IZHjROW8XtM1bt2tMi64tCb7/RA0EzC3tuwAf9/x9mCOH30iG2AkMLNQfVwi43vvQ/3RnpNJZlE7njOrzBJSRUGngJRAnhDBF4bkD3AWqCyGsVP8fmiWWO/CFilmEEMJG9W91lNHUSuAwyrRfbvJBwZFX09fXp99ABzXALUMerqcYogK49erbnfOq+fwqVSuhq6tYtlhWtqBmreoEP8lEiNS0rkm6TMdUBa3r2Kcjl45fKnAhAdj1tVNP0cHbg/BAeRBsZKzc3KvWtaJqXStkSq4DxjyVnhRPauxTUmOfkp78Ep3iSkyhVwwp09XTbhkKD4/ixYsXtGihApkNG8Cxowp6yuXYCYYNGwTAsGGDOKYCmQH4+vpTrpwxZcuWQV9fnwGDeuHi4qkR28XFk0+GDQCgX/+enFHB+zZt2IFt2978uOg3goKe8PHHCtyueYsmxMe/UE+7Zeax8LA1U9OKXLniT82a1ejduxs6Ojr0dOiizuOgwb3Zv8/5jXnMS3N++JISpUrw29TlGvXd/i3q+4H/farUrkIN65pcPOdD7/49OO7qpZH2hJsXAz/qA4BDn65cOKtg0sqVL4uOjnJLqly1EtVqVOFJUAg7/tpLywb2tLfpyae9PyctNY3505agp69Ht75dOON+rkB5LIgK0uarNajO+CUTWTRyHhUrmeSZ9l2Aj6tX/Zk9e1mfRfclJxcub33g03TvnWf0T0sI0QVwA4yllC+FEPeAP6SUK1TAwLYoc7BxwBEVf6M3ysqVlygdSCkp5TAhhCHwm+oYHSBQStlLCDELhQibAoSjsD2iyV0OwG9BgU9q7d5xkN+Xr+fr777A79oNPFxPUayYAavX/0zDRvWIjYlj/JgZPHkcwqChffhi2lhSUlNIT5esWLoWt2PKjahECUP8bnqx6ttVjPp6FLq6unjs8eDvVX8zYsYI7gXc4/Lxy9RuXJvvN36PURkjXie/JiYyhgn2EwAwsTRhudNyRrYcqZ6+Kqmjj02nZnz6w2dqEN7B1fveCMJLSX5NbFQs07tORr+YPkuPKeC1xBeJbJi9liXbp+ZbX1lhfeXLGeeA9WUu7ZakJURSxkJ5eH3xkgttVCAzm6bW6qXdHh5ezPhyLgDlyhmzffsaLCtbEPzkKSNGTCImJg5T04qcPXeEsmXLUKxYMaSULP9lHT8u+o2L3q6Ym5tgZFSSyMhnREREYVymDDExsYwZPZWgIOURYMDN05QuZYS+gcLbiY2NIy7uBQH+N+nQsQ3m5qakpqaxdOlqFi/+jaZNrTVga9On/6DO444da6lc2UINW4uJiWPChFGMHTscQ8PimJubEB0dy58bd/LLsrXMnT+TsWNHUL9uO5KTX7Nh03IaNWqQZx7j4uLp33c0L+ITuH3vPCEPgklJTsHQyJDiJYqT9CoJz70nOLB6Hx+p6tvnhDc1G9Xkmyz1HRMVyzRVff+iqm8doYN+cQMSU5LZu+sQq1ds5MtZEwnwu8UJNy+KFTPg13U/0sC6LrGxcUz+7GuCHz+lZ297vpw1kZSUVGS6ZMXPa/F011y116h6HTYcXMnr16kqKOUxNv++nfFf/Yfb/nfUUMplmxdT2rgUyUmveR4VzVC7kQBsPLQaq5pVMSxhSFxMHBu+WYP/mWsa58ivzf+wcwFV6lgRExmNoZEhxhWMiX0Wq07bfIK9GvhYrJgBm/78lUaqZeyjR36hro+vvp7EiJGDSU1N45uvF3Dc4zRt2jTnuOc+bly/Q7pqIcG8ucs46PSXAA4AdVCWdj9G+WGdHWr3RiV8O7DAN3ujJQfemZ9UWP3Pd0ZvIyGEkZQyQTUCWgPcl1L+WpTnMDOuV6QFb1PKqijDAUpnVJT6/2KUqqdTtKahRW1qCmBQxOarXco3KNJ4AL4JQUUes2JRG6UaFL1R6j8BfEx4FfjOnUPCNwMK3hn9fPC/3hn9G6bp3kZjVYsUbgJlUFbXaaWVVlr9/9UHPk2ndWDIRapRUJGOhLTSSiut3qve0/tDBZW2M9JKK620+hdIpmo7I61yUTHdon0ecy+x8O+G5KeIV/kvCS6M/onnO7FPiv7dEyPLjkUar3n5NxlyvL38YwLzT1QIXUt4XKTxAOKT3+x08LYq6mfcL9OSizTeBy2ta7dWWmmllVbvXR+4Uaq2M9JKK620+jdIOzLSSiuttNLqvesD74y0S7v/++oB3D3tc5TPp47J8aWBgT6rNy3ltM9RDnnsxLKyYi1jWdmCuyHeuHjtxcVrL4t/mQNAx87tOHn5CCe9D+N2fj+uZ/fmiLdy00+c9D7MAfetVKqcaUFSp34t9rluwfXcPrx8nTlx2YmT3oeZOH0Mi1fM4Zr/Sa5eO0Hfvj0wMDBg67ZV+F8/xanTTlSpUkkdZ8bMz/G/foqrfp50se8AKBY3d+9dIDr2Ls+i77B48Sx1+u9mT+P+g0tcvOSCn/9Jbt0+S8B1L5b9MledpmzZMjg7b8c/4BTOztsxNi4NQO3aNTh56iDRMXeZOnWsxt+qa1QRvXJV0TO21Ng/58cVdHD8iH7DJ+RbOToly3Pr5lmu+HjQpEnDXNPY2Fjje+U4t26eZcVytdk7AwY4cu3qCRJfPaZp00wTjnpN6rLFYwN7L+zg1CM3jlzdx/BJH+eI27hVIza7ref04+PYOXZQ7+8xsBunHrlx6pEbzn4H6Deit8Zxb1M3Lq67uOLrgc8Vd377fSGelw9zyseZ7QfWc/HGcY557eGY1x7s7NsrjK1NSznl44yTxw4qqdpkpcoW3A65rE67SNUmO3Ruy6WbJ4h4fos7Dy6wz2mzhlmrgYEBf279HV9/T46f2k9lVX7LljPmiMsOgsP9Wbo8sy0AnL10lIjoW9wP88XnliflK5TLVgb6rPlzGWeuHOPwcc3r5t5TH1xP78P19D5+XP49AMUNi3P4+C78Q87jH3KerU7rctSHvoE+KzYsxu3yAf523YyF6trR09Nlyaq5HPbahefVI5y/7Y7b5QN89oXyYq2Ojg7nLx5l34FNha4bgJu3z3LZ25ULl45x5tzhrFlahuK6EAA4AcY5Mp2HZFp6gbf3oQ+6MxJCWAgh9qs+NxFCOBTgGLsM5EMR5sNFCFGoin+D1Dwj+7b93pn1oqOjw8Kl3zFqyOcsW7QaE9MKGBhoLowYPKwfcbHxdG7Zl7/+2Mk3cxUXBF1dXVasW8T3Mxfj2GEoQsB/PppC93YDGTn2Y9LT0rFp3JlmTbty7tzlQnNZ2tu25EnwU8oZ12FA/08Z//morFwWVq/6kzatHYiLi2fUyCmFYg/NnDmP33/fmKNw05NekBoXlmN/XoykrMrgJdVvYMvESd+wauWPuaZbtfJHPp/4NfUb2FKzZjW6q/J86+Zdhg4dx9lzmpYwj+4EMtZxIkiYNHAaOro6dO3XGataVTXSRTyNYPH0nzl+KNOGSEdHhzEzRjKq61i61ulFzLMYRk8druGE/S7MnC6dBzFy1FDmzvqJbm37U6d+TY7sP4aj3VAc7YbideIcQ4b3Jy42nk4tevPnuh052mRG2jkZbXLZd+jr69OoQUeiop4THhrO2PEj1MeMGDWYuNg4mjXuwro1fzFv4deAwlz6ceGv/DD7J41y0dHRoUYNK0YP/4L6VVrx/FkM5cprXo4Z102H5o5sWredb+dNz5LHYHp2HEzPjoP5bsZCdUxzC1Mc2w2mde0uNGxSnyEj+mnEHDSsD3FxL+jRaiDb1u9m5veKL2n3PvYYGOjTv/Nw0tLSeJ30mnEfTcNxQHdq1K7GxEmfcvfOg7eqmww59PyEtq0d6dBeg4V1HGiIYjd2D/iWwugDf8/og+6MpJShUspBqv82QbHSeR/5cJBSFt5mO6ey8IxS35n10qRpQ4ICn/D8WTSjx33Egd1HKFnKSCONfU87Dv6t9M2uRzxpY9sCANtOrblz6z53bt6ncdOGPHrwhMeBwaSkpFKsmAGRkVEZfzvPn8cUmsvSrl1LNvyxDYAzpy+SmppGgwZ1NfL2tuyhq74BpKTkdDWQqUm5vkuRFyMpq7Lykry9r2FsXFptWpqZZxNKl85kEe3YeYA+fRS7ojt3H3Dv/qMccZOTkqndqDYhQU+JeRarUEGdvbDt3lYjXXhIBA9vP9IgctazqUtI4FOePAwmNSWVM+7nKV5C08/3XZg5devWJDY2DqQkJSWVe7cfUCvLjwaArj07qduk65HjtO3Q8o1l2LhpQx4HhiBlOgb6+hzcf4y69WsTnsUQuKejPbt3Ksynw05uuTCXNFe4NWvemKSkJMLCIkhJScX5oCvdsl033Rw6sT/jujmcPyOpbv1a3L19n5DHoSS+SuLOzXu079xGI03nHh05vOcYAO7OJ2mtunaklBiWMKRJc2uePgkjKSmZuJg4XJw86DPYgR49OrF1i0I2Lmzd5CMPIKPhXwIs80ibQzJdFnh7H/pHOyMhxEgVbM5fCLFdCNFbCHFZBaY7oTIoRQgxT/X9RSHEfSHEWNV+KyHEDSGEAbAAGKoC2A0VQrRUpb8mhLgghKhTwDxVFEIcVwH1NgkhHgshKqi+O6QC6t0UQozLckyQEKKCKj+3hRAbVWk8VH51CCGmCCFuqf7ev99w+hw8o3dhvZiZmxL2NIIZ307mz7U7CH0ajr6ebrZ4FQlTsXOyxrOqUVXBGu9dw4r1iyijMjUtVdqI9LQ0ujl05twFZ7bvWIOJSYVCc1nMLUzV+6tUqYSeni4REZmmpuMnjMLdYy+lSxupp+AKyh76p5Sdl5SVM5QhCwsznubgJWmmyU02bRpTv0ldtnn+ybJZvxHxNJKKZvn/TRXNKhAZGomJRUW2Ht/IsIlDeXDrkYYT9rswcxo1rq94G/oqFjYvXrykRWsbXM/s4+eV8yldphSm5iZqd/Tc2uTRU3v4+8iftGhtg5m5CaEhYXw/czHnLrswZfo4Klmas33rPo38ajKXEvJkLplbmJKc/Jo1f/yM6+l9WDdpgGk2DpiZuQmhubTzjDy6eO1lr/NftFQxkrKmL1XaiKrVK/PqpeZSdFOzioQ9zXItvkjAuFwZPJw9SXyVyB+7fqV56yZsXruDuNh4IsIi6dGnM3Pm/ES66gfF29SNlJLDzts4e/4In47JOZ2r0hjA9Y2Flpv+rSMjIUQDYA7QWUrZGJgKnANaSyltgL+Br7Mc0gjoDLQBfhBCqH34pZSvUUBSe1Tohj0oc6e2qlg/ALnPqeTUXBRAXgNgPwqPKENjVEC95sAUIURuVK1awBrV8bFk2rjPAmxUOIr8H04UUrmxXoobFsO4bBmqWlXGw+VU/kGySE9Pl+atmvDlhNn8+uM6KlW2oK1tS/T09DAuZ0xU5DPat+3N5ctXWfzjd2+d7wwuy4MHQbx8pVzsmzbuoGGDDnw6eirJya9Z8tOcfOP8f/dQDAl8ipfLGT5z+JwRkz9BT69w/neRoVGM6jqWNQvXU7VmFQ3o3tuqZMkSTJ02Fh/vaySo0BEXzlzm4N6jOHQcQlREFLMXznzj8VERUbRr3J1enYay6Ptf+G3DTxQ3LI7Q0WHYmCF0bNeHWTMXEP08hukz3+2SOHfmMu1aOTLIcRTVa1pRo5ZVgY6LjIiidaNuONgNYeGcZazc+DNGpUqqv9fV1eWX9Yu44HVZXQb5ybppA9LS05k740dcDx/n08+HYVnVgroNa5OUlIzftRtv8yeq1dV+MO3b9mZAv08ZN24E7drlGInORhkh7SxU4PRCbO9B/+TIqDOwT0r5DEDlYm0JuAshrgNfoQDtMnRYSpmoSn8KZUorL5UB9gkhbqBY9xTU6bE9SkeIlNINyPpm5xQhhD/KELgympbtGQqUUmagF30BK9XnAGCnEGI4mUNpDU2aNKn5uXPnBgshriQkRb8z60VXT5cataxoZFOf01ePMuXr8RiVLsXOwxuyxIvCXMXOyRovPDQCn4tXiYmOJfjxUxJeJNCgcV31uXwuKtNQTgddaNKkQYG4LOPGj2DAAEfmLfiK8PAoqlS1VHNZDAwM1L+uIyOfkZ6eTmhoGOnp6TRvpkxPFJQ9VJTKi5eUlTOUodDQcCrl4CVppslNUeHPMLEw4fGDJyS+SqSOdS2isuEv8jouQ4YlihMRGknbti2y5OntmTmuLic1IHhGpUoSHhqBlJLd2w7SuGlDIsIi1UTdvNrkE1WbzHgOGhT4BItKZvh4+9GqVSa1NTQ0IhtzyShP5lJYaIR6lPMy4RUP7wdSooQmwj48LBKLXNp51jxe97/F48Bgqteoqk4/f/m3PH4UzP07j4gI06yPiPAozCtluRZLGREbHUevAd05d/IiYU8jKFu+LFe9/WnYuD4NGtXFvJIpN2+fZcu2VXTs2Jay5YwLXTcZjKqoqOc4O7vTTHP6bjTQC4X0WqhfaP/qabpctApYLaW0BsajCbPLXgL5lchC4JSUsiHQm/zBeHlKCGEH2ANtVCO5a2+ImXVCO43M5fGOKIsTmgI+Qogcy+bXrFkzp3379s+llIPLljJ5Z9aLp/sZihUrxsCeo7Bv1Y/I8ChCHj9lWF/1DCOebqcZ8FEvAHr26cLFsz4AnDl5kdr1a1LcsDg3A+5gZm5CTHQs+vp6JCUmERWp3PztOrXlzp0HBeKyuLud4tmzaJo2seeoswcLF33D3bsPuHzJV8X1US72jE4mPDwKfT09wlS8n4Kyh4pSb+IltWxpQ1xc7iyi+PhMFtHwYQNxdvbI8xzmlc24f/0eltUqYd2iIVVrVMambRPOeeTPGrrjd4eqNatQpWZlhd/T3x7jcqW5n+XZ1Lswc76dtZgaNa2wrFIJfX09+g/uxQlXBdvQ3bEz924/0GiTPft05eIb2qRVjaqcdD+DiWlF6tSriZm5CQMGOZIu07l796E6v24unnw8TGE+9e3fgzOn8+Zu+fvdpFbt6lSpaomhYXFs7dpw9tQFjTTHXb0YlHHd9M39uqlS1ZJq1avwOCgE/6s3aNLUGhPTCvwyfyUO/btxyl2TknzK/Qx9hzoqZdG7M5fOXQEg7GkErdo35/q1W1jVqEKz1k14EhRMaePSfOI4lgb1bBk98gtOn77AsqVrClU3JUoYYmSkjNxKlDCkcxdbbt26m5GlHiizSX2AwttbpMqCb+9DUsp/ZEMZqdwDyqv+Xw7lBt9M9f+/AC/V53mAH8rNvzzwBLBAGXXcUKUZCGzNEt8JhbqG7SJUAAAgAElEQVSacXyQ6rMdcDSPfK0BvlF97obS6VVAgVU5q/bXBZIAO9X/g1Rp1PlR7Z+pOrcOYKXapw+EovCTcsuDg5TyXtCjJ3LpopWySjlr+dvSdXLMJ1/IKuWsZS3zZvLoIXcZ+PCxvOYbINvZ9JBVylnL8aOmy7u378sbAbfldb9b8tOPJ8sq5azlqCGfy4f3A2XQoydyw6qt8u6t+3LlsvVy7LCpsnp5G1nXopU8dshDBj18Iv18r8uOTXvJ6uVtZPXyNnL6hNny7u0H8u6t+9Ll8HH56EGQDHr0RK5ftVVevuArI8KjZID/LVmnVltZzri2PHjgmHzwIFD6+PjJBvVsZUlDK1nS0ErOm7tMPnwYJO/efSj79R0lSxpaSfvOg6SUUiYnJctXrxLlvXsPZf9+o2QJw6oyOjpG3rh+W14PuCXPnr0k7955IB8+DJLr1m2RJQyryhKGVaVlpcby1Mlz8v79R/Kk51lZyaKRLGFYVVazai5DQkJlXFy8jImJk+mpKfL1s0fyddRDmZb0Qqanpcj09HSZnpoiU+Ij5euoh3LqxLGybZtWsn69etK2XRu5e/Na+TrqYa5b6qtY+fBhkLx+/bZs3cZBGhSzlAbFLKWf3w3159ZtHOSNG3fkw4dBcu3av9T7Bw3+TAYHh8qkpCQZHh4pPTy8pEExSzn/ix/lozuBMiToqUxOSpbPIp7LP37aJNtadJKbV2yVX4+aLdtadJJjek6QEaGR8tXLVzI2OlY+uhMo21p0kn8s2SSTk5JlcvJr+Szimfzpq1/kkh9/l4MHfSZLGlq9dd1cD7gt/f1vykePHsuwp+Ey6NETeSPgtrx9856Mingmr10JkC3qdZa1zZvLY6o26ed7Xdra9JRW5RrJCaOmy7u3H8ibqjb5n4+/kFblGsnRQybKqMhnMjn5tQwPj5Suxzzl779ukB8PHieNS9aQpuXqSaeDLvLhgyB5xcdPNm5gJ41L1pDGJWvIx0HBMvp5jHzxIkGGhITJVs26S4uKDeWDB4EySVUGVy5fk1XLN5K/Ll0nx3w8WVYu21DWNGuaed1cCZDtmvSQlcs2lONGTlNfNwF+N+WnH02Slcs2lC0adFHaZ/JrmZycLCPCo+ScaYvkml82ys+HfynrVmwhG1m2k66HT8igR0+kv+8Nad+8r6xbsYVsatVBuh4+Ie/ffiifBofK58+i5ePAYPnr4rWybsUWcsmPv8u5PyyVLi4nCl03DerZygD/WzLA/5a8dfOunDd3mSxpaCVV944HUspgKaWfavujMPfk6EEdZUG3f6pfyGv7R3lGQohRKNNxaSgdkRPKlFoMcBJoIaW0E0LMA6qjTItVAJZKKTeqaKtHpZQNhRDlUEir+sASlA5rKwoA7xgwXEpppRrhzJRS9npDnkyA3YApcBFlyGul+vqQ6vNdlDX886SUXkKIIJTnSEYZ+VHFmqnatxhlarEMCpp8h5RSc31qNlUt36hIC14v50DsnVXU3nSycLMKBZLWm65oVNGwdJHGA4hNLtgzmMKolIFhkcYrqVe08QCCE/Kffi2sioJnFDPQrsAXYNkDXv91ntE/6sAgpdyK0mFk1eHc0gIBUsqR2Y4PQllXn/HMqUW2Y2pn+TxHlc4L8MojW3FAdyllqhCiDUqHmDH11jO3A6SUVqqPzzLyo9r/S5Zk7fM4p1ZaaaXVe9X7ehZUUP0b7YCqAHuFEDrAa2BsPum10korrf7/68P2Sf0wOiMp5byijimE+BRlOXlWnZdSTgJsivp8WmmllVYfsoqSrSeE6AH8juIqsym3xxJCiCEoz9Ql4C+l/CSvmB9EZ/RPSEr5F8oiCa200kqrf71kri+cFF5CiAxbs65ACMrq4SNSyltZ0tRCsStqJ6WMUT2rz1P/s53Rhy5dUbiXHvOTjij6541lipXIP1EhlJCSVKTxoOgXGwAkhJwu0nhWtXrnn6iQKur6Lq5brEjjAejqJBZ5zKLOp4FO0d8C/4mFOkWiohsZtQQeSCkfAagcZ/oCt7KkGYtiDhADIKWMzBElmz5obzqttNJKK62KRjK94JsQYpwQ4kqWbVyWUBq2Ziijo0qaZ6M2UFsIcV4IcUk1rZentCMjrbTSSqt/gQrzzEhKuQHYkG/CN0sP5VUdOxTnnTNCCGuZh+G0dmSklVZaafUvUGFGRvnoKYpdWoYsVfuyKgQ4IqVMkVIGohgg5PnCnbYz+u+rB3D3pPdhJkz5NMeXWWF4B923acDw6tavxX7Xrbid24/rmb0YFDOgQ+e23Hh8gZshF7l404MFy77V4KIYGOjz28YlnPA+xH63TLhen4E9OXJql3q7G+FDvYbKa1sHj2/nRshFAiOu4Xx8l0a8jJjr/vyFc76uOB/frQaZZcjC0px7wT6Mnzxavc+uS3uuXDtO5PNbePvmtM8xMDDgr60rueZ/Es9TB9QQsrLljHF22cnT8ACWZQOunTrtREJCIK9ePi4yEF7z5k3UXnV6xpUQBjmfmxUU1if0DdEztuScryuTpn2Wy99csHJc+ts8zngf5ZK/BxeuunHq4hEu+7jx+cTRGmXnF3CSk14HNQBuX878HL+Ak/heO0EXe1v1/kmTx3DZx41LPq4cc92F68X9uF0+wOqty3C7fIDbkd4YlysDFAwyd/TcHsZOGQVA+06tcbmwDx+/41y/e5Zde9fn+Ls3/fUb3n7HcT+5Tw3X69ipLZ6nD3LmojOepw9i26G1+pjO9rZc8nXDL+gs52+65yhLfQN9ftv4I8e9ndjntkXdznsP7MHhUzvV250Ib3U7335oPYfP7WbPiS3sObGFchUU5/C2nVpx+NxunC/uZczkETnO1bR1E9x9nfALO4+7rxPDxg7JkQbA1rY1Fy+54HPFAzf3PbmmyUszZ04k4LoX1/w8Abpn+SoIuI7iWnOloPFkmijwlo98gFpCiGoqosJHwJFsaQ6hjIpQURFqAzn5Kln0QXVG/wRMTwgxWgixuijz+Q5Sw/W6txtI7wE9qFlbE643ZFg/4mNf0LllXzbnAsObM3MxPdoP4uO+Y0lPS2f+z7MY2GMUTarZEhX5nMpWlvTsY6+ON2hYP+Jj47Fv2Y+//tjJVz9MAeDIAVf6dPqEPp0+YebEHwh5HMrtG/fQ0dHBuGwZerYbRG3LltSsVZ3PPtd4F5mPRwwkLi6e9s16snHdNmbP+1Lj+3mLvubUiUyfLx0dHRYvm80hJ1ecnT0wNzehTjZmzshRg4mNjcOmcWfWrvmL+Qu/ARQW0OKFK/h+9hKN9F272ZGamkrNmq1ITk4uMhDezZt31F51qXHh6BrlxDwUFNana1SB1PhwOrXuQ7+BDtSqU0Pj+4KWY8/eXRk+eAIDHEeSlpbGuNHT6dJpIGPHjaBO3ZqMHDWE2Nh4mjTqzJrVm9VlV6duTQYO6kXL5j0Y0G80K35VAG7m5qaM/3wUHW370raVIzZNrdm73Yne7YdSo7YV87/6madPQtX5yA8y19fuEwZ1HcnQkf2xrFqJ73/+mnEfT2Xr5r8xNCxOyZKaHfqwkUpdt2zSlT/WbGHu/K8AiH4ew7ChE+jQpjeTJnzD2g3LAKX9/Lx8Ln+s2cpJ9zOULm1EjdrVNGIOHtaXuNgXdG3Zny1/7OKrH74AwPmAG307DaNvp2F8laWdZ+jbSfMZaj+aofajiX4Wg46ODt8tmcnET2bQv8Mn9OhvT/XaVhrnKlbcgNevU3B18mD5/NV06NqOylaaj0zKlCnNr78tZPCgz2jRvBsjhk/Mt71kVQZ8r3mzbvTrOwpgLcr9I0OdUBhvzQsaU6aLAm95xpEyFZiM4ohzG9grpbwphFgghOijSuYOPBdC3EJxp/lKSvk8r7gfVGckPxCY3j8oDbjeUSd3uva000hg39OOA387A+B65ARtbRXzcttObVQwPOVCio2Jw7pJfR4HBnP39n1SUlJxPXICcwtTjdU89j07cnCP0le7OXvSxjanGXqvAd05ekj5tdmoaQOCHj0h+PFTpJRERETRuEl9jfTdenZm327FSOPYYQ/ad8z8BdvdoTNPnoSoSZcANs2sCQuNoGVLG7b+tYfwsEgcHe01Yjo42rNr50EADjm55gJce62R3rGXPX/8sY3w8EjS09OLDISXmJhlxZ8Q5ObXWxBYn9ArhkxLgfRUUlJSOHzQhe4O2YBwBSjH+PgXxDyP4cnjEEJDwtmzy4nuDp1ISHjJ3bsPsLAww7GXPbt3HlCXXVaA24H9RzMBbo8yAW56eroYGhanZSsbkhKTuHvrASkpqRzcfZSGTepp5DM/yJyuri7FixcnJSWVqtUseRIYQsrrVDrbd8D5sDsmppq4i56OXfh7twLXO3LIDVtVXV8PuK02pr1z+z7FDYthYKBP0+aNePI4hEFD+7Bm+Sbi4xOw76m5irJLz444FaCdHzuUt6ltQ5v6BAeG8PRJKKkpqbgdOoFdd1uNNEalSuJ78RopKamkp6fje/EaXRztNNIMGdqHI0fcCAlROvWoqMz78Ecf9eP0mUNcvOTCylU/5ph5AOjVq5sGfA/lvpEfySBPFeE0HVJKFyllbSllDSnlYtW+H6SUR1SfpZTySyllfSmltZTyTYw3tYq0M/oQYXrZ8mclhDipyqOnEKKKav9g1Xn9hRBnVPsaCCG8VecPUK2bRwgxPMv+9UIIXdW2RRXjuhBi+huykAOuZ2qu+cvb1NwkVxhetRpVkFKyZe8ajpzcxbgvRmFmbqK2m9+8dzUTpn6Kjq4ObkcysdWmZhUJzwIIS8gCHcuQY99uHD2odEZm5iaEPY1g897V+N8/Q1xsPLGx8RrpzSw0QWbx8S8oW86YEiVLMGnqf1jx8zrN9OamVLI054c5P5Oenk5SUjLmFppwNHMLs2zAtRd5A9fMTXkakvnrvShBeEKvGHrGluiVtSQt4S3RFTp6GqA+BaSYDQhXgHI0KmVEXNyLHHGqVKlEo8YNuOLjpwEyzIhTrnxZLHKUUTjmFmaEhUWw6vdN3Lxzjv0HNhP/IoELXsoIMSIsMmebzAcyd+a6C55Xj7B57Q5KGpUk/GkE3y6azvwflvIs6jnFimkux1bqLlt+y2nWde++3Qnwu8Xr1ymYm5tiYlKBtas2k5SYRGpKKqbZoJSmZiaaeYxPoKxqmjFDDlnaeYYW/DabPSe2MG76aABMzCsSHppJpY0Mi8pRHg/uPKJpq8boG+ijb6BP+y5tMbPQzE+tmtUxNi6Dq9vfnDvvzCefDACgTp0aDBzUiy6dB9GmtQNpaWl89JEm7hxQ1Wlo1l1ZV6xJFOqrLzCOAkpKUeDtfajIVtNlgem1lVI+UxmbShSYnhRCfIZifz5DdUgjoDVQErgmhDiWEUtK+VoI8QPQXEo5WRW/NApML1UIYY8C08sA2xVUq1Ccv7cKIcYAK4F+KHC+7lLKp0KIjDv1BOB3KeVOVeeoK4SoBwxFeZErRQixFoUrchOolMVA1ZhctHz5cntLS8u+H330UZPyJQtFDEZXT5fmrWzo13U4iYlJ7Di4nrOnMhEEY4ZMZuAnfZg4fQxtbFtw/vTlPKJlqnHThiQmJnH/zkON/WOGTCZNN52DLttzdBxv0oxvJrJx3bYcxEzrJvUV6JjfDdrb5o2D/hAkU5NJjQ0BXX10jSqS9jqRQqJj3klvKscM6enrsX3XWmZ9vZAXLxIKHd/YuDQOveyxbtCRjh3bsGDhN/Qe1APn/W6FipMBmevYyIHSxqXZcWQD2zf+jXklU54EheDvd5NefboVOn916tbkhwVfMbif8ky1ShVLjEqVxOXocaxrFvo3KKCM+LO385kT5hAfFUeJkiVY8eeP9Brcg6TE5DyiKAq8/5i/Vu9g2veTqNOgFr4Xr2kwoUC5Xm1srHF0+ARDw+KcPHUQb+9r2HVqh42NNWfPKY9YihcvpjFqKqDaoywYMAGOo4BGz+R3UFE6MPwTKsql3TlgekIIa2CPEMIcMACyWg0fllImAolCiAyYnl/2oFlUBtiqGqFIFPfuwqoNMED1eTuwVPX5PLBFCLEXOKjadxGYLYSwBA5KKe8LIboAzVDeOAYwBCIBZ6C6EGIVioN4rnMBM2bM2ApUGzp0aPfqFWykuYVpTqBXWCTmlcwID4vMBsOLxFsFwwPwOnGOChXLaXQUFSqW54b/Hbr07KjujCLCozCrZKqOZ6SKlyHH/t046pR5EwoPi1QDxZKTXxP8OEQN51OnCVXAZGGhEQocrXQpYqJjsWneCMe+3Zg9fwaly5QiPV2SnPwaM3MTqla1JODmaYoXL0bZssZkv7mHhYZTyVIBjCnAtVI5gGv1G9Th7AVlCvOa73UqWWY+8C9KEJ5aaSkgJUJPH5n6Ov/0WZWeqgHqU0CKERpJClKOZcsZU6yYAaPHfsKWjbuoZGlOu/Yt2bhpJ85HlF/5YaERWGYtu9JK2YWGRWQrIzPCQsOx69SOx0EhPH8WTUhwKC8SXmLTohHO+90wNTd5I2QuIqNNZoPMpaamEf0shqve/pQuU5oq1StTo041rl4/qcp/MdZtXMbnY5VnQ2FhClwv698dHR2jLqdtu9YwadzXBAUqkwgVK5bDxKQCV6+fxEBfnwomFejYpV22PEZq5rG0ETHRcervHft355iTe7ZjojDUNeDVy1e4OHlgbVOfYwc8MMtyTZmYV8xRHgBOu49i07oxZ45foJ517RxpQp+GEx0dy6tXibx6lcj5895YW9dDINi54wBz5y7VSN+7T3e++055Pjxx4jeqOtVY0JJ1xVrGv5EoJISWFKgzej8jnoLqn35m9MHC9DROLOUElFFdZcBXCFFeSrkLBWKVCLgIITqj4CG2SgV93kRKWUdKOU/1lnFjFLfwCcCmN5zKB2V5YzV9fT169e/OCTcvjQSebqcZ+JHyxn7PPvZZYHgXqKOC4enq6tKqbTPOnrpItZpVadS0IRnxShqV4NH9II14A4YqNI0evbtw6ZyP+jshBD37duWYU2bf+fBeINVrWmFZxYLixYvRoVNbzp/VHGV5uJ1i8Md9AWWK7/wZ5fsBDiNp3bgbrRt3Y9O67axasYEtG3cxY/L3hIdH0tthGOM++5KkpCTGfjZDI6aLiyefDFN+J/Tr35Mzp3OC527dvItt297Ytu3N0aMefPyxAmjT0dEpMhCelVWWFas6eghdfWRa4X1UZGoyQlcfdPTQ19en7wAHPFw10fAFKccNa7aS8OIlnu6n0dfXZ/yk0Vy9EsCaVX+q47gc8+TjYcokQb9sALeBg3qpAW7VaygAt5DgUFq0aIKhYXF8fQOoWsWS51Ex6OvrvRVkDhQCbeNmDTnteR6A4X3G06ppd55FPcfH+6q6IwJwcznJR6q669OvB2dV+S1dphS7921kwdzleF++qk6/cP4KwkIj6ddrJCP6TSAtNZXxwzVnwk+6naF/lnZ+MVs7d+hrr9HOdXV11dN4enq6dOjajgd3HnHT7zZVqltSqYo5evp69Ohnz2mPcznqN2PlnXG5MnRxsMP1oGa7OnrUg7ZtmqOrqzyba9G8CXfvPsDL6zz9+vekYsXyAJQtW4bKlSvhfMSdNq0daNPagWtXr3Ps2HEN+B7KfcMbZSYp44FlSRQmW4E45+lposDb+1BRjoxOAk5CiBVSyueqaboyZPbio7Kl7yuEWIJSoHbALJTRU4ZekFnoZIs1+i3zeAFlGeJ2lOm1swBCiBpSysvAZSFET6CyEKIM8EhKuVL1bKkRyojnsBDiVyllpOpvLIXCVHotpTwghLgL7HjD+dWrUDwuHGTfrsPcv/uIabM+57rfLTzdTrNn5yFWrF3ESe/DxMXGM2XsLADi417w57odHDq+AyklXifO4el+hpJGJdhzZBNCRxAf+wLvi75UMClP5+4dOOl+hn07D/PL2oWc8D5EbEwc08d9p85MizZNCX8aQfDjzFcEDIoZ8Pr1a9wvHAChoJqXL1nDzG8n4+93k+Oup/h7+wFW/vET53xdiY2JY+J/ZuZZ6Glpacz5ejEHD22hpFEJwsMjuXP7Pt/Nmca1q9dxdfFk+9a9bNi0nGv+J4mJiWXM6EyP24Cbpyldygh9A30ce3Wlf9/ReLh7Mef7L3mZEIiuri5VqlgyZ850Fi36Fe/LbrRspbzwPWXqbDZtXIGhYXHc3U/h5q50CH369ODXFQuoWLEch5y2EBBwi169h9O2bQv0jC3J+G2U9vJZjvmNr+b+hM+1AGJj4+nSbzgT/zOCgb27k11pCc/QK2OG1+Uj7NnpxL07DwtdjlJKXI+eYNeBDZQoaYhx2TLUt67D/UeXSUxMZOaX89i2dQ8bNq3AL+AkMTFxfDpKWTF55/Z9nA4cw8fXndTUNGZ+OZf09HSuXPHn8CE3zp53JjUtFV9ff3oN6k6fIT15dC+QjXt+x8SsIq4X93PimBcLv13Gz2vm43b5AHEx8cwYPxuAXZv3sfj3H3A+8zcIcPr7KHeu32PRrGVs2rMSqQPnz1zCxLQis2ZPwe/qDdxcT7Jz2z7WbliGt99xYmPiGPup0rF8Nm441apXYeY3k5j5zSQABvf7lGfPopn11QL2Of1J8WLFeRGfwIO7j5jyzXhu+N1Wt/Nlaxdw3NuJuJj4HO08LEc71+fPvasx0NdHV1eHS2eucGDHEdLT01ny3QrW7f4VHV1dDu0+ysO7gUz8+jNu+t3htMc5GjSpx5bD69DT16PXwB5EhEXwIj6BwSOVZz9LVq/l7t2HHD9+msvebsj0dLZs2cOtW8riowXzl3PEeTs6QpCSmsr0aT8QHKz5ms7t2/c5cPAovlePk5qaCjAJhQtnijIaAuX+vQso0Pzqhz4yKlK43gcK0xuN6tmTEKIqinlqBSAK+FRK+UQIcVCVFwF4AtOAb4ARQAoQDnyimnocimIAqKP6bhLK6OkvMkea30opXfMqq+oVbIr0IYSuKPpB7qvUovWS+ye86ZIKO31WAP1/8KZ78bpofd8qlayQf6JCKirpjS/bv7XKFStaCKChrkH+iQqpB/Gh+ScqpF6+CnrnniSwcdcC33Oq+R//r/dc/yjp9Y0nVTqjhGxwun+VtJ1R0UjbGRWNtJ1R0elD7YweWXcr8D2n+nWP/y3Sq1ZaaaWVVh+G3teS7YLqvXRG7wGmp5VWWmn1r9a/aWn3e9X/N5heGb2iZQU9SijEkuUC6uXrop1W09ct+ubWvHye3otvpaKeVgu671yk8QCMq3Qu0nhPX77ly715KCU9rchjltQv2mnZqMSin0oUfJgjkLT0D8pwJ4f+ZzojrbTSSiut3qwPfTWdtjPSSiuttPoX6D2sVSuUtJ2RVlpppdW/QNqRkVZaaaWVVu9d6R/4arq3eqIlhJgmhHirJ/Aqx+68X9nP/TgrIcQN1efmQoiV+aSfIIQYmct+dZx3VX4spcKobadWOJ3bzeGLe/h08vAc3zdt3ZhdHpvxCTmNfS+7HMdd8z/J9C/H5zjubaB1B5z+4mGQDy8TAokIu6EBn9PIk401166e4M6tc/y6YoF6/89L5nDj+mnCQwOIjb6H/7WT2DRpyEcf9ePSJRf19vJlIEOG9MHHx50bN06zfPk8dYyyZctw9OgOrl/34ujRHRgbK++X2Nq2Jjz8ujrGp9NG0MquBfsu7uTUIzcOX93LFo8NeNxxZshnikVO41aN2Oy2ntOPj2Pn2EF9DtNKpmx2W88Wjw3sOLmZaQsns/vM1neG4WVABS0qmbHvyF+KA7ixJTrF3/yOTK7APqGDbilT9IwroVvGAnRzt2PcvPk3rvl54uPjzro/lqKnl/dvzK5dO3LNz5OA617MmPE5ZcuW4ZDzNq75n+SQ8zZMTMqrYX0+vh5cvuLOZR83XNx25wrrq1mrGucuHuXRYx+iou8QE3+fRT9+C8CPP36Hn58n3t5u7NmzHlvb1oWq7wxNnDiaV6+C8Ll1ks+njgFg1txpeJw7iMe5g/Qb5MDqTUs57XOUQx471XVjWdmCuyHeuHjtxcVrL4t/mQNAx87tuBN8mYjo29y+f54zF45QoWI59fkMDAz4c+vv+Pp7cvzUfjUAsGw5Y4647CA43J+ly+fSxb4D3lc98PX3ZJrq+tuzbyPePm7qOFu3rcL/+ilOnXbSAB/OmPk5/tdPcdXPky72me1y7R8/Exjko46RRY1RPDOvo/hhFuqlq/R0UeDtfehtl1dMA4p2OVghJKW8IqWckk+aP6SU2/5beXoX6ejoMGvJDCZ/MoOBHYblCvQKexrB3KmLcXM6nutxLZt3Z+Dg3u8MrQPYtmUP165ep6RRNQKu32LXjrW55nvN6iVMmPA1deu3p1bNavTorvB6Tnie4ZtvFnLlij/r/tjCNb/rrFm9hL//PkTr1g60bu3Af/4znaCgYL744j9MmjSLhg07UqNGNbqp4HczZ07Ey+s81tZ2eHmdZ+bMTDjZ+fM+6jhbV+5kxuKpTB06k651ehHzPI4FX/xIUmIyp10VT7GIpxEsnv4zxw95auT/eeRzxveZzOhu4xjfZzL9R/Zh0bSf3hmGl6HU1FTmz1lKamwIqXFP0TEs/cYOJTdgn46hscpB/ClpCVHovuHF1D17DmHTpAstWnTHsHhxRn/6Ua7pQGkzK35dQP9+o2nWtCuDB/dh8eLvOO11AZvGnTntdYH1m1YQGxtPR9u+GJUqSVDgE1q16MGC+ctzhfU9uB/Ignm/cO3qdUwr1CcuLh47O8XI1NPzLM2adaNlyx7cvx/I1q0rC13fenp6LFr0LWfOXGLBd0vpM6Anw0cPpmGjevTsOJi+3Ybx1ZwpvHqVSMcWvfhz3XZmzZ2mPv5xUAgOdkNwsBvC7JmL0NHRYeHS77h98z6O3T/m2bNoxo75kmdR0epjRowaTFxsHM0ad2Hdmr+Yt/BrQLluflz4Kz/M/gkhBMtWzGPwgP/QunkPBg7uxbjPRwZSfigAACAASURBVPIy4aU6zqjRQ4iNjaOxdSfWrPqThYsUe68MeF6LZt3p33cUv/62QM012rn9AP36jc6t+jah2KZZo7jbfJVbojcpXYoCb+9D+XZGQoiSQohjKtbPDSHEXMACOKVy20YI8bGK43NDCPFzlmN7CCGuqo71zCX2WCGEqxDC8A3nbqY61h/Fdidjv50Q4qgQQkcIEZQV2aDiI5lmHYHlEUdXCLFMCOGjYhaNzxLfSwixXwhxRwixU6hsulV/0x0hxFUyHcARQnRUMY78hMJcypu+lkUNbeppAL3cD3nmAHqFBYdz//ZD0tNlrselpKRwcP/Rd4bWAXTq0p7du53Q09Pj5ctXlChRIldwXanSpbjsrRhabt+5nz59FD+44yfO4OjYle0793Pp8lV0dHQoY1xGI8aQIX1wcfGkVKlM+N2uXQfo3VtBDvTq1ZUdOxRg3I4dmfuzq55NXUKCnhL6JIzUlFQ8D59k6LjBPH0cSoSKbxMeEsHD24+Q6ZovWqSmpJLyOgWABs0bkJaaRsTTyHeC4WWFCkZGPONGwG3lP1IiU1MQOrmPWnID9gk9A2SGa0VaCkJXD4RujmPd3b3Un69c8aeSymW9RAlD1v2xlNNnDnHh4jEce3WlefMmPHr4mKCgYFJSUti/31nVRpSy3rXzAK1bN2P3zgMMHtKX3TsPqo1m27Zr8UZYn4OjPbt3OWHXqS337j7E0LA4ZmYmeHqeJS1NWeJ9794jSpYsUej6XrLkOx4/DubJkxDS0tJwdnLDvqcd3hd8SUtLI/FVIrq6ujwJCgHA5chx2nV4M6qkSdOGBAU+ITk5mdTUVA7uP4ZDtuump6M9u3cqFnCHndxyuW6SqWhSnkePHvNYVZbORzyYNHkMS3/OBEs7OnZlp+rvcsoGPswKz3v0MLMsz5/31nDWz6LaZLpzH6eQCJ0PnWdUkJFRDyBUStlY5Zj92/+xd97xURT//3/O3aVCOiGV0HsJLfQOofciSpGioDQVaaJIFQFREaWJiIgUEQQU6VWk99BLQhLSE9JD6iXz+2Mvl7skQILxK5+f98pjH4/c7Mx7Z3dndnbKvp9AONBeStleCOEOLEFBSNQHfIQQfYUQzsB3wAAppTcwyNCoEGIi0BPoq0NJFKYfgEm69AUkpcwBfgP66Ww2BYKllFH5oj7NzhtAopTSB/ABxgghcnnGDVB6gLVQ/Oi1FEJY6s6pFwpKwpCtMBWYIKWsD7RG8VdXJJV1cyYqPM/jdFRENM5uBXHXz0unwNP+HrQOFPjZ+PEjiQjzIzk5hbv3HuCRD0rnYWAXICw0wiiOh7sroSHhjBr5KgcOHicsNAJ3g7wNHNiLc+cuExaW932UIfyubNkyei/ckZHRlC2b1yto2rQh58/vZ/fuH6ndoCbRBtcgOuIxdRrW4sjuY888x1yVdXfmx8PfsWT9Au7feMDjKIUt86IwvKdKpVHor8VwsSS1GQiLUoAC/EOlAVXBxihXGo2G14b04/AhxZ3R9BkT+fPEGdq26Uu3rq+xcOFMKlYsR2iYMZTQ1taGqEgFgRAVGYOlpQWhoRFUqVoROztbrEtZc+rsH7Rt27xQWB8oIMPQ0AgGDOzFju17CAuPNLrfAMOHDyQkpHAg4tPut7u7Cx07tubcucv6dBHhUWRlaWnbsSWWVpY4ONrjVMYRc3Ol12kIpQQo5+XBvuPb2Pb7enyaNcTVzUUP4lu5Zgmj3niN7j2NGyN393wAwMSUAvWmlLW1UR3wadKAu3f9SU1NM7ITGpZnJzEpGScnB/310l+L8CKBH28BfXT/D0KhDBRZUhZ9+zdUlMboBuArhFgihGgtpUzMt98HOCGljNGx0TcDbVDAeSellIGg8I0M0rwOdAMGSikLpVnpejv2UsrcN4GfnpK/bSjAO1A8cm8rhp3OwOtCiGvAecAJxWEqwAUpZaiuwbsGVABqAIFSygdScepn6J37NPClEOId3fEKcAeEEGOFEJeEEJcep5b8R6olqY8+/BRPr4ZYWJjr+EPF17BhA9FqtWzZstMo3MenPqmpaQQGBhfZVm4FuXbtJtWrt6Bp026sXr2BoeONh6TUahVuXq4c+6No/uWiw2MY4TuGZbO+wbOiJw5lnt1QF6bnwfBAoLF10XkAL3pNz0lLQAgVGnsPVJa2SO2zwW9fLV/A6VMXOHNGwSd07NiaKVPGcfbcPg4c/BlLSwucyjg+04ahNGo19RvUISoymhHDJ9GwYT1cXMo+Pb5GQ/fuHdm1q6CP4OnTJ5KdnU1UVEE2UGHKvUxLl85h69ZdBS5bRFgkx4+cYuf+jXzz3RLS09ILAO4AoqNiaO7dme7tB7Pg46V8vXYxllYKefbdt2fSsmkPPv9sFa6uZRn8WkHialFVp25NnJ2dCA4KeX7kF9doYDwK4dUGKNYXwC/7MN1zV9NJKe8LIRoC3YFPChtuewHdQOlFeWIM3HsRnQWq6HpifYFPnhPfUAKlx2RE3dJ5Ajes+dk851pJKRcLhVbbHTgthOgipbybL85aYC1AA9eW+uoVHRGDiwG22MWtLDGFAL3yK386Dx2ozVBFgdaB4r5/xEilTc8F12VkZPD7nkMs+2I+YfmgdGE6u/pje7phZ2/LpYsK1yUxMYl21VrQsLGvfn+4Lm+DBvXil19+Jzw8Sj+kpOQ/D34XHf0YV9eyREZG4+palpgYxUOAIdn0oA4H4V4+byFBw5YNiA6PIf5xwXN8lgLuBZKVlYV307pcfXT3hWF4hlDBDd9tQaPRoLZ1ISc9BZn5tMYqTz169UJjr0xya5MiyU7JKwcah3KQk1VoupkfvkuZMk68NjFvEYsQgiFDxvHgwUN9WJMmDZk8+S3OnttHREQUZ05fJCkpGRdXZ6IiY3BxdSY9PQNPTzfCwiOJj0/kzTFDCfAPJCAgiHretfS2mjZtQIuWPkybMYErl6/TtVt7/PxuERP9GA93V/39HjZsIN27d2TkyHfYvXuDPn1R7nfDhvVo3rwx9va2ZGfn0K1rR04eP82Dew9Z9dX3rPjyOwAu3jqqn6sxhFICZGYq7883/e4QHBiCWqPWg/gAnJwcuHzJj0aNvdm2dTeAUjaN6k3pAvXmSWqqvg40adqAipW8KF/ek+49O+Hs7MT+A1sJD4/C08ON8DDFjp2tDbGx8YSHR+JpWH/ciwR+vIvyAg3KkF2P5yUw1Mvum64oc0buQKqUchOwFGiIMWvoAtBWCFFGCKEGXgP+BM4BbXKHvXRIiFxdRYHt/a6zX0BSygQgQQjRShc09CnxJMpk3pfAHSllbL79z7JzEBgnhDDT5bGaEKLUMy7HXaCCECJ3Zvu13B06JtINKeUSFIhejWfYMdKta3fxquSJuw7o1aVvR04UAvR6VjozMzP6D+zJvn3G7wpFgdYBrFu7idYtetHVdzCnT53ntdf6oVarGTZ0IElJhYPrkpOSadqkIQDDhw5kyZJvaOzTmY8++pSKFb0ICQknLS2dpk0akpSYRGRkNEIIBgzoyfbtvys2kvPgd0OGDOCPP5QFGnv3HmHYMGVIfNiwvHAXl7zhy8aNvdFqtbh6uuBWzhWNmYZWvs3Zt92Y6Pk0ObuVwdxS8docGhiKYxkH0p6k/S0YniFUEOCLb+Yjs7PISc8/oFC49u7ZgzYhDG1CmFEvSljYKPNHhfSsRowcTKdObRg5YhKGXviPHDnJ2+PyMGLe3rW5fNmPjIxMXh08lsGvjGXgwF7s33+UITo435ChAzh//gqvDR3A3j8O06tPZ06ePIeVlSV29jY0aFBXD3wzt7CgcQNfWjXvyd49h3nllT5s374HH5/6+jLj69uW999/m4ED3yAoKKTY97tmzVZUrdqcyMgYDh8+wdwPFlOjVjWOHjyJvYMCx6tRqyoSqFxVGWHv3tuXM39dAMDRyUG/MKBceQ8qVvbi6MGTVKxcntr1air1ZlBPbGxtuKPjDQEc2HeU14YqAMA+/bpy8s9zBa57THQslSuXx6u8Jz/9uJ1HwaF06/wqvh0H4f8gkG5dX2PfviMM1Z1Xv3zgQ0N4XuUqCvjwOcp981ShwEDXPC+BobKlKPL2r0hK+cwN6AJcRxmqugg0BiYB91DIq6A8lG+gEAeXGKTthtLw+AGHdWFzUfhDubavAmWecuxGurTXUBDhN3Xh7VC4R7nxGqPQ0EYYhBke52l2VMCnBnk/jgLxy29/BTBS939XlEbpCrA8Nx4K1fam7lptBSyedV3ru7SQhtvEIVNkkH+wfBQYKr/5dI2s79JCfvvFevnu8OmyvksLOaTLaBkZFiVTn6TK+NgE6X/3oVG6hwFBcv7cz6VtqUpy8aKv5eBBY6RtqUrS2bGG3LVzrwzwD5KXLl6T9Wq3lbalKknbUpVkUFCIjIuNl8nJKTI0NFz6NOosK1f0kZcv+cnHj+NkRkaGfPw4VjZr0UOqzdyl2sxdXr12U/9/k6Zd5Y2bd6S/f6BcsXK9PvzBg4fy0aMwGR0TK9PTM+Tj2DjZpGlXaWnpJX19X5EpKU+kpaWXtLT0ki1a9JA3b96VAQFBcvXqDfpwd/d68tixU/LBg4fy6NG/pJtbXWlp6SXfe+9jeevWPennd0ueP39Zju09UU4Z9oEMDngkw4LDZVpqmvSt3lOu//JHOX3ER7KFe3s5utvbMio8WqY+SZUJcQny4d1A2cK9vXx38FT54Ja/vH/LXz645S9/+f5XGRzwSAY+DJaLF3wl3e1ryS+XrJIjXpsg3e1ryYou9eWeXQfkw4BgeeXSddnMu7N0t69ltH2+aIWcN+sz6W5fS/bpOkxKKWVOVrp+y0oIl5kxAQW2d8ePkS2aN5W1ataUrVs2l1vXr5JZ8aEyR5shc7IyZHZ6isx8HKiPf+DAMVmpko+0tiovs7KyZEBAkPTzuyX9/G7J+fO/kNZW5aWjQzW5bt1mefPGHXnr1j25b98RaW1VXvbrO0Levx8gAwKC5Jw5n0lPD28ZGPhIhodFymPHTsmqlZrInb/ulQH+gTIkJEz6P3gob926K2dMmy/nzVkqHwYEyfv3AmT/viOljXVFaWNdUbqUqSXT0tJkYOAjefPmXdmmZW9paekl/f0DZUZGprx27aa8du2m3Llzb7Hud+7Wp88ImZiYJKOjYuRnn3wtq7o1ko9jYmVYSLi8fNFP9ur0mvxj90EZGBAsr16+Lls26Cq9HOvKt0ZMlvfuPJA3r9+RN67dlqNemyi9HOvKMcPfk+lp6TIjI0NGRcXI1St/kJ8t/ka+NmistC9VWbo41pS7du7T1xvv2u2kfanK0r5UZRlsUG9iYmJlcFCIfBgQLBfM/Vzal6osV65YL4ODQ2QpqwrS0b6a3PnrXunvHygvXrwma9dsLUtZVZClrCrIuXOWyoCAIHnvXoDs22eEPvyXbb/JiIgomZmZKUNDw+W4t6dL3XPjXSnlfd22WEopnvf8NtxOu/aXRd2KY7ektn+FZ2SS8TBdSei/6ii1oWPl50cqpoJS869/+Zv2/gccpf4TPKx/wlFqWWu7ErWXlPH8odPi6p8475TUwL/dXTntOrDIz5yWkTtMPCOTTDLJJJNKXi85QeLlaIyEECuBlvmCl0sFC2GSSSaZZNLflHxJ0Ra5eikaI2kC4Jlkkkkm/aPSvuSr6V6Kxui/qPtJYSVqz9rMokTtAZhblS5Re5nZBT69+tvyi/+7XwYUlEqUbKUt6fkdgIRHRfuot6gqaaAgQEpWyc45QsmXIY366R8Rv6hyeDnn4U09I5NMMskkk/51meaMTDLJJJNM+tdl6hmZZJJJJpn0r8vUMzLJJJNMMulf18veGJX8l27/AxJC2Ashxhv8LjFI3tMOCXwN+KN4aGhYWKT6Depw4cIBrt84wdLP84B3Dg527NnzE37Xj7Nnz0968Fi1apW5fOUIySkPufvwHO9MHqNPY2tnw/qNyzl7aT8PQy7jd/tPDhz9RQ8Ja9u+BUf+/JU/z/zOkT9/pVWbPBzCR7MnExp9g7CYG+zeW9A/rbm5Gd/9sIwLVw8VyWap0qW4ePUw0bG3iY69Q3jUDRYtmZXP5vMhgFt/+ZZLVw5z1e8Y02ZM5Jcd67hy9QgXLx1k3vzpxQaZeXi4cfbcPmLj7xGXcI9ftn+njz/zw3e5++AMp8/t5VHYVe75n+XYiZ1GNg1Bc737dGHz1tWcOb+PW3f/4tr1Y5y7uJ/1G5ZjYaEsLnnr7deJjLrJk9Qgrlw9UiQQXn7llgWNQznUtq5g8LGqMLNEY++Bxt4TtZ1b4cC+QiTMrDh54Y8Sgwr6dm1HQMQVomPv8ODhOWZ+9G4+e8UDPlpZWXLsxE5i4u4QHH2NX//YUGge16z/gjNXDrD3yM94ehnn0cPTDf/QS7w9cRSgYFLuPTpPZNxtbt0v6HqruGUc8upNTNwd9u7fUojN4p/3LzvWcfHKIVA8di8uYLQYyhaiyNu/of9kYwTYo3i/LREJIZ73ROmG4g28KjAWKJQ1sHz5J0yYMJN6ddtRpUoeeGzKlHGcOHEG73rtOXHiDFOmKFlPTEzCxqYU3323iZVfr6PfgJ5U0wHhPl38EceO/MXaNT+xa+c+WjfvyZpVG5g9T4HsxsXGM3TwONq26M3Etz9g1befAeDk5MjEd9+kR+dXqeDekNq1q/PasP5G+Rz6+iASEpJo0qBzkWympaYhBTRp1AUP13qoVAK/a8aw3edBAGfPWkyrlk0Z2H80TRp3oV+/7uzetZ+GDTrRonlPmjdvzKIlHxULZJYjc3B0sqdRg05UrtiEjp1a061b3sq3lSvW88P3W/l1x16qV2nOyhXr9fmqXqOKEWhuxarF3LxxlwF9R6FSqQgNi6CZTzdUKhWDBikr1c6dvczUKXMJDg7Ft9Og54LwClNuWdDGhyCz0lBZ6TyqCxXqUmXQJkWiTQglOymqUGBfYVKXLsOwQW+XCFRQpVIx99MZdO8wGA/XekRHx9Kzpy+Nferr4xcX+KhSqXD3cMWnYWdqVmiOd4M6DB/5SsE8JiTRomFX1q76kVlzpxjnceF0jhnk8dPPZzH9vTl0930VWztbfb3JVXHLuGG9cXepR+061Rk2fKCRzRcBXX7z9Tp8GnYGBWnTEuVZ8kLKQRR5+zf0n2iMhBDv68B/N4UQ76G8YVTWgfCW6qKVfgpMr5EQ4k8hxGUhxEEhhJsu/IQQ4ishxCXgXSHEIJ19PyHEyXxZ6ANsRPGfdw6wd3U15hW5ujpjY2PDxYs68NjmnfTUAcZ69PRl8+YdAGzevIOevRRP2OXLl+PO7Qc8fhxHdnYOu3fupVuPjtjYlqZZSx82bdxBt+4d2LrpV5ISk9mz+yCt2yqQsBvX7xClc356984DLK0sMDc3o3O39iQlpeB37RZZWVn8efwMr48cbJTXbt07sG2LAh4ris2GjeoR9FABunmV9yAzM6sAu+V5EEBXNxcSk5LzoHDbfyf3GmZlZXHt2k3atG5WLJBZOU937tx+QFBQCPHxiTx8+IievbsY5atHz05s1YHnduezaQia02q1ejyClJLyXp64upbF2tqKCJ33bz+/W2zatENv+3kgvMJkWBZy0lNQmSvAZZVFaXIyn0CuKxqZUyiwL7+ExgKZncWj4NASgQo2aFSXoIch3LvzQLG3ez9OTg5GDlyLC3ysVbs6t2/dIygohNTUNG7fvEe7jsbfyHft3oFfdB63//jtEK0N8ti1R0ceBYfly+Mjftt5gJiYWJISk+jWo6ORveKW8fz15vix0wVeNIp73mlp6fx1Uu+gNRPFH6YnLyhZjO150kFG7wkh/IUQHzwj3gAhhBRCNH6ezf/vGyMhRCNgFNAUhbE0BgUGGCClrC+lzEX3FgbTM0NxgDpQStkIWA8sNDBvLqVsLKX8ApgNdJEKwK93vmx4AIagk1C3fA9jN3dXwsMMYFtheTC6smWdidTBzyIjYyhbVnkIK+CuPFhZeFgUbm4ulC/vSezjOL5ZtYjmLX0Y8/ZwrK2t9EA4R0djZk+vPl247nebzMwscnKysbAwp5yXB2q1Gq8KHkZgOwBXNxfCDIBhz7Pp5u6ih+gNGNiT8+euFBsCaG9vZ4RzNgQJ2tnZ0K17RzRmmmKBzNzdXfXxvbw8KFvWiWxtnl+xsW+9TstWTRk3YZQOYaA7VycH3N1cjEBzEeHRdO3WgYiIKHbt3IdXeU/OXzpAUlIyR4/mochzVRQQnrV1QQCyYVlAZufB9tRmSu/Izg2NvQfCoojfiKk0kJP37c7fhQq6urkQHhaBSqXirzN7mDJ1PFHRj7ls4JG6uMBHQ9CdrZ0NFSt58SQfO0o5rnEeHQ3y+MWSVUZxDaGOWVotbvnPuZhlPH+9qVChXIF68yKgSwPZo0A9Xxjhk1OM7VnS0RlWovTSagGvCSFqFRLPBngXhRX3XP1/3xgBrYBdUsonUsoUYCcKiTW/CoPpVQfqAId1AL5ZGL+ZGIL8TgMbhBBjgEK/pMuF6509e9YnW/viDhqf59xWrdFQz7sWP3y/lcCHj0hLTeedyWMLjVu9RhU+njeVqe/NBiD1SRoXzl/hux+WsefAZmIfx5NTTGe6+W0aasDAnlzUYadLQmq1mh9+/JrVqzboEeLFValS1mzeupptP/9GVpZiY926zXjXacfDh8FERz9m4aKPnmnj5s07WFtbcfbCfl4Z3Jvr12/Tp9cIrK2tePXVgtC2hQtnPheEV65coXSVp0poLMhOjESbGIHa2gFUZsVKX1w9CyqYk5ND6xa9+GD6fJydy1CzVrW/fTy1Ws3qdZ/z5/EzJCelPD8BMPWDCaxd9Szw4YvpWfXmwKGfeRwb99x6WlSplQ9zt6LMOz98duynK0eIIm/PURPAX0r5UEqZCfxMHoHWUAtQXvyL9PWzaTVdngqD6QnglpSy+VPS6F/VpZRv67DnPYDLkZGRq1xdXYfodl8EyhnA9e5FRycZjZ9EhEfi7mEA2/LIg9FFR8fg6qq8Ebu6OuvBYwq4y13/lufu4UJERBQRYZGEh0Vy5fJ1IiOiuHr1Bl26ttcD4eLiFEiYm7sLP25ewcS3ZhAUGKLLRxRISdeOypj8hk0r9G+cuYqMiMLDw80IMvc8mx4ertSpUwONWoNWqy02BDAhIZFSpfNQU7kgwW9WfkqAfxCrVv5A587tig0yK1fOnc1blIbIwsJcHycm+rE+X6f+OsdHH0/OO9fYeMIjoujbvweT3lUWjSQmJDFvzlLcPVzp5NuWtu1aEOAfyJ7fD9K0WSN+/nm33radnQ2OTg6MGZM3r1EYCA9gzbdL8fauTUREFP37jdKXBSWROm9YLkeLzMoBFG60zEpDaMx5rnK0Su9Ip78LFdy2eZdROXZwsOf+PX86dWqj5wUVFfiYq1zQ3fJvFiovB5EFwZOREVEF8hgXl0DDRvXo2aczH8/Py+PPm3caQR3NNBr9UKqhveKW8dx6k5mtZdOWVUa9rxc571wt/2YhwAPgq+dGfoZK0C9EgZEelJEnvXRA1nJSyr1CiGkUQf+FntFfQF8hhLUOnNcPpRfz7MF0RfcAZyFEcwAhhJkQonZhEXVwvfNSytlAjJub2yEUmm19YDcKal2gDBUmRuarUJGRMSQnJ+PjowOPDe3P3j8Uauq+vUcYOlSZDB06dCB7deCxy5f9qFylAnZ2tqjVKvr278GBfceIjn5MeFgklatU5MC+YwwbPpB79wLo1bcLp3Rj0LZ2Nmz5ZS0L5n7BhfNX9Pm4euUGVapWwqu8J2WcHenQqTVfL/vOMKsc2HeMwUMU8FhRbVasXIHRbwxh5869LwQBDA4Kxc7OhvLlPfUgwXJentjZ2jB92nydjeKBzC5fvk7TJg0JD4/k2zUbGTiwF/v2HgHARffA37f3KO+8O4Y7t+7TN59NLy8POrTtz9BX38arvAd+frcJDQnH17ct589dJjk5hbbtWujnKkAB4VlaWjJx4szngvAA3n5rGs2bdad/v1EFyoLKsjQ5OnpsTmYqQmOpSy0QGktk9vOp1FKbgVCbUc7Lo0Sggp/O/ZIqVStSs3Y1zMzMGDioF/YOdty/H1Dke51fVy5fp1Fjb9zcyrLg48/pM6AbB/Pl8eD+47yiw4b37NOZU7o89u0+nCb1fGlSz5fvVv/E11+sZeGcL6lYuTzlynug0WiwtbPlwD5j90ovUsZz642zsyOdfNuybJkx+6645w0wa/b72NnZgDKF8LekFUXfckdxDLbCh1YKkRBChQI7nfK8uEbp/gs8IyHE+yj8eIB1UsqvhBBbgHrAfmAvCoivpy7+CuCSlHKDEKI+SvfYDqW39JWU8jshxAldmku6NDtRVssJlHHd92TexRUogL6uQCowqpR1hYsAZ8/to3mz7gA0aFiXtd9+jqWVJYcOnWDK+8oyT0dHe376aSWe5dwJeRTG8OETiI9PxMXFmQsXD+LgoKyoepLyBO/abZkw6Q3i4xIY9GofzM3NcXCwIzMzk9jYeMaOnkxwUCjvTx3HO++PJTAgWH+dBvUbzePHceze+xM+TeoDgr1/HGLsqPeZ8eE7XLt6k4P7j2FhYc6qtUupW68m8fGJRbLZybcNG7euIioyhh/Wb+Xzpav4cNZ7XL1yg/37jmJhYc7adV9Qr15t4uMTGD3yXYKClJev67f+xNamNJZWlpiZaYiMjGbHL3t47/23ePw4jpSUFJKSUvh+3RbatWtBPe9axMcnMvL1SXob06ZPYPjrg9Bqs5kxfT6HD/1J8+aNOXx0OxkZykM7Pj6B8eNm0LRJA5q39MHJyVF//TMzM3kcE8eoEe/obU6dNl5vc/36LbzxxlCklOTIHNQqNZlZmVz3u42TkyNvj5tGv77d9Uv2tVotyckprFz5A4sXfY2lpQWfLZ1Ds6YNESoVwcEhDBzwRoGynFsW2rZpgszOIjs5GqQyyq+yskNlobxj5aQnMWXGXPdE3AAAIABJREFUh1y8ep2EhCScHO0Z/8ZwBvTqUsCmMLPiUUwGKrWKbZt38fUXa5k6cyJ+125xeP9xLCzM+XrNYmrXq0lCfCLj35jKo+BQIxvvzxjPkyepfLtiAyPeeJU5C6cjhCAhIYnv1v6ERqMp1r02MzcjMTGJfn1GkpyUwp37p8nMzAQJ8fGJfLbwazzKueF39RaHdHn85tsl1KlXk4T4BN4eXTCPUz6YwJOUVNas+IEOvm34dv3nWFpZIQRERcZw4/ptfvpx+wuX8bx6A3/sOcSoEe8Wu4wXdt737vlTvXqV3Em3FcC6AjexCNrsPqzID/uh4ZueOlanezmfK6Xsovs9E0BKuUj32w4IAHLHUl2BOKB37vOyULv/hcboZVQp6woleuH/CUepJa1/wlFqdk7Jf8pX0o5Ss2XJ5/G/6ijVWlOy5VwrSx6E90+U88SUgL9dKDcVozEa9uzGSAPcBzoCYSjTEEOklLeeEv8EBi/uT5Npzsgkk0wy6T+gnBJ6x5JSaoUQE4GDKIu11kspbwkh5qOMKP3+InZNjZFJJplk0n9AJdk/l1LuA/blCyu4fFYJb1cUm6bGyCSTTDLpP6Dsl9tpt6kx+rfUyKHy8yMVQ7+3Kfl5ifAL1iVqb5a25EFmV1OCnx+pmLJUl+y8RNiTxyVqD0p+jifowZ4StQcwvvGMErf5enrJznE3mlyURbXFk+cnBX3dvQx62R2lmhojk0wyyaT/gEyNkUkmmWSSSf+6pGmYziSTTDLJpH9bpp6RSU9Vk3Y+vDN/AiqVir1b97F55c9G+72b1mXSvAlUqlmJeeM/4c+9xs7ArUtbs/HEek4dOA2HlgOg8fbB6vWJoFKTeXwvGb9vLXBcs2btsBygfO2fHRxA6goDzICVNbZLN5B16RRcWEepNo1w/XgsQq0iftshYr/dbmTLbkAnXGaMRhsVC0DcT3tI+OUQFjUr4TZ/PKrS1pCTw+NV2+C3MwA0aNuQ0XPeRKVWc+TnQ+xa/auRzVpNajN6zpuUr1GBLyct5ey+M/p9wz8YQaMOjbG0tkRjbkbSkxS2bdrFmuXrjWyYm5vxxaqF1PFWPtSc+MZ0wkLC8SjnzpGzu3joHwTA1Us3mDVVOf/pH7/D6HHDEQLCQiIY0uNNEuIS866buRlLVsyllncNEuISeX/sR4SHRKDRqFmwbBa16lantG1pLK0sSE5KYcem31j3zUZUKhV/nvqNiPAohg0Zz7fffU6DBnWIi0tg5OuTePQoDFD4SK+/Pojs7BymT5vH0SN/UaVqRTZs/Eafh8qVK5CamkZK8hOiIqMpU8aRzKwsggNDeH/CLNLT01m+ehF169cmPi6BcaOnEBqS59DV3dONE2d/54slK/l2xQYsLMz5de9GNPYegCAn8wk5qYW7qJn16ZecPH0BRwd7dm9aU2ic/Krdtj6vzh6FSq3ir21HObB6t9F+3zd60urVjuRos0mOS2LD9FXEheXNsVmWtmL+4WVcPXSRrXO+B8ChfX0qLRiFUKuI3HyU0BXGNnPl1KMptb6fxtUuM0jxUzxAWNcsT9WlY1HbKOWSvZ9AthZVxTqYdxwCKhVav5NozxstFMOsw6uovWrqfpgjrG1JWz4BAKtp3yNjQsHcElHKlksDo/hp4y8s/3KtkQ1zc3NWr/0M7/p1iI9TPnoNeRSGg6M9G376hgYN67J1805mTJ2vT9Ovf3fenzYOFJ7RH8ALT8S97I3Rf8Ed0EsplUrF5IXvMG3YTF5vP5qOfTtQvmp5ozhRYdF8Ovkzjuwu3FHvm9NG4Xfuel6AUGE16l2eLPmA5KkjMW/REZWHsU2VqwcWfYaQMncSydNGkbZxhdF+q0Gj0d69nptJ3OaO49HoOfh3GYddrzaYVylXIB9Je0/ysNckHvaaRMIvigsjmZZO+LQvedhtPI9GzcZl1lisbUuhUqkYs+AtPhkxj3c7TaB17zZ4VjW2GRMewzdTlvPXb38ahTfq0JhKdSoztcdkpJQkxSXSr8swevfvSpXqlYzivjKsH4kJSbT36cX3qzfxwZw8byrBQaH0aDeYHu0G6xsiMzMzxk4aycBur9O4Yjts7WyYON3YA8rAob1JTEyma9MBbPx2K1M/nghAl96dMDc3o1+HYWRnZ5OZnsnYV9+jR/8uVK5WkXETRnH/nvIwfH3EKyQkJFG/Xodn8pG+XKYwl/wfBNKqeU9aNe9Ju9Z9sbCwYNhr42jfrDdu7i68NfJ9fFv152FAMBPfH1Ms9hBARkYmr/QZjTYhDG1CKMLMCvGUD0uLykfKlVCpGDL/DZaPXMhs38k06d0StyrGBIRHtwNZ2GsG87pN5fL+cwycOdxof58pr3L/wp28AJWKyove5NaQhVxuMxnnfq2wrlaQqqAuZYnHmz1IunzfIFBFjZXv4D99LVfaTuZ6/zmKbz8hMPcdTsb2ZaSv+whNraYIJ2MntVnHfiZ9wxzSN8xBe/kI2fcv5+3UZpL+41wA0tfPprlPNwYM7En16lWMbAx7fSAJCUk0rt+J1St/YO58xWVbRnoGn37yFbM/WmIU38HRnnmfzKBvrxEAtVE8GRizLoqhbFH07d/QS90YCSEqCCHuCCG+E0LcEkIcEkJY6VhCjXVxygghgnT/jxRC7BZCHBZCBAkhJupYRleFEOeEEI7POFZlIcQBHbfoLyFEDV34BiHEal36hzoq7HpdvjYYpE8RQizT5fOoEML5accCqNmgBmFBYUQ8ikCbpeXob8dp1aWFUZzI0Cge3nmIzCm4gqha3ao4ODtw8WRepVBXqUFOZDg50RGQrSXz7DHMGhtzX8w79CTz0G7kE8VTh0xKyEtfsRrCzgHtdcWTtJV3NTKDw8kKiYQsLYl/nMSmUzOKosygcDKDlDdybXQc2bEJ2DnaUqV+VSKCIogKiUKbpeXUnr9o4mvkY5GY0GiC7waRk++8PauW4/aFW1SqW5nwwHD8r/vTsnVT9uw6gG+3dkZxfbu159eflW/v9v9+mBZtmjwzv96N6pCdnUN8bAJZWVpCg8Mp62KMAOjQtS2/bdsLwME9x2jW2gdQvKhbWVtRv3Fdwh5FkJ6eQWJ8Ivt2HaL3oO506dqeHzcoDt6Lykd6+FBhLhlqzNhhpKSkcPbsJbKystiycQedurYF4MpFP9zcXYrFHspVnkdrgXiG94mi8JEMVbF+FWKCI3kcEk12lpaLe05Tv7Mx1ube2Vtk6jg+D6/ex8E1r4p61amEbRk7bv+Vh5+waVCF9MBI0h9FI7O0xOw+jWMXnwLHLj/jVUJW7iYnI8+Tu0M7b57cDubJbWUFpjY+BaRE5VYJmRCNTIyBnGy0dy6grtrgqeelrtUM7Z1zRmGGNrKystj561669TRuN7r36MTPWxSe0W+7D9DGgGd0/uxlMjIyjOJXqFCOgIAgYh/H5QYdAQY8NWPPUUkhJP4pvdSNkU5VgZVSytpAAs+/GXWA/oAPCnsoVUrZADiL4qz0aVoLTNJxi6YCqwz2OQDNgcnA78AylDeVujrfdQClUL4+rg38CczhGSrjWobo8DxnqTERMTi7lnlGijwJIZgw+21WLTAeKlE5lCEnNlr/Oyc2BpWDsU21qycqt3KUnvsNpeevROPtk2sUq2HjSNucx6bRuDiRFZE3ZKKNfIyZi1OB/Nh0bUmlvSvwXDETjVvBc7CsVw1hZkZkcCROrk7EGtiMjXiMo2tBm4Up6HYgDdo2xKWcC0mxidRpXhc3D1ciw6MLMHhc3MoSEZ7Ht0lOSsHBUfHhV87Lgz+Ob+Pn37/Hp5ny0HF2duLi2SvsP7WDkzf2YWNbmpgo4yXZLq7ORIRF5dlMTsHe0Y5De46SlprGmi3LaNysPutXbSIxIYmoiGi69u7A7I8Wk6NzW+Tm7qJnKz2Lj6TwmgoCCA0bEkP20KvD+nP8yF/FYg/lSqVSKbhyp/LkZKYhtRkF4ryI7F0ciQuP1f+Oj4jDvpDyk6tWr3Tk5gkFLyKE4JVZr7Nj4UajOBZujmSE592XzIhYLNyM3zFL1a2IhXsZ4o9cMQq3quSOlJI6W2fR4NBneE5QnL8KGwdkkv6Bj0yOQ5QunDMkbJ1Q2ZUhJ9igt6Yxw6znGERZL30jFh4WWYCR5ObuQliowb1JTHkmz+jhw2CqVq2UizzXAH2BgkMTRZSpMfr7CpRSXtP9fxmFM/QsHZdSJkspY4BEIPcDihtPSyuEKA20ALbruEXfAm4GUfbonJ7eAKKklDd03KNbBjZzyOMbbULhKP0j6jeiN+eOXSAm4gW+X1GrUbl6kLLgPVK/WYD1mKkI61KY+/Yh69p5ZFzxbKYcPY9/21E87DGRlNNX8VhqPCykcXbA44sphM9Y9rf5Ln5/XePy8UsMmTacOi3qcf/KXbKzi+dbLCYqhpbeXejZfjCffPw5X61dTGmbUqjVaqpUq0jPdoNpU7c7keFR1PauWSSbdRvWJjsnhzlTPmX/b4cZNW4onuXdqVGnGunpGVzLh1h/EZmZmdGwYV2C8jn/BHhnyli0Wi07f/njqemfxx7SJoShjXukDNGp/1kOUmFq2rc1FepV4uBapTfbbngXbhy/Qnxk3HNS5pMQVJo3kofzfiy4S6PGrmkN7k5Yjl+fWTh1a4KqfNHuca7UNZuivXcJDMpy+uqpaP/cQc6ju5h1HEKFil7Fy/NTlJiQxJTJc1i/YTko9IEgFLzNC6kkSa//hP4XFjDk5wxZAVryGlLLZ8TPMfidw9PPVwUkSCnrP2W/oY389p9ms8A91blhHwswsNNgeg3prt/n7OZMTGTRGoLajWpRr2ld+o7ojVUpK8zMNKgdU8m6fBqVU9m8k3JyJife2GZOXAzZ/ncgO5ucmEiyI0JRuXqiqVobTY26WPj2AUsrhFqDTaotGid7fVqNaxmyomKN7GUnJOv/T9h2CJcZo/W/VaWtKLduLtFfbCTt2j1ATWxkLE4GvScntzLERRrbfJZ+XbGdG2euM/i910AIAgOCqVmnWgEGT1RENG7uSq9JrVZjY1ua+DhlSDIzU1mUcNPvDo8CQ6hYuTxW1laYW5jzKCgUS7UFocHh+LQwHqqJiozBzcOFqAidTZvSJMQl0rN/F04dO0tEWBQOTg5cueBHHe9a1K5XAzcPF27cPomlpQU2NqVJTEzC05BpY8BH8vDMm6dQeE15PBzfzm25dy+AMgZv0m7uLjiXdaKedy1e6at4+C4OeygjI5MN323JO0GZg8xKQ2VuTU5a3sKNF1VCVByO7nk9IQc3RxKiCt7rmi3r0mNif5YOnoM2U3EyWrlhNar41KTd8C5YWFuiMdOQkZpOxh8XsHDPKz/mbk5kROQ1WOrSVpSqXo56O+cp+53tqfXjDG6PWEJmeCyJ5+6gjVPKbNzRq7g3KU9O6AOEbV7vStg4IlMKX8ShqdmEzMObjMJkSgIyOR5haU3Oo7vUq1dLuQcR+ZldUXh4uhrwjEo/l2d0cP8xDu4/Rlzyg+Yoz44XboxKyjfdP6X/hZ5RYQoCGun+H/h3jUkpk4BAIcQgAKHI+znJ8ktlkJchQIHPsKWUa3WY8saP78XiWdEDt3KuaMw0dOzTntOHzuRPUqgWTFrEoCZDGNxsKKsWfMvBHYdJ//k7sgPuonL1QOXsCmoN5s07kHXZ2GbWpVNoailtrrCxRe3mSU50BKkrF5I06VWS3nmN9E2ryfzrEOEzvsK8ggdmni5gpsGuZxtSjhoThDXOeQ9Hm05NyfDXMbfMNJRbPYvEXcdIPnBaH8ff7wFuFd0pW84FjZmGVr1ac/FwkajEqFQqStvb4O/3AK9qXlSuW4Vzpy7Sq19Xjuw3Xuxw5MAJBryq0N+79fbl7F8XAHB0ckClUop9ufIeVKhcnkdBoZz68yy2tjbU8a6JmZmGDl3bcO2ScY/m+MGT9BncA4AuvTpw7pTihDgiLIqmrRpz4+ptKlT2olGz+jwKCsHW3pYhPcZQt1YbRo14h5N/nuXzz1bx2lBlpDk/H2nAwJ565lKlygpzKVeDBvXihx9+plLlCnqm05DXB1Knbk1GDplIepriIbs47KEN323B0ckBW/08kECYWyG1L0bMza8gP3/KVnCjjGdZ1GYafHq1xO+wsePmcrUrMOzTsax4cwnJsUn68HXvfc0HLccxs9UEdnz6E2d3nmTnks0kX/PHspIbFl5lEWYanPu2JO7QRX267ORUztUezUWf8Vz0GU/SlQfcHrGEFL8A4k9co1QNL1RW5qBWYde8FjmPw8mJCEQ4lEXYlQGVGk3NJmT7F6QRC0dXsCxFTpjBnJuFNag1ig1HV1TlqhPgH0T/AT04sNd44dH+fUd5dYjCM+rTtyt//Wk871SYypTRN5IOwHheEB8BL/8w3f9Cz6gwfQ78outp7C0hm0OB1UKIWYAZCkrX79lJjPQEaKJLHw0Mflbk7Owcvpr1DZ9vWYJKpWLftv0E3Q9m9NSR3PO7x+nDZ6nhXZ1Pvp+HjV1pWvg2Z/SUEYzoUJBxo1dODmkbvqbUzM9ApSLzxH5yQoOwHDgKbeA9tJfPoPW7iKauDzZLf1Dib16DTEkq3F52DpHzVuO1YQFCpSJhx2EyHjzC+b1hpN14QMrR8ziO6E3pjk0hO5vsxBTCpy8DwK57a6x96qC2t8V+QCcAKkxZTtDtQNbN/pbZG+eiUqs4+ssRQh6E8Or7Qwi47s/FIxeoUq8KM9Z+SCm70vh08mHw5CG85zsRtZmahTsWAZD+JB0zS3MOnPqV7Vt28+BeAJM/GM+Na7c4cuBPtm3axbLVCzl+cQ+JCUlMenM6AE1aNGTyBxPQZmWRkyOZNeUTEhOSSExIYtMPv/DrAWWOIjQ4nM/mLGfSjLHcvHaH4wf/Ysfm31mych4Hzv9KYnwSU95SUORb1m9n4fLZ7D6+GZVKYGtnw7J1i9i5ZQ/+9x7y0az3SNcxkzb+uI21677k2vVjxMcnMmrEOwDcvfOAXb/u5eLlg2i12Ux9f45+nsna2or2HVrx7juziIqMZtdvP6LRqLGxtSE9LY2jp3eTnpbOn8dPM2fmYr5es5hTl/fr2UPPkourM1+t+jRvaXdGCjKrcET3tDmL9Xykjn2HPZWPpC+O2Tlsmf097238CKFWcfqX44Q/CKX35MEE3wjA78glBs4cjqW1JW+vUjhssWGPWTlmyVNtkp1DwIfrqLN1FkKtImrrMVLvhVJ++mCSrwUQd+jplAJt4hNCv91D/QNLQErijl7BIkVZOZp5eDMWr0wBoUJ74y/k43DMWvUlJzKIbH9llkBTsynZd4xfnFRl3DHvMkLPlMLMnI1bVrL5px3cvevPzI/e5erVGxzYd4xNG7ez5rvPuXTtCPHxCbw5arLezrWbx7HR8Yx69PRlQJ9R3Lvnz6LPPqZO3RqgAEHno6AbXkjZ/9oAXNFk4hmVkIQQKVLK0kWN38ajY4leeJNvupLT/4JvOhtzqxK1Z/JNV3L6J3zTxSU/+NuDbAvKDy3yxfs4ePP/+aDe/2rPyCSTTDLJpGLoZe92/OcaIyHESqBlvuDlUsof/o7d4vSKTDLJJJP+r/Wye2D4zzVGUsoJ/3YeTDLJJJP+r/Wyr6b7zzVGJplkkkn/Rb3sCxhMjdG/pMvxASVq78Ozz3Z38yJKe/FPGgrV5ZQHJWoPICmj8JVff0dqVVqJ2svKKdnrCJCSlV6i9v6JxQarLj1jVdwLql/DSSVqr/Lqkn8Eav+B+10SMg3TmWSSSSaZ9K8rx9QzMskkk0wy6d/Wy90UmRojk0wyyaT/hEzDdCYBCGA50B1IBUYWFql+gzqs/fZzLK0sOXjwONOmKv61HBzs2LhxBV7lPXkUHMrw4RNISEhi8OA+vP/+2wghsMoQnN/1Fx1GdUelUaEx0/AkMQWVWs3V/efYu2w7Hd7oQUsDkNmm6av1ILMVAT8Tdu8RAPFhj1kz5jMA6rStz5DZo1GpVZzcdpR9q3cZ5bnzG71o82pHcrQ5JMclsn76KmLDYnDycGbSt9MRKoFao+H2mRvMalULtUrFz5t2sroQGN6XqxZS17sW8fGJTHxjGqEh4XiWc+fo2d0E6GF41/lo6ie07dCSOYtmIIQgKyuLnJwcWjTpbmDPnNXfLaV+/TrExcUzekQeyOzHTSv0ILPpU+bp0/x17g+qVauElBAfl0C7lr15nOe+H3NzM1Z9u5R6DRRw3Zsj3yPkURht27dg9typmJmbkZWZRUhIOLXqVCctNY1J4z7g7KWrbN++jooVvWjcuDMADRrUYe3aL7DS3espU+bq7/VPP62kfHlPgoNDGTZsPAkJeR4yxo8fyeefzyU6+jGrV/7Asi+/Zd786XTu2h6AZV+soVv3jvrzHjXiHR7pznvjppU0bFiXLZt/ZZruvK2sLPnxpxXUq1oNmZ1D2P0QytWsUCIwvKLoRYB9Dds2YuzcsajUKg79fIgdq4yBj7Wb1GbMnLFUrFmRzyYu4fS+PHdUoz4cReMOPqiEiqunrnJ0nuKbr0Zbb/rPHoFKreLctmMcWf27kc12b3Sn+asdyNFmkxKXzJbpa4gPe0yHt3vRffIrCAFP4lOwti9F9OuT2PvHYUAph38HplihQjk+/eSr/JdgCooXGmegyF9Uv+zDdP+rvuleKgkhUgz+X6pjGi01iNINBYVRFcXZYUE//sDy5Z8wYcJM6tVtR5UqFencuR0AU6aM48SJM3jXa8+JE2eYMmU8AEFBIXTpMpgmTbqyf8VOBn78OitGfsr8TpNJTUpl/aTlfNp9OrXa1qdCg6qE3g5ica8PWNhtGlf3n6PfzGH6Y2emZ7Ko+3QWdZ+ub4iESsXw+WNYNnIhH/m+R9PerXAvBI42v9d0Znd7n0v7z/GKDo6WEB3PJ/1nMqf7VD7pP5MOw7owZcIsOrXoS+/+3aiaD4Y3eFh/EhOSaOvTk+9X/1QAhte93St0b/cKH039BJVKxYLPPmTEK+OYP/dzXFydMTc3N7I3fMQgEhMSaeTdUQGZLVDcAWWkZ/DpgmXM/mixUXyVSkXlyhUYOWwSFdwb8PhxXAH3/kNfH0RCQiJN6vuyZuUG5sxT4GhxsfEMHfw2bZr34qeN2+nUuS1N6vvy/rsfs3TZPPr06cqTfN6yv/56IRMmfECdOm2pXDnvXk+dOp4TJ05Tt247Tpw4zdSp4/VpNBoNn3wyk5Mnz/HB9AUMGNSL0W+8hnf92rRq3pOO7frz8ZwpPHmSSgPvDqxa+YMe3peRnsHCBV/y8UeLCpS7b75ex+yO77Gg1wy8OzVm/5pdJQfDe46KC+xTqVSM+2Qcc0bMYXzHcbTt3YZyhcAZv5qyjD9/O2EUXqNRTWo2rsWkzhOZ4DueavWqUqVZLYRKMGj+aL4duZhFvlNo2LslLlU8jNKG3g7i814fsqTbDK7tP0/vmUMRKkHL1zqxqNMUptceSWpCClkZWRw7mgcv/DswxTYte5OWls6e3w8aZqUc0Bl4VOSLplN2MbZ/Q//pxkgI8U/0DMcC9aSU0wzC+gAbUYZtzwH2rq7G7D1XV2dsbGy4eFFx0Lhl80569lLeonv09GXz5h0AbN68g569fAE4f/6K/q05OysbEMSGRJOdlc2l30/h3dkHtUaNWqMGKbl/9hZZOpBZ4NUH2Ls+lTUIQKX6VYgOjiQmJIrsLC0X9pyiQWdjkNndszf1cLSAq/dx0LGJsrO0eg/MVRpWI1ubTVhoBFlZWh0Mr72RHd9u7fQwvH2/H6ZlG2PgnqHqN6xDUOAjYh/H8fa4EWzZtBMbm1JGcbr16MTWzUov7rddB2hrADI7d/Yy6enGzJ5Gjb1JT08nIiKKrKwsdv26l249OuWz2ZGftyo2f999gNY6mzeu3yEyUuFI1a1bE61Wi7m5GZcv+mFvb8eUKeNYvDjvbdfVtSw2NqW5cEF3r7f8Si/dve7Z05dNmxT43qZNeeEAixZ9SHBwCI8ehZKdnc3OHX/QvXsnTp++SHZ2NqmpaWjUaoKClOfU7l37CznvTKNzSktL56+TisNOr9oVSY5NRK1WlxgM73kqLrCvWv1qRASFE/UoEm2WlpN7TtKsszHwMTo0mqBC4IxIibmFORozDWbmZqjNNCTHJFBeBwHMrTtX9pyhbr7z9j97W193gnR1J3+66MAI4kJiSEvLW+n4d2CK7dq3IPBhMCEG2HgUltp0XmAKSBbj79/Qv9YY6QisN3Xbe0KIaUKId3T7lgkhjun+7yCE2Kz7P0UIsVAI4acjr7o8w34FIcQxIcR1HXnVSxe+QQixRghxHvjsKWnbCiGu6barQggbXfg0IcRFnc15haT7HSgNXBZCGDpK9QBCDH6H5genubm7Eh4Wof8dFhaBu7tyemXLOhMZqYD4IiNjKFu2IES2Sb/WxIXmgfUSIuPo8GZPllxex91TNwi6Zkz3bPFKB26duKb/bWZhxozfFzFt1yd46xocBxdH4gxAZnERcTg8A47W5pWO3DiRBzRzdHNi/v4veee7mQTffEi07hwUKFxZo7Subi6EhxuA6/LB8PYd38a239fj06whrm4uRIRFMWXmRFZ88z2hIeFozIwZPO7uLoQZQuyeAzJzc3chIyOTlWuWcPzUb9RvUBs393xwNLd8NpOScXQ0tundoA4P7j8kM1PxfG1hac7OnXtJTc1bLu7u7kJYWB4eQrnXSnkoW7aMvmGLjIymbNky+jQdO7bm3LnLBukiydJq6dSpDVZWljg6OVDG2RFzM3OD805+5nkbyqWiK9Z2pblz+gZQMjC8kpaTqxMxBmXyccRjnJ6RR0PdvXKX62eus/HST2y89BNX/rxCVEA4di6OJBhAABMi4rBzefqLWrNX2nPnxLUC6cpWdicxH3/p78AUBwzsxY7tRj4D+wBhFM+Bs14vu9fuf6UxEkI0AkYBTYFmwBgU5EJrXZTGQGkhhJku7KQuvBTPdcUTAAAgAElEQVRwTkrprQsb84zDfAP8KKWsB2wGvjbY5wm0kFK+X2hKhfQ6Qcc3ag2kCSE6owyzNQHqA42EEG0ME0kpewNpUsr6Uspt+Y0KIcYKIS6dPXvWJ1v74t/H5Hdu26ZNc6q3qEOQX4BRnMt7zvBR87ep4F0Zt2p5QxlN+ramfL1KHFmbNy4+q+V4lvSeyfp3vmbg7BGU8XpqO1+omvdtQ4V6ldm/9jd9WFxELLO7vc/mOetwqehGGedn98QKU3RUDM29O9O9/WAWfLyUr9cuxtLKAnsHO8pXKMfePYeLbfNpOnXyPC2b9qBX1yFUrlqRKlUrFit99RpVqFa9Miu+Vrz816lbEytLS06ePPvCecq91UuXzmHr1l3k92scGhrO4UMnOHR0O+t/+Iq0tHSyX+A7F5VaRcfRPQm/H8LjkOjnxi8xGN7/odzKu1GuSjlGNh3BiCav492iHpV8ahTLRuO+rfCqV4mja40dy9o62+Pg6mT08vZ3ZGZmRvfuHdm1a39ukDXwITD7RW3mIIu8/Rv6txYwtAJ2SSmfAAghdqI85BsJIWxRAHZXUBql1sA7unSZQC7O8jLg+4xjNEfBjwP8hHEvaLuU8lk19jTwpa5HtlNKGaprjDoDuaCT0iiN08mn2JhAXmN5ESgnpVyLgje/Fx2dZDQ2EREeibtHHlzWw8NN31OIjo7B1VXpHbm6OhMTk1fg69SpwcpVi/n1k420GJw39OXg5kRiVBxpSancO3uL2m3rE3E/hOot69J1Yj++HDxXP4wGkBilQL5iQ6K5f+425WpXICrqMY4GIDNHN0fiC4Gj1WpZj54TB7B48MdGNnMVev8R2VlamjRrxL49h3FzdyEywviBFxkRhbu7C5E6KNzTYHjBgSGoNWoqV62ArZ0NfrdOYGdvR6lSVuzZv5le3YYCEB4ehYchxO45ILOI8Ch9Tywl5Qn+9x7i5mH8phoRodg0BNfFxcUzesxQRr85hIqVvDh+9BRqHS/Jp0l97Oxt2bbtW4RQ4ezsxMGDPzNixDt4GNhW7rXSU4qOfoyra1kiI6NxdS2rv9cNG9ajefPG2Nvbkp2dQ9euHTh65CT37vrz5Rdr+HzpKgDu+Z8lJVl50VHO2+a5ADeA4YveIjowAmvbPE/tfxeGp1JnkpNaso1TbGQszgZlsoxbGWILyWNhat61Ofeu3iU9VRlGu3TiMhUaVuXhxbvYG0AA7d0cSYwqmO9qLevgO7Ef3wyeR3amlsSoOH26Bj2bExUQRkKEcV4iwqNeGKbo53eLmGh9Xa8MVCSvV+SJ8oxsAuQlfIZe7uULL9eckQQCUVaanUHB7LYHqgC5M6JZMq9bkM2LN6ZPnpkRKRcDb6JQZU8LIWqgrIhbpOv11JdSVpFSfv8MMytRelD1gd3A6zobzYDE3GG3XEVGxpCcnIyPj0IXHTK0P3v/OAQo4LWhQxVu39ChA/UrdTw93dmydQ1vvjGZawfOU7aCG06eztiVtcenTyuuH76EmYUZNVvVIzIgDM/aFRjy6RhWv/kZKQYgMyvbUmjMlUtZysGGyo2qE/EglMB8cLQmvVpxNR8czat2RUZ8+hZfv7nYCI7m4OqImYUyXBQVGIGNkx1PnqRiZqahV7+uHN5/wsiOIQyve29fzjwFhlexshdHD57EwsKCAd1G0Li+L5ERUfw/9s47LKqj7cP37NKLCipVEXvvJdbYe8OSxERjizHRmBhrYoklRlOMaUYTE9MtsRcUK2JvWBAFBQWx0KQLUnd3vj/OsuyCCBryJu/37u+69mI5Z+Y5M3PmnNlpz33nzn1DQwSw38+fl0cOAWDwkD4cLwFkdiUohNp1auBVrQq2trZ07taBo0dMUQD7/Y4w4mXF5iCfPpzQg/G2bt6NRqNl4vgZ/PbLJl7UhwkODiX4Sii1a7enW7fh3Lx5m969RxAX94D09AzatNHf61eGsUd/T/fuPcyoUQp8b9SoguP163ekdu12xMUlcOjQUWbPXEzDRvXYv++IoRFt2LAuUkpq11F6dD5D+nL8WMm9svkLpmPraMdP735TpjC8sm6IAMKvhONR3RNXPZzx+YHPc66UcMaEmAQatW2MSq1CbaGmcdtGxN+K5u6VCCp7u+FcpTJqSzUtBrbn2qGLJnE9G3rz0rLXWTthueHZMY7XYnB77J0cisTz2+v/zDDFLaZDdFcBF8Bb/7kPtKCUDRH8+3tG/wjPSAjRAvgV5cUsgHPAqyhjouP1n6soPYqLUsoh+ngGZpAQYjgwQEo5tphr7EbpAf0hhBgLDJZSDhFC/ArskVJufUL6akopI/TftwLrUJZkLwG6SykzhBCeKI3jg0LpehzXSADfAn30dsbZ23kHApw560e7tsqS5OYtGhuWdh88eJQZ0xcC4OxcgT/+WEWVqh7cuxvNq6++RUpKGqtWf8LgwX25dy8aJws7rGytlUlaGyuEWsWj5HTKVa7A9ZPB/PruSt5ZNx+Pul6kJSg9jvwl3DVa1OHlZRORUocQKgJ+3svpzQFkoaVJlxa8vGCcstR38xH2rNqGz7QRRF29RdDhC8xct5Aqdb1IS9D3rKIT+eb1T2jQsQkj5o1FIhEIbpwLoWbHBqjVajZv2Mm3X/zI9PcnExwUyuH9R7G2tuLL75bRsHE9UlPTmDJhNvfuRNN3YA+mvz+ZvDwNUif54tPV+B84RtceHVmwdDZCpWKP7wF69OyM7+4DBF26xj4/f6ytrfh+7QqaNGlASkoqr419lztRyrTdlZCjBpBZWlo6wwaP5d7daI6f8aVKFQ+EgKDL1xjQ+xVmz5lC0KVr7N93BGtrK1b/sJzGTRuQmpLG6+OmcSfqHtNnTWLq9DeIjFDYSh4erjx6lElGxiPemTyHU+cv4uVVhaAgf5yd6wLQokVjw9LugwePMm3aAsO9XrduNVWrenD3bjSjRk0mJaUAAd67d1d+/30lWVnZ/PD976z8Zi2hYSfJzs4hNiae92Z9yDvvvk6TJg1JSUll/NipROnzHRxyjHKGfD9kyOCxpD/M4Hr4KWJv3UeTq8HGwRYrW2tyMrM5tTkAv1XbTWB409Z9oL/fqYb7XRiG1354F6o1rkmn/nWKe8QMMgb2VXSuUCKwb0iLt2nVtRWvL1SWdh/adIjN325i5PRR3Lx6k/OHzlG7SW3m/Tgfh/IO5ObkkpKQwls9Jisr8ZZOplGbRkgkl45eJGCpMpreoEszhuQv7d4cwKFVO+k77QXuXY3k2uGLTF43D4+6VU2enbWvf06DLs0YvmQ8Fdwrsv+rrRz8dgceb7Tn0qWrhnr4w9ovaKrfsjBuzDuG+zFz1mReHf0CGo2W999bwqGDCq3Yzs6W0BsnadKoCw8fKoj0h48iC7s5jUIZOSr1uOAE7+Glftmvjdr6H3er+o/B9YQQ01EaHYC1UsqvhBDdgf1ABSnlIyFEOPC9lPILfZynaYyqAb8AlYAEYJyU8m4pG6OVKL0yHRACjJVS5gghpqL0mAAygFFSyohSNEZFZG/nXaYFP8bl3++b7kj6f4tvurIdMHiUl1NyoKeUlbpsR9hfrNSiTO3Bf4lvOlXZw/V+SThf5jYf0xg9tcY/RWP08z/QGP1jm171DcwXhY75oyC/8/+vU+i8g9H3rUCxDYqU8g7Q7THHx5YibY+t8VLKr1E2rxY+7vC472aZZZZZ/xb9U0u2SyuzBwazzDLLrP8Bmd0B/c0SQswDXih0eIuUcmkp4o4DphY6fMoM4DPLLLP+v0n3D03JlFb/9Y2RvtEpseEpJu4vKPNK/3HFjX66/Q0lKWR30SXVf1UPtVYlB3oKXbUqX6b2oOieq7KQjdq6TO3ZW+aWHOgplast2/s9Orvsy7Gs53cAdlxaWXKgp9DtTpNLDvSU+ulf+tIvS7ieEKIPypSFGmXO/5NC56ejzK9rUObsx+unTorVv2lpt1lmmWWWWX+TysodkBBCjbJ1pS/QAHhZCNGgULDLQCu904GtFOPtxljmxsgss8wy639AZegOqA1wS0oZKaXMBf5E2ZZjkJQyQEqZv9T1LMom3SfK3BiZZZZZZv0P6Gk2vea7LjP6TDQyVcTXpv5YcXoN2PeE88D/gzkjs8wyyyyzStbTLO02cl32lySEGIWyObdzSWH/lT0jIUQFIcQTZxaFEF2EEHueFKaM0rJR76V7mhDiQyFED/3xd4UQdiXFf5LUDVpiv2gt9h/+jFXvFx8bxqJlJ+wWrsFuwRpsxissFHWdJtjNW2X4OKzcjVMfZdNr+S7NaXpiJc1OrcJjypBir+3cry1tY7Zj36Smkk8LNTW/epsm/l/S9Ng3eExR3PpV7NqUDqe+oOPZr/B+e1Cx9lz6t6FX/J+Ua2rKKbLxrEi3yF+pNmmA4Vi7rm3YdmI9O05vZMyUkYVN0bxtU9Yd/Imz9wLo3r+LyblvNnxOwA0/ft27hm0n1nP8wl4mT32tiA0rK0tW/bSc4xf2suvQeqpUVfyAVanqQXh0IPuObWHfsS0sW/GBkk5bG3Yd2sCtuItciz7DHzvXFLFpaWXJVz8u49D5HWzZ/yueVRVfggOH9WFXwHrD50b8eeo3qkOnbu24cvckt2Ivcj7kMH5HN1OxkrNJGr9d+xnHAvew86BpGsPun8fv6Gb8jm5m6efzDXH2H9vCzdiLRMUHcfnGURN7+Ta//3kFpy/tZ+/hP6ni5WFy3rOKO7fuX+DNKeMMx7749iOeu/YTLY5+gVPXZrQ8+TWtzqykyhSfImWQr4r9n6NT3FYcmtY0HLOrX42me5bS4tiXtAhYgaW1JS06t+T7gDX8cPxHhk8uvOhVAeF9tfdrdkXupkO/Dibnxs0dx6rDq/nO/3smLn6j2LQYa/6yL3i+/wh8Rr1ZqvCGtHdsibffWrz3/4zThKLPYjmfntQ49Sde21fhtX0V5Yb3AcBxcHdqBe2m1hVfapzYSPmX+pnEs7Ky4rffV3LlagABx3bg5VXQgZgxcxJXrgZwKcif7j0Un8vW1lYcPb6TM2f9CLxwgHnz3zU2NwW4heI6rRJPqTIcpotG4Srlq4r+mIn078p5wCApZYk7v/+tPaMKwGRg9T+ZCCGEG9BaSlnrMaffpcBN0DMYV2Hz8ltkfj0XmZKI3Zxv0ASfRRdbwMwSLh5Y9X6JzOUzIDMD4aisRtOGB5O5VL/63M4BhyW/kHYsCFQqqi97nesjFpMbm0Qjv89IORBI1s37JpdW2dvgNqE/6RfDDcecB7ZHWFsS3H0aKlsrmh79hqid56n/yXguvriU7Jgk2h5YRsKBizwKN613ansbqr3el9SLRT0s1F08mkT/AlSFSqXivWXTeeulacTHJvD7vh85fvAUt8OjDGHi7sezaOoyXp00ooi9P1ZvxNbOhqXfLWJE19Fci7qJr/+fHNofwM2wSEO4fFjf8636M3BoH+YsmsZbrymIqTtR9+jb2fTFqFKpcPdwpdtzg8lITud06CFeGj2UTb9vN4R5YeRg0lLT6dlmCP19ejFrwdu8+/pcfLftx3fbfgDq1K/J6t9WEBZ6i5U/f0ZYyE0WzfuEZSsWMPWN90kyIscaAwUHDunD+wvfZcqE2fo0KkDBwmmsXrMak8bP4NCBY+wL2ETFik4mNl9+dRhpqQ9p36IPg4f2Zf6iGbw5fobh/KKlszly+ISJ3c0bdlD3tzPUXfk2NT+ewLUXPyQnNplm+z8h+eAFMsNN64/a3gbPCf15aFR/UKuot+odwqZ8w6PQO1g4OSC1kkkfTWL+yPkkxSbype+XnDt0lns3C0Z48kF4Q98YanINYxAewGfbPqNx28aUJJ9+PXll2CDmLvm8xLAGqVS4fPAW0a/NJS8+kWqbv+FRwFlyI0z5dRn7jvPgo9Um8Sq+NYo7PpPJi46j2taVOE96Bbc/1hscAY8Z+yKpqWk0bdyV4cMHsOSj9xkz+m3q1avF8OEDad2yN+7uLvjuXUezJt3Iycmlf99XePQoEwsLCw75b+HggaP5VzyF4ij6KM8grSyznUaBQG0hRHWURmgE8IpxACFEc2AN0EdKWbIbeP6DPSMhxCdCiLeM/l8khJhZDCPoE6Cmnie0/PEWASgnhNgrhAjTM4pUetu9hBBnhBCXhBBbhBD5rnqihBCL9cev6h2gIoSwF0L8LIQ4r+cX5U/GHQQ89enopGchDddzlzyAACFEgBBCrT93TW93WknlofKui+5BLDIxDrQaNIHHsGjSziSMVce+5B3bA5kKSFampxWxY9miE5qQQHRZuTg0r0V2VCw5d+OReRqSdp3EqXdRN0FVZ79CzKqdyByjJcdSorazBrUKlY0VulwNdtXdyLwdR9adB8g8LXE7T+PSp1URe7Xef5Hb3+5Gl51ncrxy31Zk3X3Ao7CCl1nD5vW5FxVN9N1YNHkaDu7yp3PvjibxYu/Hcet6RFE4GhB48iKu7pXJzswi+q4e1rd9H70Kwfp69evK1nxY364nw/oA6jWoTdj1m9y9c5/MzGyuh4TTqasptK17387s2KR0xvf7+tOuU9GyHTC0N3t3HqRJi4bcibpHTk4uGo32LwMFQYEKZmfnEB/7gLy8PHZt20fvfqZORvr068bmjQoqfM+ug3TqXJCHPv27c/dONGE3TNlWZ09fRJOagcrGiuzbcWTffYDM05Cw8xTOvU1higDV3hvBvVU70eUU3G+nLk15FHqHR6HK6l1NSga1mtQqUxBeSmLqE8sHnh7WB2DTpC55d2PJux8HeRoe+h3Dvlu70sW7E0Ne1H3I05DhfxqVrY1JmP79e7JeD0vcUQiut3WrbwFcL6IArpdPBba0tMDS0sJ4cO0yik+6Z1JZ9YyklBqUXtoBFCfWm6WUIfqRo/zhk+UoZIMt+vfn7mLMGfSfHKbbBBj/1HsRZf354xhB7wMReu/Ys4pYKlAb4G2U5YU1gaFCiErAfKCHlLIFcAEw5hYl6o9/h8ItAqUreURK2QbFJ91yIYQ9MMgoHYafk1LKb4AYoKuUsqs+7Z5SykZSysaUYu+SyqkiupQCz9261ESEkykkTLh4onL1xG7WCuxmf4m6QcsidixadSYv8CgAVm4VyTWCfeXGJmHlbjqMY9e4BlYeFUn1N/UunLznDNrMHFoG/UTzwB+I/X4Xlg62ZBvZy45JxroQHdaxsTc2HhVJPHzZ5LjazprqUwYR8bmpxyYXt8rERxf8UHoQm4CL29ONOFSoWIEco4Y0NiYeV3dT/pKbuwsxeoDdY2F9Rzez2fcX2rRtUSS8YzkHvKtXNQHiAbi6uRAbXRgAaLp3qt/gXuzZfgBXdxfi9GE/X7mEkWNfKNJgPg1QMD98Tk4un69cwqET22nSrOHjIYVG+VYAgBWws7fjramvseLT4gcbhKWaHCMeT25sEtaF6o994+pYe1Qi5fAlk+O2NTyQUtJo43yaH/yMKm8NLnMQ3v1b90qO+AyycKmIxsiLviY+EcvHpNOhV0eq7fwO96/mYeFWyRDPwq0S1XZ+h9NrL5ATFmmCR/HwcOV+dAFcL+1hOhUrOuHh4WaA7gFExxQAFlUqFafP7uX2nQsc8T/JhcAgykJlSXqVUvpJKetIKWvmOxiQUi6QUu7Wf+8hpXQ1ohwUP8av13+sMZJSXgZchBAeQoimQArQmAJG0CWgHkrjVFqd1y8v1AIbUThJbVEap1NCiCBgDFDNKE7+uMtFFFfs6NPwvj78UcAG8HqKdEQCNYQQK/WbwR4+LpDxCpWAeyUzWIRKjXDxIHPFbLJ++gSbUe+CbQFeW5RzRuXpjTbk4hOsmCQA74Vjubv41yKn7JvXBq2OS80ncPm5Sbi/OQiryiVsUhWCuotHE7ZoXZFTNWe9wJ01fmgzy95J6F/Rg/gE2jbpRb8uL7Jk/nK++fFTHIyQ5Wq1mi9/WMrJY2fJSH8iaaSImrRoSFZWNjdvFEAOZ745n96dhrFyxQ+4uFVm6EsDS5XGwkDB/DSePRVI707D8Ok7ipq1valVp3QAwJnvv8UPq38n89FfcCwrBDUWjyVy8W9FT1moKf9cPW689TVXBs+nYt82VKvr/cyXehwIr2Gbhs+e9r+ojKNnud19DHd8JpF5+jJuH880nNPEJXLHZxIJn63FqnpVA533WaXT6Wjftj91a7ejVaumNGhQsvfzUtn9lyMk/tNzRluA4YAbSk+pGgojyGS2WAjhXUp7hUtNouAaDkkpXy4mTv7b0ZiHJIBhUsqwZ0mHlDJF38D2Bt5E6fWNf0w4wwqVR59OkyqnAny4qkIlZIppA6VLTUR7+wbotMikeHQP7qNy8UR3Rxmrt2jVCU3QadCTPXPjkrAygoRZuVckN7ZgPkHtYIttPS8abFsCgGXlCtT9dQ5hYz+m0pBOpAZcRmq0aJLSSA+8gUV5e2yM7Nl4OJNjRPK0cLDBoV4VWm9X8AdWLuVp9vtMgkZ/TvkWtXAd8Bx1PhiJRXk70ElezE3genAYrp4Fv+Zd3CvzIO7p6JipSalYWxd4h3D3cCU+Nt4kTFzsAzw83Z4I67t6JZQ7t+9Ro2Y1Q/hPvlpIVOQ9EuKLpik+7gHunq7Exz4wslkwdNp/SG/27jighI19gJunK/H6X9zOFZ0IunSVZi0asX2Trz6NpQcKVq9ZjbjYeCo4KT8QHmVkcuvmbdwL9QjjYuPx8HQrBABMpUXLJgwY3IsPPpxBufKO6HSSnJwcfvlxgyGuzNNibQSus3KvSE6h+mNftypNtiuj6VaVK9Dgt/cIHfMpuTFJpJ29jiZZQR4k+1/G0dWxTEF49VqUrdeSfGkeJGHhVvAsWrhWIi++8LOYbvietnU/lWa+ViSeys4WTVwC7du3ZudOZSVzTEw8VTzdiYlW4HrlyzmSlJRCTEwcVaoYwTQ9CgCLhuukpXP8+Bl69CxxIVqp9E8RGkqr//Rquk0ok13DURqmA8B4ozkdTyGEC5AOlGbgt40Qorp+ruglFHT5WaCDEKKW3qa9EKKknxYHgLeFEEIfp3kprm1Io35oUCWl3IYyRFiiP37dnTBULh6Iiq6gtsCidWc0waYAOE3QaSzqNAFA2JdD5VIFXWJB196yVRc0+iE6gIygW9hUd8e6qgvC0oKKgzuScjDQcF6bnsnFRmO5/NybXH7uTTIuhRM29mMeBUeQG51IuY7KBLHK1hqHFnVIOHwZuxpu2HpVRliqcfNpz4MDBb0wTXoWRxtM5ETrtznR+m3SLt4iaPTnPLwSSeDgRYbjd3/YR+TXO9n8y3ZCg25QtXoVPKq6Y2FpQa/B3Tl+wBRiV5Kibt3Fxs4Wj6ruCqxvaF8O7T9qEubQvqMMz4f1DX48rM+rWhWq1/DiTtR9rly6RrMWjXFxrcRni76mv08v/PebQnyP7D/OkJeUVYF9BnbnzMmCshVC0G9wD/buUICIVy+H4l3DiwZN6mJpacGgoX1xdHQg7HrBfM3TAAXvRt3nWvANatauTlUvT2xtbejcpT3HA06bpPHAvgBefFlZBTdgcC9OHlfAcz79XqVNk560adKTH7/7g29W/GDSEAHosnOxqeGOtZdSfyr7dCC5UP0523A8ga0nE9h6Mg8v3SR0zKdkXIkg5WgQ9vW8UNlagVpF+XYNuHz8cpmC8O79TcN02VfDsKzmgYWnK1haUK5fZx4FmD6L6soFw5UO3dqSG3mX7KthWNWoimX1qkq8gV1RO5Xj5s2ChTR+focZqYclDikE1xs+fKABrlezlgLXq1TJmfLllVefjY013bp1Ijw8grJQGa6m+1v0H+0Z6Se5HIFoKWUsECuEqA+c0bcDxoygU0KIa8C+J8wbBaJA62oBASgoc50eprdRCJHvZGw+EP54E4ACzfsKCNY3bLeBAU8ID0oPZ78QIgZlZd0v+QsogDklxAWdjuxNq7F7ZymoVOSdPogu9g5WA19Fe+cm2uCzaEMvYtGgJXYL14BOR872tfBI+YUmKroinCujvXm1wKZWR9S8tdTbsAChVvHgT3+ywu9RZdYIHl2JMGmYCivul33U/HIKTQK+AiFI2HSEjGtR3JjzCy3+nItQq4jeGMCjsPvUnP0CD69EknCglMODRtJqtSyf+yUrN65ArVax+8+9RIZH8cas17h+5QbHD56iQdN6LP95KeUqONKpZ3smzhrPS11GA/Djzm/xrlUNtVrN9tMbSEpM4be1Gwm/EcH0OW9x9XIIh/YfZdO67Xz1/cccv7CX1JQ0wyq159q3ZMact8jL06DT6Zg7YwlpqQ9x83ClfIVydHj+OS7dPkZqShrNWzemn09PrgVd58iB42xZv4vlqz/k0PkdpKU8ZNrEuYZ8tW7XgtjoeO7diTbk85OFX7LJ72eEEDxMS+fMyUDc3F3o0acLh/cfZdO6HXz53TKOBe4xAAXz02gMFJw74yPSUh9ia2eLJleD/9ldCCEIDrrGik9XM2vuFK5cDuHgvgA2/rGNlWs+5fSl/aSmpPLm+JmUpNVrl9OsU3ssnB3RPsyk2Z5laDOzid94hMyw+1Sb/RLpQREkH7xQrA1N2iPur/Gl2f5PQUqS/S9x/vA5dFotH/6xxADCuxt+t1gQXpsebXhl+kje6jGZU3tP0aR9U1YdXG0A4Z0/fB6FwVm8jGF93X1GlQjrU26WjoSPVlNlrfIsPtx+kNxbd6j49qtkX7vJo4CzOI0ajH23tqDRok1LJ27OCtDqSNvsR7WdqxGANi2dpJV/MGRoP6p5V8Vv72F++3UTa3/6kitXA0hJSWPsaMVf3/XrN9m+fS8XLh1Eo9EyfdoCdDodrm4u/PDj56hValQqwfbte9m/70h+St8BZqOMLAUDfhTw1UqU9l/ut/sfg+v9ryv9zT5lWvAhu//SlqfHqqwdpc5VFdmK8Jf1IKfkFVZPq7J2lJqj+/c7St1sU9i12F/Xp1ZZJQd6Sv03OEptcSes5EBPqYzM238Zdte9Sq9Sv3P878Cd1WkAACAASURBVB/834HrmWWWWWaZ9Z/TP7UwobT61zdGQojGwB+FDudIKZ+8KcMss8wyyyyDzKTXvygp5VWUfTxmmWWWWWY9o8xwPbMeq4n7bEoO9BT6abpzyYGeUnkhUWVqz/uIU5naA3ikLft9TFaqsn0sErLKfl7LQq0uU3stpz2d14LSqOZ3Zf96Kes5nuon/gaPY17dy95mGags4Xp/h8yNkVlmmWXW/4DMc0ZmmWWWWWb94/q3r5w2N0ZmmWWWWf8DMveMzDLLLLPM+sdlXk33FBJCHAVmSimL3+r9n0nHIiBDSvkUUBRD3LFAKynllJLCNu3cnNELJ6BSqwj48xC7v9tucr7fhEF0HdETnUbLw+SHrJm1ksRoxdfZ+78toFbzuoRdCGX5+KUAqLwbYtXtZRAqNFdPoDlvSvq17PISaq+6yj8WVgi7cmR9+w4AttN/QCYqqAfdw2Ryd36rBGvUGptXJiteIo7vI8fvzyL5sGzdGevBowGJ9l4kWWuWKWXh7ILtuOmonCuDhMovLiHhvinapFnnFoxbOAGVWo3/nwfZ+d02k/MDJgym+4ie6DQ6HiansWrWNyRGJxjiaVSSret2sXbl76ZpsrLk028X0aBpPVKT05g+cR4x92KxsFCz5Mv5NGhcF7WFml2b/fjxmwLHnyqVik2HfuVBXAJvv6o4/mjf9TneW/IuKrWaHet9+flb050GLdo2Y/aHU6ndoCbvvbmQw3sCTOLpBPzx22a++sIU2GdlZcV3Py6nWbNGJCenMH7MVO7djcbJuQK/rfuW5i0as3H9dmbPWGyI073H83z82Xw8PN14lPGIhnU6FrJpyao1n9G0WUOSk1N5fdw07t2NpnPX9nywaAaWlpbk5eWx6IPlnDyuuLzxGdoXm3EzQKVClxCNyqUqqFRorhxHc87PtFy7jUDtVT+/kJU69LVChrGd9RMyIb8OJcF3n1Kvc1OGLhiDSq3i7KYjHP7OlCTQ5bV+tBvRDZ1GS0ZyOhtmf09KdCK12jVgyAejDeFca3rw29vfwInD2HVsicvcSaBSkbZ1PylrN5vYLOfTk0qzXkOj9y+XusGXh1v3Y+HhgsfKBSAEwtKC1HW7KI3mL/uC46fO4+xUgZ3rvjc5JyxtUdtXBCHQZT9El2WKebGysuLHtSto1rwRycmpjHl1CnfvKpu/Z8ycxOgxL6LV6pg1czH+hxX3UyHXT5CRnoFWp0Oj0fB8x3yiDUuAwSgeex4AY1HoAaWSeZjuv0xCiP9ImQiVinFL3mDZyIUkxSWxdPdyLh4+T7QRCC8qJJJ5A2aQm51Lj1F9eGXOGL6ZorSPvj/sxNrGmu4je+UnHKseI8nZ8gUyPQWbUfPRRgQhkwp82eUd3UQ+gcaieTdULkaOyTW5ZP/+YeFEYvPq2zz6/D1kcgIOC1aRF3QaXUwBdEzl6ol1/5fJWDZVDwCsYDhn9/p75PiuRxN6CaxtSEs0XUGoUqmYsOQNPhy5gOS4JD7ZvYILh89z3wi+djskkvcGTCc3O5deo/ry6pyxfP3OCkO8k7dD2HzwNwIOnCAi/LYh3vCRg0hLS6fPc8Po59OTmR9MYfrEefQe1AMrK0sGd3kFG1tr9pzYxN4dB4m5p5TTqxNHEHkzyuAlW6VSMffjmbzx4lTiYx+wYf9PHD14gkhjGGB0HB9M/Ygxkwv4YsbxLtwM4cjx7ezz8zdhCb065gXSUtNo2bQ7Q4f3Z9GS2bw2Zio52TksW/Il9RvUob6Rx2aVSsXyLxax8psf6djxOfoN6EmdujUJDyvwXTZy9Aukpj6kTfNe+Azrx4LFM3l93DSSk1IY+dIk4uMeUK9+bTZv/4km9Z/HyakCCz+cTfafn0B2BrZTV5F78He0NwKxGbMA7a0gZFLB+y7vyJ8FdahFd1SuRg7xNblk/7rQqPoIXvhwPKtHLSU1LokZu5dx9dBF4m8VeOK4HxrF5wPnkpedS4dRPRk0ZyS/TfmaW2dCWd7vfaUelbdn/rGvuXE8mOfVzwjCAzQJydwbMQ2Zl4ews8F79xpQZRscDRenJwH71A6V0KTFgk6DRQVPdLmmXtGfFq6n0ykue/r1fYWkpJTCl1sOfKD//g6wAMUxc6lUhnC9v0V/yVGqHoz3jv77l0KII/rv3YQQ658AuWsphDgmhLgohDgghHAvZFelh9V9VFpwnRDCRQhxUf+9qRBCCiG89P9HCCHshBDeQogjepCfv9H5X/VwvnPAZ4Xsvi6E2CeEsBVCjNID+IKEEGuEEGp9mHFCiHAhxHnAlJ1cjGo1q01cVCwP7sWjzdNwxvckrXqa7uMNPXON3GzFlcyty2E4uxd40A45FUzWowJ3Kyq36siUB8i0RNBp0dw4j7pm8duz1PXaoLlx/olpVNeoi+5BDDIhFrQa8s4fxbK5afasnu9HzpFdRgBAZRmzysMLVGqlIQLIyTbk5XFloMnTcMr3BK0LlUHImauGeDcvh1HRvZJJvLw8DX47DtKtz/Mm8br16cyuTXsBOOB7hLadFEiclBJbO1vUajU2Njbk5Wl4pEdFuLq70LlHB3as9zXYadS8Afdu3yf6bgyaPA37dx6mS+9OJteKuRfHzesRhhdJ4Xh5eXls37qXfv17mMTr278HG9fvAGDXjv107qIA3TIzszh75iLZ2abL1lu2asqdO/d48cXBrPhsNQ/THtK3v+ky4r79urFpg2LTd+cBOnVWbF4Nvk58nNIrvXH9Jja21lhZWVKtelUiI+9AVjoq9xrItERUnrWVOnT9POraxfsMVjdoi+b62WLPV2tWi4Q7cSTde4A2T8sl39M07mUKZ7x1JpQ8/f2NunyTCm5Ftyg07deW60eDyMvOfWYQHgB5GmSe0pQKK0sQpfN4UxywT1hYI7V5oFNcM+lyHqGysjcJ8yxwvSfIGE1jT1FqwRP1b0dI/FWv3SeA/CezFeAghLDUHwvmMZA7/fmVwHApZUvgZ2CpkU0LYD1wU0o5n1KC6/RoWxshRDn99S8AnYQQ1YAHUspM/XV/k1I20V/jGyMTVYD2UkoDiE8IMQXFYaoPCvvoJaCDlLIZCoJipL4hXYzSCHVEYSmVKCc3Z5JiCzAFSbFJOD3mQcxXl5d6cOXopWLPC0cnZHrBLymZkYJwfPy+HlHOGVX5SujuXi84aGGJ9aj5WL8yB3UtpRETTpWQyQXDarrkhCIAQJVbFdSuVbCf+xX281di0Uh56atcqyAzM7CbshCHRd9j8+JEgyfqfDm7VSTRpAwScXYrHr7W7aWeXD56sUi8+NgHuLpXNgnr6lbZFISXnkEF5/Ic9PUnKzOL41f98L+0m59XryMtVXnG53w0jc8/XInO6Beki3tl4mIK8BQPYhOKXOtxKhwvJjoOdw9T3IOHhyvR9wvAaw/TMnCuWPxeLHcPV1xcKvPtyp/IysomT6MpgpBwc3cl2gjmpsD1TG0OHNyb4Cuh5ObmcTvyDrVqVUeUq4hwdAYrG1TllHoo05MRDsXVoYpKHbpTqA6NXoD1q/NR125OeVdnUo3gjKmxyZR3Lb6Ot32xK9ePFgXJtRjYjku7Fe/kzwrCMyRRD8KrceQPkn/aUmKv6IlSWRgaIgCp04DKdP/Xs8D1pJTs8v2dE6d2M258ERLOUuAeMBKlZ1RqlSVc7+/QX22MLqLQWcuhcILOoDRKnYAsHg+5qws0Ag7pj89HaQjytQa4lk8PpJTgOr1OozQKzwPL9H87oTSaAO2AfL/5f6A0Hvnaoof05Ws00Bel0cwBugMtgUB9ursDNYDngKNSygQpZS4KJuOxMobrxWUlFBesiDoO6UyNxrXwXbOj1HGeJHW9NmjCL4LRGHL2D++Rs+4jcvf+iGXXEYjyJb9wAVCpUbl68ujTGWR+vxTbcdMUAKBajUWdxmRt+oGMDyejquxOlxeefTNgpyFdqNm4FrvWbC858BPUuEVDtDodnZv0o2drH8ZNGkmVah506dmR5MQUQoNv/CX7f6e8vDxxdLRnr++hZ7ZRt14tPlg8k5nvKu+xtNSHzJq+CKvBk7DoNARys5G6kodz1PWfQxN2wbQOfTeTnN8/JHf3Giy7v4JjpRLgjEZq5dMRryY18P/B1+R4ucoV8KjrxfXjV0ptqzQgvNu9x1N+cA8QZbt5uCzUs8cLdGw/kKE+45g48VU6dDDB288DqqL8mC5xXtpYOilL/fkn9JcaIyllHgpuYSxKQ3ACBdtdS3/8kBF2toGU8jUUkF2I0fHGUspeRmZPA12FEDb6a6QATVEIrG8Ca5+QpOMojU81YJc+XkcKGqMnqTDW8ypKbyi/oRQovar8dNeVUi4qhV2DpJQ/SClbSSlbWaepqehe8IutontFUozAdflq1KEJPlOG8/mEZWhyi/fULNNNe0LCwbSnZCyLum3QFhqikxnK8JpMS0R3LwyVqxcyJRHhXADCUzlXLgoATEkgL+gMaLXIxDh0cfdRu1VBJieivXtLGeLT6ci7dIoajWqYxE2OS6KSSRlUIjmuKHytcYemDJvyAp9M+AhNrqZIPFd3F+JjTRv3+LgE3D2VXoNarcbR0YHU5DQGDO3NySNn0Gi0JCemcOn8FRo1bUDzNk3o2rsThy/s5NPvP6R1h5Ys+3YhD2ITcDPq0bi4Vy5yrcepcLx84J2xYmLi8dQD1tRqNeXKO5BcdJ7AoMoulXBxrcSVkKPs2b8BV9fKdC8EXouLjcfT08hmOUeSkxWb7h6u/Lb+W6a88R5Rtwvm5Q7uDyDnj4/I8/sJVCpkigJ5E47OyIxi6lD9Nmivm7KJCupQArq7N7BxtKOCEZyxgrszafFF63idDo3oOWUIP05YjrZQHW8+oB3BBwLRaZTfiaUF4eUPx6Vt3Y91w6LwaG1CMjk3oxCWf8ETik6j9I70EiqLIj2tfLgeUGq4Xn49SUhIwtf3AC0fP3y3Hhj2NMn9/94zAuVFPxOlITiB0mBcpnjIXRhQWQjRTn/cUghhzBP+CYXTsVkIYfGU4LoTwCiUIT4dkAz0Q4HugdLQjdB/H8mTG6nLwBvAbiGEB+APDNfD/xBCOOuHAM8BnYUQFfVDkC88waZBEVdu4lbdncpVXVBbWtBuYEcuHjJtILwbVmfCx5P5/LVlPExKK8aSIl1cFMLJFVG+EqjUWNRrgzai6K9J4ewGNnboYoyAXdZ2oNY/VLYOqDxroUuKQXs7DLWLJ6KSG6gtsGzThbzLpjA3zaXTWNRTHhbhUA6VWxV0D2LR3g5D2DkgHJVfxxb1m5ksTAC4deUm7tU9cNHD1zoM7ERgIfha9YY1eOPjyXzy2keGMjCOZ2lpQb8hvQg4YHorAw4cZ/BL/QHoPbAbZ08qCzRjo+N5rqMyb2FrZ0PTlo2IvBXFl0tX07XZQHq08uG9NxcQeOoic6csJiToOl41quDppcAA+/j04NjBkmGAxvEsLS0ZOrw/+/z8TcLs9/Pn5ZFDABg8pA/HjxU//wLw4cLPiY2JZ2C/UfgMGI1Go2XUCNP56/1+R3jpFcXmQJ/ehhVz5co7smHzDyxZtILz50yHeytVUobOdMnxiAquaCOvKnWofhu0ty4XSYdSh+zRRRcsxihah2pz7fBFKnu74VylMmpLNS0GtufaIVMGlmdDb15a9jprJywnI6nooEeLQe256HvK8P+zgvBAabiEnhCsKueAbcuGSO2z4z2kJgehtjQ0SCpre3S5pr9pnxauZ2dni4ODMu9kZ2dLt+6dCA01ICmMW9XBwFN147VSV+rPP6GyWDl2AqXreEZK+UgIkQ2ckFImPA5yJ6UMF0IMB74RQpTXp+ErICTfoJTyC/25P4BPKCW4TkoZpae15iM6TwJV9L0rgLf1tmYBCcC4J2VMSnlSCDET2Av0RGkMD+rTkge8JaU8q18KfgZIBYoOej9GOq2OXxf8yJzfF6JSqzm6+TD3b95j+PSXuR18i4uHA3ll7lhs7GyYulqBriXFJPD5BGXZ9MIty/Co6YmNvQ3fnl2L6tQf5PpvwHrYu8qy3KunkEkxWHYYjC4uytAwWdRrg/aGKWRPVdEdq56vKkMuQpB3bp+yCk+nI2v9SuxnfKIs7T6xH13MHax9xqCNCkcTdAbNtUAsGrXE4aOfQOrI3vQD8pHyUsnetAb7WctBCLRR4RzeeLBIGaxdsIb5vy9CpVZxRF8GL01/hYjgW1w4fJ5X547Fxs6WGavfAyAxJoFPJyw1xNOoJNs3+HIrLJK335vItaDrBBw4wdb1u/l01WL2n9tGWspDZrwxD4ANP29h6dcL8D3+JwjY8ecewkNvUZy0Wi0fz/2C7zZ+iUqtZufGPUSE3Wby7AmEBN3g2MGTNGxWny9//phyFRzp3LMjk2e9xtDOowzxdALW/7GFG9dvMmf+VIIuXWOfnz9//LaZ79eu4OIVf1JSUnlt7LuG614JOYqjowOWVpb0G9CTYYPHEnbjFrNnLGbbzl+wtrHm4cN0wm7c4r257xB0+RoH9h1h/R9bWf3Dcs5fPkhKShoTxyvrfSa8PorqNbyYOfstZs5WlmK/MGQ8iYnJLP10HjZdlIUKmgsHsOo9xrA9QCbGYNnRR6lDt5SqbVH/uSK9IlUlDyWe1IFQkXduL3Hh99i24Bcm/T5XWdq9OYC4m/fpO+0F7l2N5NrhiwyeMxJrO2vGrlbynhKdyNrXlVVrzlUqU8G9IhFnjealnhWEB1jVrErl2RMN9Tzl5204vzOw2HufrycB+7QZiViUdwMEuux00OYx/4NpXLp09Zngei4uldj4p7IFwMJCzebNuzl8yEAc/gRlmkMH3OEpVtLBv99Rqhmu9w/p5Wo+ZVrwP71dqeRAT6mydpT62pGyBwCGZMWVuc2ydpR6N+NByYGeUmXtKPXO3PZlag9gzndlD9d7y7Zsnc7+HY5Snf4GR6llAderXbllqd85NxMumuF6Zplllllmlb3+7T2j/8rGSAixiqL7eb6WUj522bdZZpll1v+6zO6A/gZJKd/6p9NglllmmfXfJPkv98BgnjP6h+RgV/1fX/BlvapGLcpi8ebfr7L+BSko++F3tapsy/LvuDeav7KhtBj924eaAFLu+pcc6CllWanGX65EXs6NS114d5OvmueMzDLLLLPMKnuZERJmmWWWWWb94/q3j4KZGyOzzDLLrP8B/duHOP87BvH/+9UHxfPELeD9wietrKz47feVXLkaQMCxHXh5eRrOzZg5iStXA7gU5E/3Hopn6h49n+dSkD/BV49yM+IsW7atLWIvKPgIDzMiSmXP2tqKo8d3EnX3IsmpYURGBdK0WUMTmytWLCIhIZTmzRsRGHiAa9eOsWLFIsN5J6fy7NmzjqtXj7JnzzqGDOnLlStHuH07kNu3Azl71o/jJ3fRrl0rQxpvRZ4jLT2C+zFBJabR09OdM2f9SEoJIzk1jM1bfjSE/2DBdM6e28eZc35ERJ4n5PrxEvM9efJYzgfuJzk1nJsRZzl9di/HTxbwbZYuncP1G6dITLpBbNw1DvtvfeINzlfPnp25rL83O3f9RvDVoyb5sLKyIj4hhKSUMB4khnL2fAEv6HH5Blj9/afcjgrkfOB+w72/fOUIn3z6AYf8t3D6nB9/bv4BR0cHrKys+OW3b7h85Qj+AdsMZeDkXAFfv/VExwWzfEUB5sHW1oYjR7cTlxRCXFIIu/3WFcmTlZUVP/36FReCDnPoyFaqGtnctfcP7sYGsX7T95y7dIALQYeZOn0iQ4b24/Q5P84F7mfxkvcM6QoKPsKRo9tN7s30mZMICj7CxcuH6d5D8btcq3Z1gq4GkJB8nYTkGzxIus7kt0z3qL877Q0yMm9zLbTk+w3Qt193EpOvk5QSRuTt88ybX7DJ+I03R3PlasBT2QOFPXTu/L4i9Udl54RFBU8sKniiLudWxIHq/GVf8Hz/EfiMeqp9q39J/3Z3QEgpzZ+/4QOo9d/VUsoIKWUNKaWVlPKKlLKBva23zP+8O3W+XPvjOmlv6y3HvDpFbt3iK+1tvWXL5j1k8JVQ6VS+jmxQr6OMiIiS5R1ryYiIKNmwfic5d85SmZKSKo8fPyON7X3++WoZHh4p09MzSrTnaF9D2tt6y5dHvCEPHAiQ5R1ryZCQMBkaEiZtbLykjY2XbN++v1y/fptMT8+QgYGX5fPPD5Y2Nl5y//4AOWjQaGlj4yVXrPhOzp//sbSx8ZIffPCJTElJlfXqdZBubo3llSshslmz7rJN6z4y7MYtQ5799h6Ww4e9Ji9fvlpiGmvVfE7evx8jG9bvJKt4NJXZ2dly+NDx0t7WW7q5NDLYPH0qUK79cd0T8333brQMCQmTlZzryaioe/LE8bOyccPOhvKzs60mR7w0UV6/Hi7r1G4nV3z+nVy96hdpZ1vtiR8H++oyIiJKNqjfUbZp3VtmZmbJ59r0McnHu1Pny4cP06VXlealvje9erwo27frL0Ou3TDc+4oV6spHjzLlxNdnyHL2NeTkN2fLTz9ZKae/+4H8ae16Wc6+hhw35h25beseWc6+hnSr3FD26vGCfPedeXLN97/JcvY1ZDn7GtLdpZGMiYmTzRp1lZ4uTWRGxiP57tvzpJNDLcNnxrsL5M9rN0gnh1rytTFT5fate6STQy3p6dJY9un5kpw+dYFMS30omzXqKl2c6svQkDAZGxMvvb1aSke76nL9uq1y9apf5Nof10tHu+py7Oi35dYtvtLRrrps1aKnDA4OlRUr1JWN6neSkRFRsrxDTVneoaaMjIiSjRs8Lys51ZO5uXlyYL+RhntUp1Y7eT00XD58mFGqssx/blq37CUrlKstrwaHyuDgUNnleR9pb+st27XtJxcv+vyp701U1D3pVaW5yfOXmxAhcxMjlb8JEVKTniA1mWmG/3MTIuTpQztl0MkDsl/vnibHi/uUxTvJpVxdWdrPP/HONPeMACHEh0KId43+XyqEmKrnNQXq+UeLjc7v1LOYQoQQE42OZwghVgghrqB4CAdog9IjigRygT9R/EoZ9DTMk1GjhhEZcYfcvDx69uzMzh37cHEp8L6gUqkYN+5l5rz/Uans5TNUevR4no3rt2NpaUFubi72Dva4ubmgUqlYtmwe8+Z9jBACR0cHzp9X/JVt2LCNgQMVH7cDBvRknT4P166FYWlpSVTUPVJT09iyxZcBA3pib2eb31DTv39Pln+2ioz0DOLiHpSYxqpVPLgeepOoqHukpKQRGXmXAYMUlyzp6RkGm9dCbiClfGK+U5JTibp9l6ysbADOnbvIoMF9TOqEq1tldu3az/37MZwPvIyzcwE0cMQIH44d38mZs358s3KZAY3RqlUzIiPuEBV1jz59unHq5Dl69+5qko/+/XuSkZH5VPfm1KnzpCSnYmtrY7Cfl5eHSqXCQ4+QCDhyikGDe9Ovfw82rFc8m+/cse8xjCRTX2wNGtYlNCSMO1H3yMzM5NrV64beSb769e/BnxsUm7t27ud5I5vnzlzE3d2Fhw/TuaNP16mT58nMyiIpUXGKejTgFAMH9mLj+m2GdBnne9vWPQX5jlTy3apVUyIjlbx26Nia2Jg4Whg5DP30sw9ITXtIRsajUpVl/nMTGhpOXl4eO3fuo2JFJ0MfIPhKKO3bt37qe1OspFHv4jErFYtjJP2d+rf7pjM3Rop+RkFGoPc7NwKIQ3FM2AaFqdRSCJHfPx8vFRZTK+AdIUS+a2J74JyUsqmUMt+bpicKfyRf9/XHDHoa5kntOjW5Hx3LZ58tYP78T0hISMLGxtoQ5s03R5Obm0twcGip7OUzVDw83Jj3wTRu37nAEf+TREZE4eHhyqRJY9i79xBxcQ8QQhAdXeB+Jzq6IL6LSyXi9PA2GxtrLCwKpiNdXSszffobbN3+M5PenF0kz1LKEtPo4eFmCO/l5YmLS0W0moKlwwsXzaRzl3Z0fr4dHy358on5jrwdRfMWjQ0NzJuTxjL13Qkm7JjatWpQoUJ59u3/kzVrlpOuf+nVrVuTYcMH0L3bcNq17YdWq2XECB+jPClUVHcPV6Ki7hkYRgX5cEWj0bDL93eOHt+BTsoS702+LCwtDGUAEH0/lnbtFX6Uz5C+eHq64+7hVoiRlP5ERpIxU6lceUdq1PQm45GpGx93D1ei78cZ2TTlLlVwKm9oFABCQ8JwdamEl5cnarWa/gN6Ub5COUP+DJylik54uLsSfb+AJBsdHYe7hxvuRuUxbPhATp48Z2h4+w/oSUxMHOUcHdBqtQabpXluVCoVp8/uZeast3gQn8iFwAJXkh4erqW2Vxr2kMrOCQsnL1TWDugyi3or/0/r/zVC4v+LpJRRQJIQojnQC8Vjd2uj75eAehR4zX1H3/s5i8IWyT+uBbb93emtUsWdhIREgi5fMznu5u6Cz9B+JCc/vf8uiWTSG7OpW7sdrVo1xd7ejkqVnBk6tD+rV//6l9J76VIwmzbt4uWX3uCDBdNLjvAE2dvbsX7jd2z6cxd5eXmG44sXfc7N8Eh8fQ/wxpujn2gjLS2dPb6H2OX7Ow/iE9i4YTu+uw+asGPUFmqaN2/MiRNnOXPmAl26tKdWrep06dpBOX5yN2fO+tGlS3u8q3s98XqF9crLbxh4NeXKOdKmzZMc0Rev337bRIMGdTh2YhcOjvbk5eaVHKkYqdVq1v78JQH+J0l/mP7MdkDpMZ08eZ5ff1/JgUObuHv3Ps/6frO0tKRfv+5cvBgMKHNcM2dN5qMlXz6TPZ1OR/u2/Zk9azGVXSrRwAjr/ix6EntIl5mCJuUuupwMVLalZzv9XXrKaYYnSgjRRwgRJoS4JYQoMg8uhLAWQmzSnz8nhPAuyaa5MSrQWhQu0ziUnpIAPpYF/KJaUsqfhBBdgB5AOyllU5TGKh+Kki1NAX0A0SgNFkKIiR8r8snTFDzwT8M8uRkeQc2a3vTr34OQ6yd4c9IY3N3dWPvTlzRt2pCadBadOQAAIABJREFUNb2pXt2LY8d3YWdny5WrAcXae65NCxZ9OIvTZ/cSF5dAlSrupKWlc/z4Gbyre1GxojM1alQjJOQYN26cxMbGmo4dC7Dgnp4FDJYHDxJxc1PYR9nZOWg0GpNw0dFxnDp1Xm/XySTPQogSOS8xMXFUrerB+g1KQxQfn2C4tnE5Bp4PYvDgPiWW48YN2+nUYRBduwwlJTWNq1evm7BjYqLjeBCfQI8ezzNq5GROnTpP48b1EQjWr9tGu7b9aNe2H82bdWfZ0q8YOKg3iz+czbBhA2jeojGxMfF4e1c1sGkK8hGPpYUlAMnJqWi1WmrXqfFEvk2+NHkaQ5mBsvH1p7Xr6dxpMFu3+HL79l1iY+IKMZIcn8hIymcqfbXyIyIi7nDjxk1iY025S7Ex8XhWcTOyacpdSk1JM2APQGE3nTt7kW5dhtKj23BuhkeSkpxiyJ+Bs5SUQkxsPJ5VPIzqihuxMXHE6sujZ6/OXLkSgqOjAzGx8dSoUQ3valU4c86P6jWq4eZWmZOnfXH3cC3xuTEuOyenCoSF3aSHEQ8qJiYetd4BbVmyh3Q56UVw5P+Eygo7LoRQA6tQ4KMNgJeFEIUJ168BKVLKWsCXwKclpc/cGBVoB8qqt9bAAf1nvBDCAUAI4alnGZVHKeRMIUQ9oG0JdgNRek7VpZS/zpkzJ2nOnDm9LS0KxoufhnmyXj8f0KvHizRr0o2EhCTOnbvIhNemcWB/ADWrt2He3GX47T1EZmYWSxavKNaetY01LZr1YNCAVwnwP8HLI4diY2PNoEF9SE1NY+PGHVSv3pp69TpSr15HMjOzCA4OoU0bBTfwyivD2LNHoY7u3XuYUfo8NG5cl7w8DdWqVaVu3Zq88MJA9u49RNNmDbG2tiIpKcUkz25uLiVyXi5eDOa5Ni2IiYljzfe/M3z4QPz2HgagZk1vQzlOfXci4eGRJZZj1J372NnZUrduTQYP6oPv7oMm7Jjk5BS6duvIyyPeAKB1q2aEhd3i6NFT+AzpS+XKysisk1N5qlb1xHf3AVo070FiYjLJSSkcOBBAh47PcfDgUZN8HD50jDHjFKTWSyMGk5WVRWhoWLH5NlZWVjY1a3lTrVoVLC0teXGED35+/gghmDV7Cj//tAE/P39eGTkUUIbujuvLoDhduhhMy1ZNcXVzYeH8Txk6rD/795p6ENjn58+IVxSbg336cKIQd+nOnfuUK++Ilz5dQ4f15+xphR9VoUI5JkwcxcYNO3h55DBDuozvzbDhAwz5rlGz4H7XqOnNmDEvsn27H8OGD8Bv72FCQsKo7t2ahvU7MW/uMrKysunYfiAd2rcu8bmpU7cGjRrVw9LSkhdeHIRThQqEhxdwvfz8DuPgoHiW/8vsISPP7yor+7/ETSorlWHPqA1wS0oZKRW6dZF5cP3/v+m/bwW66/E+ZZPA/+8f4HvgE6P/p6IQX6+i8IpqAtbAPuA6sBOFQNtFHz6jGNv9pJThUllVN09KycfLvpYvDJ8g7W29pXOFOnL7tr3y1q3bMjAwSDas38mwMmfRwuUyIiJKhoVFSJ/BY6S9rbcc4jNWhodHyoiIKPnrLxuln99h+Th7Wq22VPbatO4jg4KuycTEZJmTkyPj4xNkxw4DDavpgoKuSRsbL5meniHbt+8vr+lXdX333a+GMB4eTeSRIyflzZuR0t//hBw5cpIMD4+QSUnJMj4+QQYFXZP37sXID+Z9YkhjQkKS1Gg0UqvVytjYeDlo4Ohi09ij23AppZTZ2TkyOztHxsbGyyE+Y+XHy76WZ89ckCHXbshrV2/ImJg4GRV1t8R8nzp5Xt66dVtmZmbJiIgoGRoSJn19D8p33p4r7WyryVu3bsuUlFSZlZUts7Ky5OnTgYZVc6+OekteuRIirwaHykuXgmXn530M54b4jJHh4REyIiJKHj58XEZERMnExGS59KMvpb2tt2zetLtMTUmT2dk5MjMzS3711Q9PvDf2tt5y86ZdMjY2Xubm5sqEhCQZF/dARkZEyX37jsib4ZEyKTFZ7tzhJ8vZ15CVnevJHdv3yohbUfJCYJBs0rCzYeVcVNQ9mZyUItPTM+T9+zGydctesl7t9lJKKXNyCsr1nbfmyM8+XilffnGidHKoJd0qNpA7t/sZbDZr1NWw0u6O3mZmZpbMy8uT9+7FyCWLVsitm31lwoNEee9utBw7+m1Zyamu3L5tr4y4dVteCAySjRs8Lx3tqktHu+py8cLlMjIiSoaHRcihPmMNx18Z8YbUaDTy9u27cvHC5dLRrnqRep6R8Ujevl3y/VZWW34gs7OzZU52joyPeyCXfLjCYG/m9EXy/v0YqdVqZV5ennzwILFEew3rd5LBV0Jl8JVQGRoSJhctXG5YTafNzpC6vBypy8uW2pwMmZsUZbI6burk12X7ds/JBvXry04d2smNP6/+21fTlbQa1PgDTAQuGH0mGr0XhwNrjf5/Ffi20Lv0GgpLLv//CKDSk9Jn9k2nl37hwiX+r73zDpOsKtf972VEBoYZsoJkR4KogAQJAorhCIgeJIpiQBQUhEEUFfEIIoJwQcTxwYsIKEmBqyBBEQ4ZJA4MGQ44mMVImINk3/vHt4quaTrVWrumQ63f89TTvau73r26q3t/e30RdrL9YLfPV3vTjV1ce9M1Qu1N1xxN9KZbOIzMiHjqqd8Oer40HHUr2x9Pxx8CNrL96bbvuTt9zx/S8a/T9/x9MN3xcXXoMsnf+RBw+fwwRJVKpTK/6dBLNBQvxsETK6TnBvweSS8jwhv/GEq0tgMCbN8LvHq011GpVCrdosEd/y3AapJWJYzO+4EP9PueC4CPEOGNHYErPIyVq8aoUqlUeoCmQjK2n5f0aSLJaxJwiu17JB0G3Gr7AuBk4HRJDwH/JAzWkNSY0ShRY0ZjlxozaoYaM2qOJmJGC758+RH/8p579o/zfZ7RqGew1cewvts9e1GzrnHsatY1jm3N8foYH7eqvc2ew3/LhNSsaxy7mnWNY1tzXFKNUaVSqVRGnWqMKpVKpTLqVGM09vlej2rWNY5dzbrGsa05LqnZdJVKpVIZderOqFKpVCqjTjVGlUqlUhl1qjGqVCqVyqhTjdEYRtIio72GiYSkBSRNG+11zE8kLSFp7dFeRzuSjkofdxrttcxP0t/fpqO9jrFKNUZjEEmbSroXuD8dryPphEJNSdpN0lfS8UqS3jTc64bRXFnSO9LnC0uaOtxrhtGbLmmh9PlbJe0nafFCzbMkTZM0hZixcq+kAwv0ZiQ9STpZ0m2S/qNwjVPSCBMkrS7pvZIWLNC7Kq1xSWIsykmSvlm4xqUkzUw/7yxJx0taKlNumzRo7aCSNQ2wxsbem/SzfnuwR46m7X8TE1IrA1CN0djkOOBdpJbrtu8AtijUPAHYBNg1Hc+l4B9D0ieICY4npqdWIIYNlvAT4AVJryFSXlcEzirUXMv2E8B2xFDEVYlhYLl8LOn9B7BE0vpG4RqvASZLWh64NGn+oEBvsbTG7YHTbG8EvKNwjT8G/grsQHRh/htwdqbWJcCjwNqSnmh7zJX0RMEam3xvbgVmAZOB9YAH02Nd4OUFa7xc0g7DTj3tQaoxGqPY/n2/p0q7Tm5kex/g6aT/KGX/VPsAbwaeSHoPAq8oXOO/bT8PvA+YaftAYLlCzQXTLmM74ALbz0FRJ9TWRWQb4HTb97Q9l61p+1+E8TjB9k7A6wr0XiZpOWBn4KLCtbVYzvbXbD+cHocDr8wRsn2g7cWBi21Pa3tMtV3iRm3svbH9Q9s/BNYmJjnPtD0TeDthkHLZCzgXeKYhAzxhqMZobPL75Fu2pAUlfY4Yc17Cc5ImkS7EkpYBStpyP2P72dZBGqBVWrT2nKRdiTkorYtotrsqcSLwG2AKcI2klUkGNJNZki4lLni/TK7J0vbmkrQJ8EHg4vTcpAK9rxLt/R+yfYukVxN39SVcKun9Ke6xgKSd0zmysf2fhWvqTzfemyWAdgO5aHoui2RwF7D98oYM8IShFr2OQSQtDRxPuFZEuG5m2B5yUuIwmh8EdiFcDj8kXC1ftn1upt7RwGPAh4F9gb2Be20fXLDGtYBPAjfY/lEa3rWz7aNyNQc5z8vSDizntQsQd8ZzbD+W4ibL276zYD1vAT4LXG/7qGQ89re9X4bWJGA/28flrmcQ3bmEQW9d3BcAnkyfu5MLatJqXXhaOxenzzvS6qfbjfdmd+BQ4Mq0vi2AQ9OuKVdzCWA1wgUIgO1rcvUmCtUY9RCS1iTcDCJGrGfvttI//h6Ef17EXfL3XfgHJWlhYCXbD5TotOktRMQ5VqFtmKTtwzL1ROxgXm37MEkrAcvavrmB5TaCpJttFyWnjEckXW777cM9l6G7LLBROrzJ9iMFWh8HZhAx1tnAxsTN19tK1jgRqMZoDDJIts7jxBTFn3WoteRQX7f9z070uomk9wDHAC+3vaqkdYHDbL+3QPMS4nc3i7a4m+1jM/W+S+wO3mb7teku91LbG2ZoXcgQrs3cn1vScYR782z6di/Yvi1Hr013bV5q1H9aqLkZsJrtU5NHYKrthzvUmAwsQuxe3krfbmsacIntNQvW1+jNh6S7gA2BG22vm24Qj7C9fe4aJwp17PjYZDKwJhHohLizfxhYR9KWtvfvQGsWfS6QlYgsJgGLA78jsstGTPpnGuoCWlLTcijwJuCqpDU7uaxKWMH2VoUa7Wxkez1Jt0MkgkjKTQQ5Jn3cHlgWOCMd7wr8pWCNrQB7++7PQPbdt6RTiGD+PfS56gxkGyNJhwAbAGsApxIJNWcQiTGdsBewP/AqIpW9xRPAd3LXlziBdPNB/D7nElmfHd98JJ62/bQkJC1k+35JaxSucUJQjdHYZG3gzbZfgBfvxq8FNgPu6kTI9qpJ4yTgPNs/T8dbExlmnbJt+rhP+nh6+rgbDSQw2H68X9ZraQD6V5LeYLuj39sQNJYIYvvqpHGs7Q3avnShpFtzF2h7y9zXDsHGttdqWPN9wBtJBsT2n5RRq2b7eOB4SfumjLcmafLmA+APitq584HLJD0K/LaJhY53qjEamyxBZO08no6nAEvafkHSM5maG9v+ROvA9i9SEkJH2P4tgKR32n5j25e+IOk24IuZ6wO4R9IHgEmSVgP2A35VoAdhwD8q6WHgGfqC5Lk7uG8D5wGvkPR1UiJI4RqnSHq17TkAKXFjSq6YpFcCRwCvsr11SgzZxPbJBWu8QdJatu8t0OjPs7YtqWXYs35mSW+zfQXwR0kvcXcVuhIbzUK1/b706aGSrgQWI+quep5qjMYmRwOzJV1FXwbPEemf9b8zNf8k6cv0uYI+CPypYI2S9Gbb16eDTSkvFdgXOJgwGj8ikiK+Vqi5deHr58H2mZJm0ZcIsl1JIkjiM8BVkuYkzZUJ11MuPyDcXq3Mxv8h4kclxug0wiA9QjNGHeAcSScCiyuKqD8GnJShswVwBfCeAb5W5EqkCzcf/eJkywDLE274nqYmMIxRJL2KqCC/j9gl/aEk/TMlMhxCXyeHa4Cv5iYwSFofOIW4sxMRi/pYaZC8KSRNs/3EYAkcBT/3dOK9eEbSWwmX6mm2H8tf7YtZf61A+/22c3fASLrF9oaSbm/tXiXNtp1drCnpIeAAwk384s6gtVMu0H0nbRmZti/L0Jhh+3hJm9m+rmQ9A2gvRMRVX8xCBf5S8PfzYpzM9urp//xc253GySYc1RiNQbqZ/pl88rb9v6VaSW8xQvDx4b53BFoDZZc9TrRmOdH20x1oXWR72+SeayVwtLDtrMQISbOJi8kqRIHqBcDrbG+To9emuykvzVQ7LVPrKiLp5bIU79gYOMr2WwrWd4PtTXJfP4jmFCKg/0IK4q8B/MLRJaMTndkpM+022+s1vMaLid3vc+l4OeAi2+tn6s0mxcnabhTuLNxhTgiqm25sMoO+9M8tW+mfJYKS3kC4WpZMx38HPmL77ky9xWjbaUm6mkjDLjFKc4BlCBcdRJHuXGB1wn0z4p5ytrdNHzvKFhwB/7b9fIpNfMf2zFZwOxdJpwPTiRuPVvq5ifcrhwMIIzld0vXE73THkjUCt0s6C7iQcNPFIsviMdcAm6f0+EuIm45dCBdyJ9wn6UHgVZLaC1ybcCWeT7gTdyR6JV4AfK5Ar5E42USkGqOxSTfSP08EDrB9JURXbKIZaW5L+1OILtg7p+MPEXGKknqJTfvV61zY5nK6J1dUzVa8t1oWfZi+GEVpy6INiIaujbgpbN+m6OqwBnFBfqDT3cYALEwYofYu2KXxGNn+l6Q9gO/aPjrtHDrC9q6KwtRfAtk1aYNon5Sy584ndq572S5JqmkqTjbhqMZobNKN9M8pLUMEYPuqwruy6bZ3aDv+as6FpB+LSlrJ9u8AFAWGi6avPTv4ywZnMJcn+TU3uxMti75u++GU+Xb6MK8ZjruJOqM/F+q08yb63H7rScp2+wHY3r2phbUh9fXk2yM9l9WTz9EVYR011MFD0gHth0SN3mxgY0kb284dyfEskYT0BHGz8JWcONlEpBqjMUiX0j/nSPov5q0LmlOg91R7wFjSm4GnCtf4WeA6Sb8mLgCrAnsno5nbC6xRl2dKbd4PXtxxTXV577yliTlLNzOvCyy3A0PTbj8krQ58F3il7dcrujG819G9O5cZxEyj82zfoyhwvnKY1wy1xhc7eACrqqyDR/96p58O8nynvIL4+7mN8C7kZsdOOGoCQ4+QLpxfJepuTBTRftUxSiJHb13CQCyWnnoU+Khj9lLJOtuzyh7oJGlhEL2Wm282UcD4jKR7bGeNaEjJAe8lbuRmETN+rrd9wFCvG0ZzwMQCp6LYDL37aNDtlzSvBg4kEklagfe7bb++qXMMcM6Ztvft4PtnETveq9rWeJftN2SefxKR+FESIxpIV4S7c3fCRXsOcLLtXzd5nvFG3Rn1CMnodNwFegi92YRbZFo6bmomy2qE+2Jy0i9yL9G8y3OxlDL+cSKl+5B+QfOOsX21YrTFarb/WzFuvmSERDfcfovYvlnzdsfI6nzeAZ2mOw/UwSPbIKcsv8ZTrlMCwyPAI8TvcAng/0m6zPbnmz7feKEaox5B0mXATq16mLRT+rHtd2XqHQEc3U/vs7azCwJTDcZbgbWAnxMFq9dR4F7qgsuzfXBd9riMdlIge08i03E6UQT5f4nalk50WqnxU2nQ7Zf4u6LGqpUFtiPNGrsm6EYHj9mSLiD6RLY3nc1K3JA0g0h++TvwfeBA288puuA/CFRjVJnwLN1emOnosVUymXVr21/qp7cNZdXpOwLrALfb3l3R1uaMYV4zJJq36LXVn67EfXUYkbV1vZsbXLcPkXBwE8TU3Mz35pjhvyWbfYjsyzUl/ZHoGNBpCna36UYHj8nAP5g34aUki3BJYPv+xcK2/y1p20Fe0xNUY9Q7/LtfptrKlF2UJ6W082eS3sLAQoVrfDr9Uz6f3H9/JWo7SrgtabR3K39E0l+AT9ie1YmYYxjhuW3Hc4gC0xKesf1sy72kzKm57mu8epTtL7R/TdJRQFYMKmnPAd6RkkkWsD23n/5HXDBwbhA6GhnuGN1+MA3tWJNmo1mEtg8Z4mulbaXGNXXseO9wMJGpdrqkM4iCw4MK9M4ELpe0R6oTuYz8jLcWt6T4zklEcsBtRBp2CZcB29he2vZShOvvImIy7QmdiklaQdJ5kv6aHj+RtELhGq+W9CVgYUV7nHOJ4tJc3jnAc4306LP9ZH9DlJjRiY6kSZKG28kd36Hm6pK+J+lSSVe0Hp1oDKDZjfe7MgA1m66HUAwv2zgd3mj774V6W9MX17jM9i8L9c4g7t6vBZ4GprlgZHTSfEk2lVL7FWX0a0uxt7OYN0X+g7YHMgAj1Wxkaq6kTxFGdjrwUNuXpgK/st01t5ra+uB18JobbW88/HeOWO8OItbWf5BiR7vffpqNv9+VganGqEeQ9BOia/MltktnBHUFSVsCm6fHdOB24BrHvJpczUuJ5pY/Tk/tQuwctgJucYe9zAYyYDlGrRsoWjQtARwJfIO+prjX2S5qWTSCc3fcF04xp2t5mksOmOXMnnFDaI7Z93uiUd10vcN3iYDzg5K+ocL2QpK2l/SgpMclPSFprqSi9O7UIeLrwH8RrroNgE+VaAIfILovnE+MAlgxPTeJvlZGnfAPSbslN9MkSbsRAe6OkXSXpDsHe3SqZ/tx278BbiQSP5Ym+tL9UNKI63Uy6Si+k2hPDnhPepQE8S+UtLek5SQt2XoU6EGD73dlaOrOqMdId8+7EjGk3xMX/TM67V2mGCnwniaDrpIuJ4bK3UC46q6z/dem9Ac5Z6eFlSsDM4FNiCSDXwH7tRJDOjz3yunTAafm2s4aVJgM2Sa2n0zHU4iu713rDC3pO7Y/3S39Ea5hoJlAdmaH9qTZ2PtdGZpqjHoISUsRF7oPEYP1ziQ6MrzB9ls71LreDc9gkXQcsD6Rmns9kWRxg+3SNkNDnbPxsQMZa3hJvKVkXZLuAjZsda+QNJlwSWZ1IkgaixP1Masw75iL7ELqlAgwk77i1muBGbb/kKvZNJIml3YBqYyMmtrdI0g6j+hscDqxo2kVLJ4t6dYMyVslnU24vxoZKWD7M2mtU4GPEl3Al6U8ZbwYSTMZIt265KIc8o1OzT0VuCm95wDbUTblFaII+Ub6Ddcr5FQiOWCndLxbei4rOUDRueIAolHqnorC1zVsX1SwxrtTGcC19O3Wi2d3VV5K3Rn1AClb60sua2rZX/PUAZ627Y8VaH6aSF5YH/gN6QJguyg9d5hzjmgHIukjQ329pMZGXZiaK2k9YtcL8TssnbnUjcF1jSYHpJujWcCHHc1cFyGyCIuSDRTd4zcndnDbAI/VBIbmqcaoR8hJvZ3fSPocYYBm2e5237PWORv9vXQag+r32sam5jaNpM8A/0vUaLXvhLPGbyfNy4mdUGuY4q7A7rY7aoPUpner7Q0077j1O2yvU7DGFQhD9BaiO8g/id3RkbmalYGpbrre4XJJOwA/7bR+ZSC64e+33c12NoORnTY+CCOOo0nazfYZmnd2DkqdGJw/M6cbPAv8HyLxpfX3YyA7OYAYLDcTOI6+5ICSjgfPKjqBtPrnTafNcGbyO+AW4AjbnyzUqgxBNUa9w16EP/15SU/DiyOZp2XqNervbxr1NQ0dEKemobZ/ML/WNACt4YalM3LmB58FXlNaKN1O6s82aPNWSQd1uAM5hGiCu6KkM4kbg48WLRLeSLg7PyDpi0Qfwqttl8bgKv2obrpKFmO9GFCDzAhq4cxZQSM4b07x5zK2/9aN9TRFKh7eLvV/m1/nzPldLkV0GRENdBlJmosSBmlz4qYL2ysP+aJKx9SdUY8g6fL+vviBnuuAf6QCwHZ//5gpBuyWsRkBOcWf10v6DXA24UbNGnjYZZ4kxilcybwxo8ZmZA1Azu/yLfQNkFyQKHTOX0Bkmi5EuBCvBbZwv47blWaoxmiCk2pMFgGWVswcav2DTyNaseTStL+/K6T03iOJGUmTW8+XFEIOQ8cxKNurS3oT8H7gYEn3ErOmisZnNMz56TE/6bQ33wnAa+i7QdpL0jts7zPEy4Zj66F2repOt/KepLrpJjiKYV77A68C/kifMXoCOMn2d0ZrbfMDSdcRsYTjiHYzuxMjEL7Soc6IYlClKJrZfpNoxlky7XXc02mmo6T7gde2EnRSScM9tl/bxTWOetH0RKHujCY4qcno8ZL2tT2zVE/S520fPVgRaJfdNjksbPtySUrulUMlzQI6MkZ0cXCdYnbT+4id0XTCtfSmbp0vh9RqZ6D3u1s7TGibGzVCHgJWom+s/IrM2728G+S4EisDUI1R7/CIpKm250r6MrAecHhGYWWrF11O14bR4Jl0h/xgKqr9I7BopyJdjkHdQbjADrNdOr+pW2zQ9vlkIouyqAmppGWAT/DSFkMfSx+PGKFO+7j1+xTj1g1sBNxcssYRUF1LDVHddD2C+mb4bAYcTtSMfMX2Rpl6Ozmmng753GgjaUPCgC5OjKCeBhxt+6ZMvcZjUGnXNu7+EVU4skFSKymg//yhn3SoMyqZk+ncY76YfLxQd0a9Q+uf/d3A92xfLKmkPdBBvNSNMtBzo80qtm8hugfsDmE0gSxjRNRStWJQWybNrD5ykr5le3/gAkkDucAaiUM1QWov1GIBYqdUev1YxP3Go+cwUmMj6Qbbm5Serx/XN6zXs9SdUY8g6SLCRfVOwkX3FHBzp61SFNNdtyFmAZ3d9qVpwFq2x1qs4yUB5sKO2LNsr6+2CbK5OwRJ69ueNdid/Simp7+ElNLdulg8T/QOPMb2/xRoHk70jvt5+QpHdL6cabQziBuQucD3iSLYL9q+tAtL7Gnqzqh32JmYbnqM7cckLQccmKHzJyJe9F7CvdJiLvCZ4lU2RJvRXF7St9u+NI24mObSSAwK+sZhjyWjMwRbAzswb3zn/cBhBZozgC9JegZ4jvKuIMORc+f9MdvHS3oXMUX3Q0Tn+2qMGqYao95haVLSQepCDHB/pyK27wDukHSWOxzIN5/pltGcQdRt7UfEoLYk5vx0jGLu0FDp4l0bhpfB+cBjwG1AI/N9bI+HNkitbLltgNNt36NW88BKo1Rj1DtcTFz4RATeVwUeAF6XqbeKpPlZTNoRbUbzzIY7gDcZg2qN2B5w0mvJIrvACra3alJQ0unEAMVrbXd8Y5RzyozXzEqtkFYFDlLM2mpqnlOljRoz6lFSQHpv2x/PfH0jxaTdQtI5tncebPeRu+toOgaVXt/opNduIOl7wEzbdzWouSXR721zor7qduCaVBuXo3dU/4SI9uckvd723R1qLgCsC8xJ7u2lgOVt35mzxsrgVGPUw7QH4TNe21ggvxtIWs72nyUN2NCy0/5i3UzckDQb2MfzTno9Yaw0nQVILYpeAzxM9Ka8sBGVAAAIzElEQVRrxXeKXImSJgEbEu7OTwJP2V4zU2ugG4U7S9Yo6bD2G6y03tNsfzBXszIw1U3XI2jemTkLEBl1fyqQbCyQ3w2cxqrb/q2kZYmOBgZusf1IhmQ3Ezf2AE5RGq5HxGayJ+Z2ia2bFlQM15sC3EDUG21o+68ZOp8C9gZeLal9xzKV8tTrFZVGWUhaCDiH2MFVGqbujHoESYe0HbZSc39iOysYPUAx6WJEMemNhUttFEkfJ1r/XEHczb+F6HRwSqbeyxqOQbVrDzjpdaI245R0HDFi/hnCaFwD3GD7qQ51FiMy3Y4Evtj2pbkumESbtAWcCdxF7N5+Yfu4Es3KwFRjVCki9VWz7bmjvZaBkPQAsKntf6TjpYjaljU61OlKDGqE5x5T8aOmSUkBHwU+Byxre6ECrc2A1WyfmprOTrX9cIZO++97QeBEwmCeDJDRRqsyDNVNN8FRl7pNS9qAKAacmo4fJ2oyZg35wvnPPwhXWou55M1dmpE+bjvkd3WHCZlKnNy7WxAu44eBUwh3Xa7eIURniDWIv82XA2fQwSj4No7td/wokTl6LPH/9LbcdVYGphqjiU+r2/T2wLLEPyfEMLy/FOieQmTjXQsv3pGeCoyl2hiIrs03SfoZcRH5T+DOVgzN9jdHItKFGFQnTFT3xWTi4r4RkS59bUrJz+V9RIeE2wBs/yntujrG9pYF66hkkNVTqzJ+sH11qvB/s+1dbF+YHh8gUmpzeaFliNJ5rqOss0G3+DVRsNm6oP+MuAufmh4dkWJQNxPGfUfgRkndTjaYkDsjouvC94GlgFcAZ0jat0Dv2dRwtjXPaErpAiW9UtLJkn6RjteStEepbuWl1JhRjyDpPuDdtuek41WBnztz8JikbwELE1M1DexCVOafARPXp95UDKqf5kK2n+n33JKt4Luk79j+dMm6xyIp820T20+m4ylEAkNuDdjngNWI/otHEhmJZ7lgjlcyQqcCB9teR9LLgNtzSyIqg1PddL3DZ4CrJM0h7rRXBvYq0Gs1WD2k3/NvZAz51BUzcz5PdJpo7xSRu76mYlDt/FTSdq32Sqlv4EVEphkT0RAlRNvoiPR5yS7QwHXEFOPViREplxXoASxt+xxJBwHYfl7SC8O9qNI51Rj1CLYvUcziaRUU3t//brxDvfHiUz+TKFLdliiq/AjwtwK9RmJQ/TgfOEfSjsR00guIzLKJzqnE7/K8dLwdKVstk0WJ3dA/ife8iS4JT6bdb8v1tzHw+NAvqeRQ3XQ9RKrsX4V5p2qelqk1YNsf2yVdnBunrVPEi5X4km6xvWGmXv+d4DzY/mqm7j5EV/VVgL1s/ypHZ7yRUqg3S4fX2i4uKJW0NuE23gH4g+13FK5vJvB64G5gGWDH2g6oeerOqEdITSmnA7Ppc40YyDJGwJNtn08mdh73DfK9o0mrs/ifJb2b6KSQPS4719gMRL+uGAJWIt6fjSVtnLnLGlek2GLT8cW/Ao8Q7tNXlAjZvk0xb2oN4j16wGO7W/24pe6MeoSUwLCWu/SGp1Ypv7T91m7o5yJpW6J2ZUXiDncacKjtCzP1GotBdWuX1atI2pvoHbgMMXH4HNv3FmouAhwArGz7E8nVvYbti4oXXJmHujPqHe4m6oz+3CX9RYAVuqRdwk7Adalb85aSliRqr7KMEQ3GoKqxaZwVgf1tz25Q81SiF2FrXPkfCUNXjVHDVGPUOywN3CvpZqIXGFDUgaG9Lc4k4m50TMWLEmvbfqx1YPufkjoaPd2PpWyfLGlGqt+6WtItJQuUdBmwU2udkpYAfmz7XSW6vYbtg7ogO932LpJ2Tef4V+pXV2mYaox6h0Mb1mtvi/M88JduNRAtZAFJS9h+FKJ+h7K/+0ZjUIll+hnMRyUVxToqjfGspIXpy6abTtvNXKU5qjHqEdJdfJMsB9zTapAqaaqktWznTDztJscCN0g6Nx3vBHy9QO/w1CX6s/TFoPYvWyIvSFrJ9u8AFDOYajB3bHAIcAkxSuJMos/dR0d1RROUmsAwwZF0ne3NJM1l3gtcazjatEzd24H1WgkRabbRrWOxu7Sktegrwr2iJKgt6YfAjDaX2pLAMbazWwJJ2gr4HnA18b5sDuxp+5e5mpVmkHQGUa/0FDAHuMn230d3VROTaowqWUia7X6TSFU4VXM8oIFHhL/kuQzdpYGN0+GN9YI3NlDDo9Erg1PddJVc5kjaD/huOt6buHOc6DQdg2qxKTFOoUXN1hoD2L5S0jXMOxr9dUA1Rg1TjVEll08C3wa+TLj/Lgf2HNUVzR+ajkEh6RvExe7M9NQMSZva/lKJbqUcNTQavTI81U1XqXRIkzGopHcnsK7tf6fjSURn6Ant8hwPqKHR6JXhqTujShYDBPKXAI4tCeSPF5LxKTJAA7A40eATYLGGtSuZ2P4MzDMa/VSieDx7NHplYKoxquTSv5j00cJi0l7mSOB2SVcS2XRbAN0o4Kx0SBqNvjmxO/oNhaPRK4NTjVEll24F8nsO2z+SdBURNwL4wnwYZV4ZGZOBbwKzxmhR94ShxowqWUj6MHAwcA5xN78j8HXbp4/qwsYhki63/fbhnqtUJjL1TraShe3TJD0EbEBk0+1u+4ZRXta4QtJkosHs0inm1up5Ng1YftQWVqmMAguM9gIq4xNJM4ATgaWIJqknStp3dFc17tiL6Ai9Zvo4C7gV+BnRaqhS6Rmqm66SRUpH3sT2k+l4CpHyWtOROyRNzf2W7Sck/RewHvC1NHiuUukJ6s6okovomxhL+ry21s9jx2SINiPql75PX2eLSqUnqDGjSi6nAjdJOi8dbwecPIrrGc+0jPq7gZNsXyzp8NFcUKUyv6luuko2ktYDNkuH19q+fTTXM16RdBExQfSdhIvuKeBm2+uM6sIqlflINUaVyigjaRFgK+Au2w9KWg54g+1LR3lplcp8oxqjSqVSqYw6NYGhUqlUKqNONUaVSqVSGXWqMapUKpXKqFONUaVSqVRGnf8PTl17uIA7u1kAAAAASUVORK5CYII="/>
          <p:cNvSpPr>
            <a:spLocks noChangeAspect="1" noChangeArrowheads="1"/>
          </p:cNvSpPr>
          <p:nvPr/>
        </p:nvSpPr>
        <p:spPr bwMode="auto">
          <a:xfrm>
            <a:off x="8610600" y="27790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28554498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1961</TotalTime>
  <Words>2420</Words>
  <Application>Microsoft Office PowerPoint</Application>
  <PresentationFormat>Widescreen</PresentationFormat>
  <Paragraphs>307</Paragraphs>
  <Slides>31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PowerPoint Presentation</vt:lpstr>
      <vt:lpstr>Abstract</vt:lpstr>
      <vt:lpstr>  Research Questions</vt:lpstr>
      <vt:lpstr>PowerPoint Presentation</vt:lpstr>
      <vt:lpstr>Data Initialization</vt:lpstr>
      <vt:lpstr>  Exploratory Data Analysis (EDA) </vt:lpstr>
      <vt:lpstr>Data Cleaning</vt:lpstr>
      <vt:lpstr>   Variance of the features</vt:lpstr>
      <vt:lpstr>Correlation</vt:lpstr>
      <vt:lpstr>                       Data Visualization</vt:lpstr>
      <vt:lpstr>Does an individual make more than 50k income or not? </vt:lpstr>
      <vt:lpstr>What are the most important features that help to define the income of an individual? </vt:lpstr>
      <vt:lpstr>Which model more helpful to know about the income level of each person? </vt:lpstr>
      <vt:lpstr>Which kind of people affected by their income level including: job type such as Private Job, Government Job, Self-employed – not incorporated? </vt:lpstr>
      <vt:lpstr>                Normalization</vt:lpstr>
      <vt:lpstr>Normalize the Dataset</vt:lpstr>
      <vt:lpstr>                         Experimental Evaluation</vt:lpstr>
      <vt:lpstr>Imblearn Technique</vt:lpstr>
      <vt:lpstr>Cross Validation</vt:lpstr>
      <vt:lpstr>PowerPoint Presentation</vt:lpstr>
      <vt:lpstr>PowerPoint Presentation</vt:lpstr>
      <vt:lpstr>Models Implementation and Evaluation</vt:lpstr>
      <vt:lpstr>PowerPoint Presentation</vt:lpstr>
      <vt:lpstr>PowerPoint Presentation</vt:lpstr>
      <vt:lpstr>Confusion matrix</vt:lpstr>
      <vt:lpstr>PowerPoint Presentation</vt:lpstr>
      <vt:lpstr>ROC curve corresponding of the optimal model</vt:lpstr>
      <vt:lpstr>Classification Report</vt:lpstr>
      <vt:lpstr>                          Conclusion</vt:lpstr>
      <vt:lpstr>PowerPoint Presentation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77</cp:revision>
  <dcterms:created xsi:type="dcterms:W3CDTF">2022-04-18T12:39:25Z</dcterms:created>
  <dcterms:modified xsi:type="dcterms:W3CDTF">2022-04-27T22:01:58Z</dcterms:modified>
</cp:coreProperties>
</file>