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F199CD"/>
    <a:srgbClr val="8E36D6"/>
    <a:srgbClr val="EED51E"/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3987AE-3C6F-475A-97FD-2E9652F3E644}" v="381" dt="2025-09-15T18:17:17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A42564-9B52-425F-BA55-14FF8B92B00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8CDDA6B-75F5-4249-91D2-21B52ACAC392}">
      <dgm:prSet phldrT="[Text]" phldr="0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>
              <a:latin typeface="Aptos Narrow" panose="020B0004020202020204" pitchFamily="34" charset="0"/>
            </a:rPr>
            <a:t>Impacts &amp; Benefits of the Solution</a:t>
          </a:r>
          <a:endParaRPr lang="en-IN" dirty="0">
            <a:latin typeface="Aptos Narrow" panose="020B0004020202020204" pitchFamily="34" charset="0"/>
          </a:endParaRPr>
        </a:p>
      </dgm:t>
    </dgm:pt>
    <dgm:pt modelId="{CBF52AD6-1AD5-4533-BF8B-361DB4D34969}" type="parTrans" cxnId="{B75020B9-014B-4C89-9006-10D4DE2C8566}">
      <dgm:prSet/>
      <dgm:spPr/>
      <dgm:t>
        <a:bodyPr/>
        <a:lstStyle/>
        <a:p>
          <a:endParaRPr lang="en-IN"/>
        </a:p>
      </dgm:t>
    </dgm:pt>
    <dgm:pt modelId="{64F8AE21-D641-4BDF-B147-FEB59F1B9FF5}" type="sibTrans" cxnId="{B75020B9-014B-4C89-9006-10D4DE2C8566}">
      <dgm:prSet/>
      <dgm:spPr/>
      <dgm:t>
        <a:bodyPr/>
        <a:lstStyle/>
        <a:p>
          <a:endParaRPr lang="en-IN"/>
        </a:p>
      </dgm:t>
    </dgm:pt>
    <dgm:pt modelId="{155E9947-1C71-4634-A394-A9D84FA4008C}">
      <dgm:prSet phldrT="[Text]" phldr="0"/>
      <dgm:spPr>
        <a:solidFill>
          <a:srgbClr val="EED51E"/>
        </a:solidFill>
      </dgm:spPr>
      <dgm:t>
        <a:bodyPr/>
        <a:lstStyle/>
        <a:p>
          <a:r>
            <a:rPr lang="en-US" dirty="0">
              <a:latin typeface="Aptos Narrow" panose="020B0004020202020204" pitchFamily="34" charset="0"/>
            </a:rPr>
            <a:t>Social</a:t>
          </a:r>
          <a:endParaRPr lang="en-IN" dirty="0">
            <a:latin typeface="Aptos Narrow" panose="020B0004020202020204" pitchFamily="34" charset="0"/>
          </a:endParaRPr>
        </a:p>
      </dgm:t>
    </dgm:pt>
    <dgm:pt modelId="{378FFE85-3BBD-4F0D-9013-C32BE3722351}" type="parTrans" cxnId="{72BA568F-2F7A-4588-9B9F-16B4E4EAED87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8077C15C-C926-483F-B072-5C56A1EA47AF}" type="sibTrans" cxnId="{72BA568F-2F7A-4588-9B9F-16B4E4EAED87}">
      <dgm:prSet/>
      <dgm:spPr/>
      <dgm:t>
        <a:bodyPr/>
        <a:lstStyle/>
        <a:p>
          <a:endParaRPr lang="en-IN"/>
        </a:p>
      </dgm:t>
    </dgm:pt>
    <dgm:pt modelId="{2BC6923D-E22F-42F1-8648-70BB7AAA3952}">
      <dgm:prSet phldrT="[Text]" phldr="0"/>
      <dgm:spPr>
        <a:solidFill>
          <a:srgbClr val="F199CD"/>
        </a:solidFill>
      </dgm:spPr>
      <dgm:t>
        <a:bodyPr/>
        <a:lstStyle/>
        <a:p>
          <a:r>
            <a:rPr lang="en-US" dirty="0">
              <a:latin typeface="Aptos Narrow" panose="020B0004020202020204" pitchFamily="34" charset="0"/>
            </a:rPr>
            <a:t>Economic</a:t>
          </a:r>
          <a:endParaRPr lang="en-IN" dirty="0">
            <a:latin typeface="Aptos Narrow" panose="020B0004020202020204" pitchFamily="34" charset="0"/>
          </a:endParaRPr>
        </a:p>
      </dgm:t>
    </dgm:pt>
    <dgm:pt modelId="{DF350178-93B7-43CC-83CF-1CB162596ACA}" type="parTrans" cxnId="{C33B0943-7C5F-42BB-935B-9135FF872E51}">
      <dgm:prSet/>
      <dgm:spPr/>
      <dgm:t>
        <a:bodyPr/>
        <a:lstStyle/>
        <a:p>
          <a:endParaRPr lang="en-IN"/>
        </a:p>
      </dgm:t>
    </dgm:pt>
    <dgm:pt modelId="{30EA0048-DEC9-4BA6-89A5-33A27ED71E80}" type="sibTrans" cxnId="{C33B0943-7C5F-42BB-935B-9135FF872E51}">
      <dgm:prSet/>
      <dgm:spPr/>
      <dgm:t>
        <a:bodyPr/>
        <a:lstStyle/>
        <a:p>
          <a:endParaRPr lang="en-IN"/>
        </a:p>
      </dgm:t>
    </dgm:pt>
    <dgm:pt modelId="{A1FDC4F3-5E87-4EFD-B4E5-0451B3484C86}">
      <dgm:prSet phldrT="[Text]" phldr="0"/>
      <dgm:spPr>
        <a:solidFill>
          <a:srgbClr val="92D050"/>
        </a:solidFill>
      </dgm:spPr>
      <dgm:t>
        <a:bodyPr/>
        <a:lstStyle/>
        <a:p>
          <a:r>
            <a:rPr lang="en-US" dirty="0">
              <a:latin typeface="Aptos Narrow" panose="020B0004020202020204" pitchFamily="34" charset="0"/>
            </a:rPr>
            <a:t>Healthcare</a:t>
          </a:r>
          <a:endParaRPr lang="en-IN" dirty="0">
            <a:latin typeface="Aptos Narrow" panose="020B0004020202020204" pitchFamily="34" charset="0"/>
          </a:endParaRPr>
        </a:p>
      </dgm:t>
    </dgm:pt>
    <dgm:pt modelId="{801B2E0A-3248-4944-A932-DF7E80DEC783}" type="parTrans" cxnId="{534BA8EA-A574-461E-A7AA-23DE41704DD6}">
      <dgm:prSet/>
      <dgm:spPr>
        <a:ln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A18FA13A-AF4B-436C-B1A1-6FD42271825B}" type="sibTrans" cxnId="{534BA8EA-A574-461E-A7AA-23DE41704DD6}">
      <dgm:prSet/>
      <dgm:spPr/>
      <dgm:t>
        <a:bodyPr/>
        <a:lstStyle/>
        <a:p>
          <a:endParaRPr lang="en-IN"/>
        </a:p>
      </dgm:t>
    </dgm:pt>
    <dgm:pt modelId="{289C0AA9-639F-4F38-914D-36FF52093157}" type="pres">
      <dgm:prSet presAssocID="{11A42564-9B52-425F-BA55-14FF8B92B00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1B4B91E-2292-4FF0-A402-EBC7A6BBF5A7}" type="pres">
      <dgm:prSet presAssocID="{68CDDA6B-75F5-4249-91D2-21B52ACAC392}" presName="hierRoot1" presStyleCnt="0">
        <dgm:presLayoutVars>
          <dgm:hierBranch val="init"/>
        </dgm:presLayoutVars>
      </dgm:prSet>
      <dgm:spPr/>
    </dgm:pt>
    <dgm:pt modelId="{8B1C06F2-DF57-456A-AE56-6A235956FFC7}" type="pres">
      <dgm:prSet presAssocID="{68CDDA6B-75F5-4249-91D2-21B52ACAC392}" presName="rootComposite1" presStyleCnt="0"/>
      <dgm:spPr/>
    </dgm:pt>
    <dgm:pt modelId="{723369E9-9458-4AB1-A40C-B89E38C864A9}" type="pres">
      <dgm:prSet presAssocID="{68CDDA6B-75F5-4249-91D2-21B52ACAC392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</dgm:pt>
    <dgm:pt modelId="{FCF7E035-A0DD-497D-9B35-FF5F01CCCB63}" type="pres">
      <dgm:prSet presAssocID="{68CDDA6B-75F5-4249-91D2-21B52ACAC392}" presName="rootConnector1" presStyleLbl="node1" presStyleIdx="0" presStyleCnt="0"/>
      <dgm:spPr/>
    </dgm:pt>
    <dgm:pt modelId="{A4BA4DD9-F3F3-4753-95BB-9447E6DA6A8E}" type="pres">
      <dgm:prSet presAssocID="{68CDDA6B-75F5-4249-91D2-21B52ACAC392}" presName="hierChild2" presStyleCnt="0"/>
      <dgm:spPr/>
    </dgm:pt>
    <dgm:pt modelId="{AB2E86BA-D34D-4269-B769-1F6B84195C79}" type="pres">
      <dgm:prSet presAssocID="{378FFE85-3BBD-4F0D-9013-C32BE3722351}" presName="Name37" presStyleLbl="parChTrans1D2" presStyleIdx="0" presStyleCnt="3"/>
      <dgm:spPr/>
    </dgm:pt>
    <dgm:pt modelId="{0D6E5D07-FE42-4D9C-9792-5DDD378E4A9F}" type="pres">
      <dgm:prSet presAssocID="{155E9947-1C71-4634-A394-A9D84FA4008C}" presName="hierRoot2" presStyleCnt="0">
        <dgm:presLayoutVars>
          <dgm:hierBranch val="init"/>
        </dgm:presLayoutVars>
      </dgm:prSet>
      <dgm:spPr/>
    </dgm:pt>
    <dgm:pt modelId="{710C1DD4-5670-41EF-89B6-10421470213C}" type="pres">
      <dgm:prSet presAssocID="{155E9947-1C71-4634-A394-A9D84FA4008C}" presName="rootComposite" presStyleCnt="0"/>
      <dgm:spPr/>
    </dgm:pt>
    <dgm:pt modelId="{E50A979D-F02F-4A82-8185-A6A5F08D47D4}" type="pres">
      <dgm:prSet presAssocID="{155E9947-1C71-4634-A394-A9D84FA4008C}" presName="rootText" presStyleLbl="node2" presStyleIdx="0" presStyleCnt="3">
        <dgm:presLayoutVars>
          <dgm:chPref val="3"/>
        </dgm:presLayoutVars>
      </dgm:prSet>
      <dgm:spPr>
        <a:prstGeom prst="roundRect">
          <a:avLst/>
        </a:prstGeom>
      </dgm:spPr>
    </dgm:pt>
    <dgm:pt modelId="{F612FEB0-047D-44DC-BEFC-404D773316A9}" type="pres">
      <dgm:prSet presAssocID="{155E9947-1C71-4634-A394-A9D84FA4008C}" presName="rootConnector" presStyleLbl="node2" presStyleIdx="0" presStyleCnt="3"/>
      <dgm:spPr/>
    </dgm:pt>
    <dgm:pt modelId="{EA2EBEFC-EB68-4EF1-B090-A9800A68D424}" type="pres">
      <dgm:prSet presAssocID="{155E9947-1C71-4634-A394-A9D84FA4008C}" presName="hierChild4" presStyleCnt="0"/>
      <dgm:spPr/>
    </dgm:pt>
    <dgm:pt modelId="{B9C298A0-6DD9-4BE2-900D-91CA02D82E60}" type="pres">
      <dgm:prSet presAssocID="{155E9947-1C71-4634-A394-A9D84FA4008C}" presName="hierChild5" presStyleCnt="0"/>
      <dgm:spPr/>
    </dgm:pt>
    <dgm:pt modelId="{FFBD3228-3CEC-42E7-B3EF-DB415D92AA3E}" type="pres">
      <dgm:prSet presAssocID="{DF350178-93B7-43CC-83CF-1CB162596ACA}" presName="Name37" presStyleLbl="parChTrans1D2" presStyleIdx="1" presStyleCnt="3"/>
      <dgm:spPr/>
    </dgm:pt>
    <dgm:pt modelId="{5A354579-A36F-4C45-AC3D-613F02802D95}" type="pres">
      <dgm:prSet presAssocID="{2BC6923D-E22F-42F1-8648-70BB7AAA3952}" presName="hierRoot2" presStyleCnt="0">
        <dgm:presLayoutVars>
          <dgm:hierBranch val="init"/>
        </dgm:presLayoutVars>
      </dgm:prSet>
      <dgm:spPr/>
    </dgm:pt>
    <dgm:pt modelId="{94F46169-3095-46C4-A470-1CCA92D5C0B7}" type="pres">
      <dgm:prSet presAssocID="{2BC6923D-E22F-42F1-8648-70BB7AAA3952}" presName="rootComposite" presStyleCnt="0"/>
      <dgm:spPr/>
    </dgm:pt>
    <dgm:pt modelId="{94BDC06F-BCD1-4FA9-8C87-A6E52E35FD2C}" type="pres">
      <dgm:prSet presAssocID="{2BC6923D-E22F-42F1-8648-70BB7AAA3952}" presName="rootText" presStyleLbl="node2" presStyleIdx="1" presStyleCnt="3">
        <dgm:presLayoutVars>
          <dgm:chPref val="3"/>
        </dgm:presLayoutVars>
      </dgm:prSet>
      <dgm:spPr>
        <a:prstGeom prst="roundRect">
          <a:avLst/>
        </a:prstGeom>
      </dgm:spPr>
    </dgm:pt>
    <dgm:pt modelId="{51BC8507-C154-48B5-B90C-949A7B6F24C0}" type="pres">
      <dgm:prSet presAssocID="{2BC6923D-E22F-42F1-8648-70BB7AAA3952}" presName="rootConnector" presStyleLbl="node2" presStyleIdx="1" presStyleCnt="3"/>
      <dgm:spPr/>
    </dgm:pt>
    <dgm:pt modelId="{4674887F-5206-4C36-96D0-D373EA4C39BE}" type="pres">
      <dgm:prSet presAssocID="{2BC6923D-E22F-42F1-8648-70BB7AAA3952}" presName="hierChild4" presStyleCnt="0"/>
      <dgm:spPr/>
    </dgm:pt>
    <dgm:pt modelId="{69DC7E24-AEB1-43BE-B501-CA848278437F}" type="pres">
      <dgm:prSet presAssocID="{2BC6923D-E22F-42F1-8648-70BB7AAA3952}" presName="hierChild5" presStyleCnt="0"/>
      <dgm:spPr/>
    </dgm:pt>
    <dgm:pt modelId="{9777BAC2-3707-432A-BFD6-93DF7E8322CB}" type="pres">
      <dgm:prSet presAssocID="{801B2E0A-3248-4944-A932-DF7E80DEC783}" presName="Name37" presStyleLbl="parChTrans1D2" presStyleIdx="2" presStyleCnt="3"/>
      <dgm:spPr/>
    </dgm:pt>
    <dgm:pt modelId="{38178808-3682-47F4-811B-0DFB0260A20F}" type="pres">
      <dgm:prSet presAssocID="{A1FDC4F3-5E87-4EFD-B4E5-0451B3484C86}" presName="hierRoot2" presStyleCnt="0">
        <dgm:presLayoutVars>
          <dgm:hierBranch val="init"/>
        </dgm:presLayoutVars>
      </dgm:prSet>
      <dgm:spPr/>
    </dgm:pt>
    <dgm:pt modelId="{99C5F747-72A4-416D-8B9F-43766DB1E946}" type="pres">
      <dgm:prSet presAssocID="{A1FDC4F3-5E87-4EFD-B4E5-0451B3484C86}" presName="rootComposite" presStyleCnt="0"/>
      <dgm:spPr/>
    </dgm:pt>
    <dgm:pt modelId="{3D87899C-EC7F-4356-982B-DDB6EBC7DB19}" type="pres">
      <dgm:prSet presAssocID="{A1FDC4F3-5E87-4EFD-B4E5-0451B3484C86}" presName="rootText" presStyleLbl="node2" presStyleIdx="2" presStyleCnt="3">
        <dgm:presLayoutVars>
          <dgm:chPref val="3"/>
        </dgm:presLayoutVars>
      </dgm:prSet>
      <dgm:spPr>
        <a:prstGeom prst="roundRect">
          <a:avLst/>
        </a:prstGeom>
      </dgm:spPr>
    </dgm:pt>
    <dgm:pt modelId="{2939C3B8-EF5E-4A8B-84FF-A52162D81329}" type="pres">
      <dgm:prSet presAssocID="{A1FDC4F3-5E87-4EFD-B4E5-0451B3484C86}" presName="rootConnector" presStyleLbl="node2" presStyleIdx="2" presStyleCnt="3"/>
      <dgm:spPr/>
    </dgm:pt>
    <dgm:pt modelId="{81C66EFF-A97F-4F7C-B351-67C11733B5E9}" type="pres">
      <dgm:prSet presAssocID="{A1FDC4F3-5E87-4EFD-B4E5-0451B3484C86}" presName="hierChild4" presStyleCnt="0"/>
      <dgm:spPr/>
    </dgm:pt>
    <dgm:pt modelId="{39414574-B2C7-4800-BFEA-2DF697BF7C9F}" type="pres">
      <dgm:prSet presAssocID="{A1FDC4F3-5E87-4EFD-B4E5-0451B3484C86}" presName="hierChild5" presStyleCnt="0"/>
      <dgm:spPr/>
    </dgm:pt>
    <dgm:pt modelId="{D7486277-A4B8-4036-9509-ED8B410F346C}" type="pres">
      <dgm:prSet presAssocID="{68CDDA6B-75F5-4249-91D2-21B52ACAC392}" presName="hierChild3" presStyleCnt="0"/>
      <dgm:spPr/>
    </dgm:pt>
  </dgm:ptLst>
  <dgm:cxnLst>
    <dgm:cxn modelId="{243DA009-471A-4694-A949-6DCDB3078739}" type="presOf" srcId="{155E9947-1C71-4634-A394-A9D84FA4008C}" destId="{E50A979D-F02F-4A82-8185-A6A5F08D47D4}" srcOrd="0" destOrd="0" presId="urn:microsoft.com/office/officeart/2005/8/layout/orgChart1"/>
    <dgm:cxn modelId="{33325B0D-F14A-4580-9F18-F49B78AF6B27}" type="presOf" srcId="{155E9947-1C71-4634-A394-A9D84FA4008C}" destId="{F612FEB0-047D-44DC-BEFC-404D773316A9}" srcOrd="1" destOrd="0" presId="urn:microsoft.com/office/officeart/2005/8/layout/orgChart1"/>
    <dgm:cxn modelId="{36406C1A-0A01-48BD-AB9C-D9A6C26E7634}" type="presOf" srcId="{68CDDA6B-75F5-4249-91D2-21B52ACAC392}" destId="{723369E9-9458-4AB1-A40C-B89E38C864A9}" srcOrd="0" destOrd="0" presId="urn:microsoft.com/office/officeart/2005/8/layout/orgChart1"/>
    <dgm:cxn modelId="{3EC0CC1A-FCB9-44C6-B048-9B43673039A1}" type="presOf" srcId="{2BC6923D-E22F-42F1-8648-70BB7AAA3952}" destId="{51BC8507-C154-48B5-B90C-949A7B6F24C0}" srcOrd="1" destOrd="0" presId="urn:microsoft.com/office/officeart/2005/8/layout/orgChart1"/>
    <dgm:cxn modelId="{95B7EC1B-4395-4D9B-A677-7CAD89D64269}" type="presOf" srcId="{378FFE85-3BBD-4F0D-9013-C32BE3722351}" destId="{AB2E86BA-D34D-4269-B769-1F6B84195C79}" srcOrd="0" destOrd="0" presId="urn:microsoft.com/office/officeart/2005/8/layout/orgChart1"/>
    <dgm:cxn modelId="{6FE59C27-39D4-4FAD-A0CF-D42BC8D050A7}" type="presOf" srcId="{2BC6923D-E22F-42F1-8648-70BB7AAA3952}" destId="{94BDC06F-BCD1-4FA9-8C87-A6E52E35FD2C}" srcOrd="0" destOrd="0" presId="urn:microsoft.com/office/officeart/2005/8/layout/orgChart1"/>
    <dgm:cxn modelId="{5F35AB3D-EC56-47BA-9CF9-2A1B706AE4F9}" type="presOf" srcId="{DF350178-93B7-43CC-83CF-1CB162596ACA}" destId="{FFBD3228-3CEC-42E7-B3EF-DB415D92AA3E}" srcOrd="0" destOrd="0" presId="urn:microsoft.com/office/officeart/2005/8/layout/orgChart1"/>
    <dgm:cxn modelId="{C33B0943-7C5F-42BB-935B-9135FF872E51}" srcId="{68CDDA6B-75F5-4249-91D2-21B52ACAC392}" destId="{2BC6923D-E22F-42F1-8648-70BB7AAA3952}" srcOrd="1" destOrd="0" parTransId="{DF350178-93B7-43CC-83CF-1CB162596ACA}" sibTransId="{30EA0048-DEC9-4BA6-89A5-33A27ED71E80}"/>
    <dgm:cxn modelId="{72BA568F-2F7A-4588-9B9F-16B4E4EAED87}" srcId="{68CDDA6B-75F5-4249-91D2-21B52ACAC392}" destId="{155E9947-1C71-4634-A394-A9D84FA4008C}" srcOrd="0" destOrd="0" parTransId="{378FFE85-3BBD-4F0D-9013-C32BE3722351}" sibTransId="{8077C15C-C926-483F-B072-5C56A1EA47AF}"/>
    <dgm:cxn modelId="{F6F2A497-D1EB-43C7-9745-A0CB302766F2}" type="presOf" srcId="{68CDDA6B-75F5-4249-91D2-21B52ACAC392}" destId="{FCF7E035-A0DD-497D-9B35-FF5F01CCCB63}" srcOrd="1" destOrd="0" presId="urn:microsoft.com/office/officeart/2005/8/layout/orgChart1"/>
    <dgm:cxn modelId="{62B510A3-A019-4916-BED6-2E6A29D08316}" type="presOf" srcId="{A1FDC4F3-5E87-4EFD-B4E5-0451B3484C86}" destId="{3D87899C-EC7F-4356-982B-DDB6EBC7DB19}" srcOrd="0" destOrd="0" presId="urn:microsoft.com/office/officeart/2005/8/layout/orgChart1"/>
    <dgm:cxn modelId="{B75020B9-014B-4C89-9006-10D4DE2C8566}" srcId="{11A42564-9B52-425F-BA55-14FF8B92B00C}" destId="{68CDDA6B-75F5-4249-91D2-21B52ACAC392}" srcOrd="0" destOrd="0" parTransId="{CBF52AD6-1AD5-4533-BF8B-361DB4D34969}" sibTransId="{64F8AE21-D641-4BDF-B147-FEB59F1B9FF5}"/>
    <dgm:cxn modelId="{78BA5DBC-179B-484B-88D0-31E228B17821}" type="presOf" srcId="{801B2E0A-3248-4944-A932-DF7E80DEC783}" destId="{9777BAC2-3707-432A-BFD6-93DF7E8322CB}" srcOrd="0" destOrd="0" presId="urn:microsoft.com/office/officeart/2005/8/layout/orgChart1"/>
    <dgm:cxn modelId="{80551CD6-1869-4F4E-8B3B-B1338ED93560}" type="presOf" srcId="{A1FDC4F3-5E87-4EFD-B4E5-0451B3484C86}" destId="{2939C3B8-EF5E-4A8B-84FF-A52162D81329}" srcOrd="1" destOrd="0" presId="urn:microsoft.com/office/officeart/2005/8/layout/orgChart1"/>
    <dgm:cxn modelId="{534BA8EA-A574-461E-A7AA-23DE41704DD6}" srcId="{68CDDA6B-75F5-4249-91D2-21B52ACAC392}" destId="{A1FDC4F3-5E87-4EFD-B4E5-0451B3484C86}" srcOrd="2" destOrd="0" parTransId="{801B2E0A-3248-4944-A932-DF7E80DEC783}" sibTransId="{A18FA13A-AF4B-436C-B1A1-6FD42271825B}"/>
    <dgm:cxn modelId="{F65193F5-AB2C-4F55-96A0-5A3FD2F69304}" type="presOf" srcId="{11A42564-9B52-425F-BA55-14FF8B92B00C}" destId="{289C0AA9-639F-4F38-914D-36FF52093157}" srcOrd="0" destOrd="0" presId="urn:microsoft.com/office/officeart/2005/8/layout/orgChart1"/>
    <dgm:cxn modelId="{35AFF370-BDBA-4D57-B265-E2BB69B77A92}" type="presParOf" srcId="{289C0AA9-639F-4F38-914D-36FF52093157}" destId="{31B4B91E-2292-4FF0-A402-EBC7A6BBF5A7}" srcOrd="0" destOrd="0" presId="urn:microsoft.com/office/officeart/2005/8/layout/orgChart1"/>
    <dgm:cxn modelId="{DF05B7F7-8BAE-4206-A5F7-8EF0E6BFFDC4}" type="presParOf" srcId="{31B4B91E-2292-4FF0-A402-EBC7A6BBF5A7}" destId="{8B1C06F2-DF57-456A-AE56-6A235956FFC7}" srcOrd="0" destOrd="0" presId="urn:microsoft.com/office/officeart/2005/8/layout/orgChart1"/>
    <dgm:cxn modelId="{B1836239-5210-4930-8975-DB3D6BE3F790}" type="presParOf" srcId="{8B1C06F2-DF57-456A-AE56-6A235956FFC7}" destId="{723369E9-9458-4AB1-A40C-B89E38C864A9}" srcOrd="0" destOrd="0" presId="urn:microsoft.com/office/officeart/2005/8/layout/orgChart1"/>
    <dgm:cxn modelId="{64CA6E89-ACD8-4FE0-A211-A1AEBACDACC0}" type="presParOf" srcId="{8B1C06F2-DF57-456A-AE56-6A235956FFC7}" destId="{FCF7E035-A0DD-497D-9B35-FF5F01CCCB63}" srcOrd="1" destOrd="0" presId="urn:microsoft.com/office/officeart/2005/8/layout/orgChart1"/>
    <dgm:cxn modelId="{6232D32D-040C-4D49-9BEC-07E0A956EA9A}" type="presParOf" srcId="{31B4B91E-2292-4FF0-A402-EBC7A6BBF5A7}" destId="{A4BA4DD9-F3F3-4753-95BB-9447E6DA6A8E}" srcOrd="1" destOrd="0" presId="urn:microsoft.com/office/officeart/2005/8/layout/orgChart1"/>
    <dgm:cxn modelId="{FE0875F6-9109-44C3-8310-1077549D74CB}" type="presParOf" srcId="{A4BA4DD9-F3F3-4753-95BB-9447E6DA6A8E}" destId="{AB2E86BA-D34D-4269-B769-1F6B84195C79}" srcOrd="0" destOrd="0" presId="urn:microsoft.com/office/officeart/2005/8/layout/orgChart1"/>
    <dgm:cxn modelId="{112BFFB4-DDE7-45BE-B8DA-4E198C7FFFFD}" type="presParOf" srcId="{A4BA4DD9-F3F3-4753-95BB-9447E6DA6A8E}" destId="{0D6E5D07-FE42-4D9C-9792-5DDD378E4A9F}" srcOrd="1" destOrd="0" presId="urn:microsoft.com/office/officeart/2005/8/layout/orgChart1"/>
    <dgm:cxn modelId="{F016DF56-57AD-43D9-8E84-CC5E86E37539}" type="presParOf" srcId="{0D6E5D07-FE42-4D9C-9792-5DDD378E4A9F}" destId="{710C1DD4-5670-41EF-89B6-10421470213C}" srcOrd="0" destOrd="0" presId="urn:microsoft.com/office/officeart/2005/8/layout/orgChart1"/>
    <dgm:cxn modelId="{EE8F73EE-117F-42C0-A127-602F90982D21}" type="presParOf" srcId="{710C1DD4-5670-41EF-89B6-10421470213C}" destId="{E50A979D-F02F-4A82-8185-A6A5F08D47D4}" srcOrd="0" destOrd="0" presId="urn:microsoft.com/office/officeart/2005/8/layout/orgChart1"/>
    <dgm:cxn modelId="{DF2D6AEA-ACE0-4F4B-8C04-E190C6DE228D}" type="presParOf" srcId="{710C1DD4-5670-41EF-89B6-10421470213C}" destId="{F612FEB0-047D-44DC-BEFC-404D773316A9}" srcOrd="1" destOrd="0" presId="urn:microsoft.com/office/officeart/2005/8/layout/orgChart1"/>
    <dgm:cxn modelId="{8FDBC409-5E4C-4C95-A3AF-8C24DD44F9EE}" type="presParOf" srcId="{0D6E5D07-FE42-4D9C-9792-5DDD378E4A9F}" destId="{EA2EBEFC-EB68-4EF1-B090-A9800A68D424}" srcOrd="1" destOrd="0" presId="urn:microsoft.com/office/officeart/2005/8/layout/orgChart1"/>
    <dgm:cxn modelId="{0E2F934D-81A6-4D75-A73C-C3F72A42D6CC}" type="presParOf" srcId="{0D6E5D07-FE42-4D9C-9792-5DDD378E4A9F}" destId="{B9C298A0-6DD9-4BE2-900D-91CA02D82E60}" srcOrd="2" destOrd="0" presId="urn:microsoft.com/office/officeart/2005/8/layout/orgChart1"/>
    <dgm:cxn modelId="{8AA5930E-D2A0-40AD-BA11-A8029CA20D13}" type="presParOf" srcId="{A4BA4DD9-F3F3-4753-95BB-9447E6DA6A8E}" destId="{FFBD3228-3CEC-42E7-B3EF-DB415D92AA3E}" srcOrd="2" destOrd="0" presId="urn:microsoft.com/office/officeart/2005/8/layout/orgChart1"/>
    <dgm:cxn modelId="{EB9A67A2-451B-409C-BB9F-BE7B598B9B8F}" type="presParOf" srcId="{A4BA4DD9-F3F3-4753-95BB-9447E6DA6A8E}" destId="{5A354579-A36F-4C45-AC3D-613F02802D95}" srcOrd="3" destOrd="0" presId="urn:microsoft.com/office/officeart/2005/8/layout/orgChart1"/>
    <dgm:cxn modelId="{A5DDBF8B-4B73-48AC-8CF6-8B4ED33CE9F0}" type="presParOf" srcId="{5A354579-A36F-4C45-AC3D-613F02802D95}" destId="{94F46169-3095-46C4-A470-1CCA92D5C0B7}" srcOrd="0" destOrd="0" presId="urn:microsoft.com/office/officeart/2005/8/layout/orgChart1"/>
    <dgm:cxn modelId="{03B212F0-650E-4BFF-9F00-8DAF4ADFE857}" type="presParOf" srcId="{94F46169-3095-46C4-A470-1CCA92D5C0B7}" destId="{94BDC06F-BCD1-4FA9-8C87-A6E52E35FD2C}" srcOrd="0" destOrd="0" presId="urn:microsoft.com/office/officeart/2005/8/layout/orgChart1"/>
    <dgm:cxn modelId="{0878F18B-5B7B-4598-A4E3-DED175A771A0}" type="presParOf" srcId="{94F46169-3095-46C4-A470-1CCA92D5C0B7}" destId="{51BC8507-C154-48B5-B90C-949A7B6F24C0}" srcOrd="1" destOrd="0" presId="urn:microsoft.com/office/officeart/2005/8/layout/orgChart1"/>
    <dgm:cxn modelId="{FF511803-BB66-4013-B9A5-97B2148C87EE}" type="presParOf" srcId="{5A354579-A36F-4C45-AC3D-613F02802D95}" destId="{4674887F-5206-4C36-96D0-D373EA4C39BE}" srcOrd="1" destOrd="0" presId="urn:microsoft.com/office/officeart/2005/8/layout/orgChart1"/>
    <dgm:cxn modelId="{DEA5DD18-C8F1-4798-9AD0-1FECEDCDCBFE}" type="presParOf" srcId="{5A354579-A36F-4C45-AC3D-613F02802D95}" destId="{69DC7E24-AEB1-43BE-B501-CA848278437F}" srcOrd="2" destOrd="0" presId="urn:microsoft.com/office/officeart/2005/8/layout/orgChart1"/>
    <dgm:cxn modelId="{824B818B-F29A-427E-A960-865C410F547B}" type="presParOf" srcId="{A4BA4DD9-F3F3-4753-95BB-9447E6DA6A8E}" destId="{9777BAC2-3707-432A-BFD6-93DF7E8322CB}" srcOrd="4" destOrd="0" presId="urn:microsoft.com/office/officeart/2005/8/layout/orgChart1"/>
    <dgm:cxn modelId="{1F5F68B0-0D23-45EA-8ECE-51FA691F40BC}" type="presParOf" srcId="{A4BA4DD9-F3F3-4753-95BB-9447E6DA6A8E}" destId="{38178808-3682-47F4-811B-0DFB0260A20F}" srcOrd="5" destOrd="0" presId="urn:microsoft.com/office/officeart/2005/8/layout/orgChart1"/>
    <dgm:cxn modelId="{863D2269-4660-49E7-8F01-E1619C4678FF}" type="presParOf" srcId="{38178808-3682-47F4-811B-0DFB0260A20F}" destId="{99C5F747-72A4-416D-8B9F-43766DB1E946}" srcOrd="0" destOrd="0" presId="urn:microsoft.com/office/officeart/2005/8/layout/orgChart1"/>
    <dgm:cxn modelId="{FF9C9E39-A2C7-4F64-BEE0-652D92B3956E}" type="presParOf" srcId="{99C5F747-72A4-416D-8B9F-43766DB1E946}" destId="{3D87899C-EC7F-4356-982B-DDB6EBC7DB19}" srcOrd="0" destOrd="0" presId="urn:microsoft.com/office/officeart/2005/8/layout/orgChart1"/>
    <dgm:cxn modelId="{91A7ADD8-E29D-4C39-9EF1-9FEBA9969992}" type="presParOf" srcId="{99C5F747-72A4-416D-8B9F-43766DB1E946}" destId="{2939C3B8-EF5E-4A8B-84FF-A52162D81329}" srcOrd="1" destOrd="0" presId="urn:microsoft.com/office/officeart/2005/8/layout/orgChart1"/>
    <dgm:cxn modelId="{71D52751-F78A-4164-ABC3-E735448C6F77}" type="presParOf" srcId="{38178808-3682-47F4-811B-0DFB0260A20F}" destId="{81C66EFF-A97F-4F7C-B351-67C11733B5E9}" srcOrd="1" destOrd="0" presId="urn:microsoft.com/office/officeart/2005/8/layout/orgChart1"/>
    <dgm:cxn modelId="{E2D422D6-B271-4BCC-8D05-BE56ECE502D6}" type="presParOf" srcId="{38178808-3682-47F4-811B-0DFB0260A20F}" destId="{39414574-B2C7-4800-BFEA-2DF697BF7C9F}" srcOrd="2" destOrd="0" presId="urn:microsoft.com/office/officeart/2005/8/layout/orgChart1"/>
    <dgm:cxn modelId="{B074479F-6FD2-4AF6-982E-E7B930FF91A2}" type="presParOf" srcId="{31B4B91E-2292-4FF0-A402-EBC7A6BBF5A7}" destId="{D7486277-A4B8-4036-9509-ED8B410F346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7BAC2-3707-432A-BFD6-93DF7E8322CB}">
      <dsp:nvSpPr>
        <dsp:cNvPr id="0" name=""/>
        <dsp:cNvSpPr/>
      </dsp:nvSpPr>
      <dsp:spPr>
        <a:xfrm>
          <a:off x="2877579" y="1444268"/>
          <a:ext cx="2035908" cy="353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669"/>
              </a:lnTo>
              <a:lnTo>
                <a:pt x="2035908" y="176669"/>
              </a:lnTo>
              <a:lnTo>
                <a:pt x="2035908" y="35333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D3228-3CEC-42E7-B3EF-DB415D92AA3E}">
      <dsp:nvSpPr>
        <dsp:cNvPr id="0" name=""/>
        <dsp:cNvSpPr/>
      </dsp:nvSpPr>
      <dsp:spPr>
        <a:xfrm>
          <a:off x="2831859" y="1444268"/>
          <a:ext cx="91440" cy="3533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3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2E86BA-D34D-4269-B769-1F6B84195C79}">
      <dsp:nvSpPr>
        <dsp:cNvPr id="0" name=""/>
        <dsp:cNvSpPr/>
      </dsp:nvSpPr>
      <dsp:spPr>
        <a:xfrm>
          <a:off x="841670" y="1444268"/>
          <a:ext cx="2035908" cy="353339"/>
        </a:xfrm>
        <a:custGeom>
          <a:avLst/>
          <a:gdLst/>
          <a:ahLst/>
          <a:cxnLst/>
          <a:rect l="0" t="0" r="0" b="0"/>
          <a:pathLst>
            <a:path>
              <a:moveTo>
                <a:pt x="2035908" y="0"/>
              </a:moveTo>
              <a:lnTo>
                <a:pt x="2035908" y="176669"/>
              </a:lnTo>
              <a:lnTo>
                <a:pt x="0" y="176669"/>
              </a:lnTo>
              <a:lnTo>
                <a:pt x="0" y="35333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369E9-9458-4AB1-A40C-B89E38C864A9}">
      <dsp:nvSpPr>
        <dsp:cNvPr id="0" name=""/>
        <dsp:cNvSpPr/>
      </dsp:nvSpPr>
      <dsp:spPr>
        <a:xfrm>
          <a:off x="2036294" y="602984"/>
          <a:ext cx="1682568" cy="841284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ptos Narrow" panose="020B0004020202020204" pitchFamily="34" charset="0"/>
            </a:rPr>
            <a:t>Impacts &amp; Benefits of the Solution</a:t>
          </a:r>
          <a:endParaRPr lang="en-IN" sz="1700" kern="1200" dirty="0">
            <a:latin typeface="Aptos Narrow" panose="020B0004020202020204" pitchFamily="34" charset="0"/>
          </a:endParaRPr>
        </a:p>
      </dsp:txBody>
      <dsp:txXfrm>
        <a:off x="2077362" y="644052"/>
        <a:ext cx="1600432" cy="759148"/>
      </dsp:txXfrm>
    </dsp:sp>
    <dsp:sp modelId="{E50A979D-F02F-4A82-8185-A6A5F08D47D4}">
      <dsp:nvSpPr>
        <dsp:cNvPr id="0" name=""/>
        <dsp:cNvSpPr/>
      </dsp:nvSpPr>
      <dsp:spPr>
        <a:xfrm>
          <a:off x="386" y="1797608"/>
          <a:ext cx="1682568" cy="841284"/>
        </a:xfrm>
        <a:prstGeom prst="roundRect">
          <a:avLst/>
        </a:prstGeom>
        <a:solidFill>
          <a:srgbClr val="EED51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ptos Narrow" panose="020B0004020202020204" pitchFamily="34" charset="0"/>
            </a:rPr>
            <a:t>Social</a:t>
          </a:r>
          <a:endParaRPr lang="en-IN" sz="1700" kern="1200" dirty="0">
            <a:latin typeface="Aptos Narrow" panose="020B0004020202020204" pitchFamily="34" charset="0"/>
          </a:endParaRPr>
        </a:p>
      </dsp:txBody>
      <dsp:txXfrm>
        <a:off x="41454" y="1838676"/>
        <a:ext cx="1600432" cy="759148"/>
      </dsp:txXfrm>
    </dsp:sp>
    <dsp:sp modelId="{94BDC06F-BCD1-4FA9-8C87-A6E52E35FD2C}">
      <dsp:nvSpPr>
        <dsp:cNvPr id="0" name=""/>
        <dsp:cNvSpPr/>
      </dsp:nvSpPr>
      <dsp:spPr>
        <a:xfrm>
          <a:off x="2036294" y="1797608"/>
          <a:ext cx="1682568" cy="841284"/>
        </a:xfrm>
        <a:prstGeom prst="roundRect">
          <a:avLst/>
        </a:prstGeom>
        <a:solidFill>
          <a:srgbClr val="F199C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ptos Narrow" panose="020B0004020202020204" pitchFamily="34" charset="0"/>
            </a:rPr>
            <a:t>Economic</a:t>
          </a:r>
          <a:endParaRPr lang="en-IN" sz="1700" kern="1200" dirty="0">
            <a:latin typeface="Aptos Narrow" panose="020B0004020202020204" pitchFamily="34" charset="0"/>
          </a:endParaRPr>
        </a:p>
      </dsp:txBody>
      <dsp:txXfrm>
        <a:off x="2077362" y="1838676"/>
        <a:ext cx="1600432" cy="759148"/>
      </dsp:txXfrm>
    </dsp:sp>
    <dsp:sp modelId="{3D87899C-EC7F-4356-982B-DDB6EBC7DB19}">
      <dsp:nvSpPr>
        <dsp:cNvPr id="0" name=""/>
        <dsp:cNvSpPr/>
      </dsp:nvSpPr>
      <dsp:spPr>
        <a:xfrm>
          <a:off x="4072202" y="1797608"/>
          <a:ext cx="1682568" cy="841284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ptos Narrow" panose="020B0004020202020204" pitchFamily="34" charset="0"/>
            </a:rPr>
            <a:t>Healthcare</a:t>
          </a:r>
          <a:endParaRPr lang="en-IN" sz="1700" kern="1200" dirty="0">
            <a:latin typeface="Aptos Narrow" panose="020B0004020202020204" pitchFamily="34" charset="0"/>
          </a:endParaRPr>
        </a:p>
      </dsp:txBody>
      <dsp:txXfrm>
        <a:off x="4113270" y="1838676"/>
        <a:ext cx="1600432" cy="759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hyperlink" Target="https://www.who.int/health-topics/digital-health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acto.com/" TargetMode="External"/><Relationship Id="rId5" Type="http://schemas.openxmlformats.org/officeDocument/2006/relationships/hyperlink" Target="https://esanjeevani.mohfw.gov.in/#/" TargetMode="External"/><Relationship Id="rId4" Type="http://schemas.openxmlformats.org/officeDocument/2006/relationships/hyperlink" Target="https://www.digitalindia.gov.in/initiative/aarogya-setu/" TargetMode="Externa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92645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31691" y="181827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731" y="910645"/>
            <a:ext cx="7058656" cy="5229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SIH25082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Digital Health Record Management System for migrant workers in Kerala aligned with sustainable development goals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MedTech /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BioTech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/ HealthTech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portal)- Code Conquerors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-334297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JEEVANID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-206058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B1FDB51E-191E-9713-115E-AE6C82D46CB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90712"/>
            <a:ext cx="184315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 Black" panose="020B0A04020102020204" pitchFamily="34" charset="0"/>
              </a:rPr>
              <a:t>CODE CONQUERORS</a:t>
            </a:r>
            <a:endParaRPr lang="en-IN" sz="1100" dirty="0">
              <a:latin typeface="Arial Black" panose="020B0A040201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95F3FC-D6E3-2DAA-0A71-A7626B300C0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3484" y="1588526"/>
            <a:ext cx="373774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Citizen &amp; Doctor Signup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Role-based secure login with OTP/manual verification.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Unique Health ID + QR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Auto-generated ID for quick access to records anywhere.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 Info &amp; Health 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Store demographics, medical history, allergies, surgeries, vaccinations.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 Report Access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Citizens can view, download, and share reports easily.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Nearest Health Centre Finder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Location-based map integration for quick hospital/clinic discovery.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Health Risk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Job-specific disease risks shown with preventive guidelines and videos.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Multilingual Chatbot Support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AI chatbot answers queries, ensures inclusivity for low-literacy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Doctor’s Portal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Doctors access patient history by scanning QR or Health ID.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B6C99B-42E4-CFAA-81BF-FB299CB4FBDD}"/>
              </a:ext>
            </a:extLst>
          </p:cNvPr>
          <p:cNvSpPr txBox="1"/>
          <p:nvPr/>
        </p:nvSpPr>
        <p:spPr>
          <a:xfrm>
            <a:off x="10806" y="1188852"/>
            <a:ext cx="3863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SOLUTION APPROACH</a:t>
            </a:r>
            <a:endParaRPr lang="en-IN" sz="20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7313ED-E5AE-721B-7B6A-F4F392244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117" y="1044325"/>
            <a:ext cx="4719483" cy="53844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A51551-6F21-CCAD-2327-457E5433D2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9432" y="1080048"/>
            <a:ext cx="4031226" cy="538441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5BD350-C57E-3353-4361-D9C060EF1820}"/>
              </a:ext>
            </a:extLst>
          </p:cNvPr>
          <p:cNvCxnSpPr>
            <a:cxnSpLocks/>
          </p:cNvCxnSpPr>
          <p:nvPr/>
        </p:nvCxnSpPr>
        <p:spPr>
          <a:xfrm flipH="1">
            <a:off x="10590443" y="3311970"/>
            <a:ext cx="565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 descr="Your startup LOGO">
            <a:extLst>
              <a:ext uri="{FF2B5EF4-FFF2-40B4-BE49-F238E27FC236}">
                <a16:creationId xmlns:a16="http://schemas.microsoft.com/office/drawing/2014/main" id="{F1BB87D3-C255-CF7E-8200-B2F53AAFA3B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90712"/>
            <a:ext cx="184315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 Black" panose="020B0A04020102020204" pitchFamily="34" charset="0"/>
              </a:rPr>
              <a:t>CODE CONQUERORS</a:t>
            </a:r>
            <a:endParaRPr lang="en-IN" sz="1100" dirty="0">
              <a:latin typeface="Arial Black" panose="020B0A040201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0DB3DBFC-2F35-BE11-A5BA-74270C883F9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87397" y="1472811"/>
            <a:ext cx="514496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React.js, Next.js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Node.js,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Supabase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Supabase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Maps Integration: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Google Maps API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QR Code: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qrcode.js /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QRCode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Generator API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Chatbot: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Dialogflow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Rasa (multilingual NLP support)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N8N (workflow automation and scheduled tasks)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Hosting: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AWS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71C5BA2-967D-388E-6886-3154B1046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111" y="1200097"/>
            <a:ext cx="6556375" cy="3906219"/>
          </a:xfrm>
          <a:prstGeom prst="rect">
            <a:avLst/>
          </a:prstGeom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9164E7E0-5FF4-B811-85DB-8E7168667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" y="513207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551CBAC7-54BE-500E-93A6-96FA8D33D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257" y="5041596"/>
            <a:ext cx="1661652" cy="103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5C2E35FF-F1F3-7DB2-8BC7-047729E52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081" y="5474951"/>
            <a:ext cx="1596820" cy="97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>
            <a:extLst>
              <a:ext uri="{FF2B5EF4-FFF2-40B4-BE49-F238E27FC236}">
                <a16:creationId xmlns:a16="http://schemas.microsoft.com/office/drawing/2014/main" id="{649555B8-03DE-C9D9-6118-42BFAAE65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88" y="5794632"/>
            <a:ext cx="812543" cy="81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>
            <a:extLst>
              <a:ext uri="{FF2B5EF4-FFF2-40B4-BE49-F238E27FC236}">
                <a16:creationId xmlns:a16="http://schemas.microsoft.com/office/drawing/2014/main" id="{CD4E8CC9-96C8-CCFA-D0BC-F3656E6AC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346" y="5474951"/>
            <a:ext cx="1794678" cy="94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A9DF61D3-6BDF-E4B1-B5EE-85DA55A80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216" y="5287519"/>
            <a:ext cx="1068834" cy="106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>
            <a:extLst>
              <a:ext uri="{FF2B5EF4-FFF2-40B4-BE49-F238E27FC236}">
                <a16:creationId xmlns:a16="http://schemas.microsoft.com/office/drawing/2014/main" id="{02E6FC7E-EB45-56F5-9715-480173D69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603" y="5442645"/>
            <a:ext cx="2365580" cy="75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1ECEE7B-E722-DCDE-A09D-4723498DB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810" y="5250663"/>
            <a:ext cx="1068834" cy="110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90712"/>
            <a:ext cx="184315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 Black" panose="020B0A04020102020204" pitchFamily="34" charset="0"/>
              </a:rPr>
              <a:t>CODE CONQUERORS</a:t>
            </a:r>
            <a:endParaRPr lang="en-IN" sz="1100" dirty="0">
              <a:latin typeface="Arial Black" panose="020B0A04020102020204" pitchFamily="34" charset="0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-149379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83482C4-879F-6699-71E6-8ECB2D571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69" y="1036382"/>
            <a:ext cx="10225548" cy="582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-136113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-51055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251DAF29-3006-E3C6-9CE8-FF3C2A03FFC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90712"/>
            <a:ext cx="184315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 Black" panose="020B0A04020102020204" pitchFamily="34" charset="0"/>
              </a:rPr>
              <a:t>CODE CONQUERORS</a:t>
            </a:r>
            <a:endParaRPr lang="en-IN" sz="1100" dirty="0">
              <a:latin typeface="Arial Black" panose="020B0A0402010202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4AEC18F-D3BF-E302-A5A4-DD3C7912F6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4849187"/>
              </p:ext>
            </p:extLst>
          </p:nvPr>
        </p:nvGraphicFramePr>
        <p:xfrm>
          <a:off x="370346" y="396058"/>
          <a:ext cx="5755158" cy="3241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4A6454B-25B1-C2B9-E90B-E0AD3820BB1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282808" y="1091945"/>
            <a:ext cx="5656826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Social Impact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mproves healthcare access for migrant workers and families.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Multilingual support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inclusivity across diverse regions.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Builds trust in digital health systems among underserved groups.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Economic Impact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Reduces cost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repeated tests and long-distance travel.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Saves workdays, boosting productivity and income stability.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cloud system minimizes government and NGO expenses.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Healthcare Impact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continuity of care with centralized records.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 emergency response via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QR-linked health 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Disease prevention through awareness, predictive risks, and guidelines.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202C2BD-11BF-50C9-52D3-748B6F983C2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2327" y="3342632"/>
            <a:ext cx="628897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Migrant Workers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Easy access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health records anytime, anywhere.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 emergency care through QR-based health 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Greater awareness of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job-related health risks and prevention.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Inclusive access with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multilingual and simple 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Doctors &amp; Healthcare Providers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Quick retrieval of patient history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a unique health 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diagnosis through consolidated medical records.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Saves consultation time,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improving efficiency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data for disease trend analysis and community health planning.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547320-0565-A020-A980-7965B2665EB7}"/>
              </a:ext>
            </a:extLst>
          </p:cNvPr>
          <p:cNvCxnSpPr>
            <a:cxnSpLocks/>
          </p:cNvCxnSpPr>
          <p:nvPr/>
        </p:nvCxnSpPr>
        <p:spPr>
          <a:xfrm>
            <a:off x="0" y="3282789"/>
            <a:ext cx="60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D26B21-E1D2-4520-2D64-38FB33B289B0}"/>
              </a:ext>
            </a:extLst>
          </p:cNvPr>
          <p:cNvCxnSpPr>
            <a:cxnSpLocks/>
          </p:cNvCxnSpPr>
          <p:nvPr/>
        </p:nvCxnSpPr>
        <p:spPr>
          <a:xfrm>
            <a:off x="6096000" y="3282789"/>
            <a:ext cx="0" cy="3575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-67055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633C45B0-7ED1-618A-C400-718BD87DB0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90712"/>
            <a:ext cx="184315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 Black" panose="020B0A04020102020204" pitchFamily="34" charset="0"/>
              </a:rPr>
              <a:t>CODE CONQUERORS</a:t>
            </a:r>
            <a:endParaRPr lang="en-IN" sz="11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2703A7-1CCF-7E49-B119-CF76A3410A7F}"/>
              </a:ext>
            </a:extLst>
          </p:cNvPr>
          <p:cNvSpPr txBox="1"/>
          <p:nvPr/>
        </p:nvSpPr>
        <p:spPr>
          <a:xfrm>
            <a:off x="115951" y="1114805"/>
            <a:ext cx="406669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Healthcare Platforms: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Aarogya Setu: </a:t>
            </a:r>
            <a:r>
              <a:rPr lang="en-US" sz="2000" dirty="0">
                <a:hlinkClick r:id="rId4"/>
              </a:rPr>
              <a:t>https://www.digitalindia.gov.in/initiative/aarogya-setu/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/>
              <a:t>eSanjeevani</a:t>
            </a:r>
            <a:r>
              <a:rPr lang="en-US" sz="2000" dirty="0"/>
              <a:t> Telemedicine: </a:t>
            </a:r>
            <a:r>
              <a:rPr lang="en-US" sz="2000" dirty="0">
                <a:hlinkClick r:id="rId5"/>
              </a:rPr>
              <a:t>https://esanjeevani.mohfw.gov.in/#/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/>
              <a:t>Practo</a:t>
            </a:r>
            <a:r>
              <a:rPr lang="en-US" sz="2000" dirty="0"/>
              <a:t>: </a:t>
            </a:r>
            <a:r>
              <a:rPr lang="en-US" sz="2000" dirty="0">
                <a:hlinkClick r:id="rId6"/>
              </a:rPr>
              <a:t>https://www.practo.com/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Research &amp; Best Practices: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WHO: Digital Health Strategies </a:t>
            </a:r>
            <a:r>
              <a:rPr lang="en-US" sz="2000" dirty="0">
                <a:hlinkClick r:id="rId7"/>
              </a:rPr>
              <a:t>https://www.who.int/health-topics/digital-health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NITI Aayog: National Digital Health Blueprint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ResearchGate: </a:t>
            </a:r>
            <a:r>
              <a:rPr lang="en-US" sz="2000" i="1" dirty="0"/>
              <a:t>Mobile Health Records for Migrant Workers</a:t>
            </a:r>
            <a:endParaRPr lang="en-US" sz="2000" dirty="0"/>
          </a:p>
          <a:p>
            <a:endParaRPr lang="en-IN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835FA8-C47C-89A2-F380-1FFC376DF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923589"/>
              </p:ext>
            </p:extLst>
          </p:nvPr>
        </p:nvGraphicFramePr>
        <p:xfrm>
          <a:off x="4395020" y="1114805"/>
          <a:ext cx="7541340" cy="5590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268">
                  <a:extLst>
                    <a:ext uri="{9D8B030D-6E8A-4147-A177-3AD203B41FA5}">
                      <a16:colId xmlns:a16="http://schemas.microsoft.com/office/drawing/2014/main" val="94743091"/>
                    </a:ext>
                  </a:extLst>
                </a:gridCol>
                <a:gridCol w="1508268">
                  <a:extLst>
                    <a:ext uri="{9D8B030D-6E8A-4147-A177-3AD203B41FA5}">
                      <a16:colId xmlns:a16="http://schemas.microsoft.com/office/drawing/2014/main" val="1731516743"/>
                    </a:ext>
                  </a:extLst>
                </a:gridCol>
                <a:gridCol w="1508268">
                  <a:extLst>
                    <a:ext uri="{9D8B030D-6E8A-4147-A177-3AD203B41FA5}">
                      <a16:colId xmlns:a16="http://schemas.microsoft.com/office/drawing/2014/main" val="1527303355"/>
                    </a:ext>
                  </a:extLst>
                </a:gridCol>
                <a:gridCol w="1508268">
                  <a:extLst>
                    <a:ext uri="{9D8B030D-6E8A-4147-A177-3AD203B41FA5}">
                      <a16:colId xmlns:a16="http://schemas.microsoft.com/office/drawing/2014/main" val="2458077488"/>
                    </a:ext>
                  </a:extLst>
                </a:gridCol>
                <a:gridCol w="1508268">
                  <a:extLst>
                    <a:ext uri="{9D8B030D-6E8A-4147-A177-3AD203B41FA5}">
                      <a16:colId xmlns:a16="http://schemas.microsoft.com/office/drawing/2014/main" val="2936712253"/>
                    </a:ext>
                  </a:extLst>
                </a:gridCol>
              </a:tblGrid>
              <a:tr h="78042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Features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Our</a:t>
                      </a:r>
                      <a:r>
                        <a:rPr lang="en-IN" dirty="0"/>
                        <a:t> 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Aarogya Setu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eSanjeevani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Practo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088820"/>
                  </a:ext>
                </a:extLst>
              </a:tr>
              <a:tr h="780425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ptos Narrow" panose="020B0004020202020204" pitchFamily="34" charset="0"/>
                        </a:rPr>
                        <a:t>Migrant-friendly Health ID + QR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313904"/>
                  </a:ext>
                </a:extLst>
              </a:tr>
              <a:tr h="780425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ptos Narrow" panose="020B0004020202020204" pitchFamily="34" charset="0"/>
                        </a:rPr>
                        <a:t>Multilingual Support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481953"/>
                  </a:ext>
                </a:extLst>
              </a:tr>
              <a:tr h="780425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ptos Narrow" panose="020B0004020202020204" pitchFamily="34" charset="0"/>
                        </a:rPr>
                        <a:t>Personal + Work-linked Health Records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52360"/>
                  </a:ext>
                </a:extLst>
              </a:tr>
              <a:tr h="780425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ptos Narrow" panose="020B0004020202020204" pitchFamily="34" charset="0"/>
                        </a:rPr>
                        <a:t>Doctor Report Update &amp; Access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361333"/>
                  </a:ext>
                </a:extLst>
              </a:tr>
              <a:tr h="780425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ptos Narrow" panose="020B0004020202020204" pitchFamily="34" charset="0"/>
                        </a:rPr>
                        <a:t>Nearest Health Centre Locator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345000"/>
                  </a:ext>
                </a:extLst>
              </a:tr>
              <a:tr h="780425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ptos Narrow" panose="020B0004020202020204" pitchFamily="34" charset="0"/>
                        </a:rPr>
                        <a:t>Predictive Health Risk (Job-related)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430839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C3C45455-A093-39CF-6816-A8C89502F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065" y="1986116"/>
            <a:ext cx="559590" cy="52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658959D-BFD7-83BD-B498-F4266BA9D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065" y="2836422"/>
            <a:ext cx="559590" cy="52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A68E608-F925-D99A-82AB-EC24192C9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065" y="3650125"/>
            <a:ext cx="559590" cy="52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C1887AFC-EE5D-7580-82EA-0D445EED6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065" y="4463828"/>
            <a:ext cx="559590" cy="52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6EA40A7E-36BB-8D80-BBA8-1BEE69113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065" y="5222085"/>
            <a:ext cx="559590" cy="52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B5645F9C-E808-8977-988B-328E9C4AF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065" y="6069356"/>
            <a:ext cx="559590" cy="52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34EE1934-B505-EEFF-F88A-0D4D8D058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026" y="3640293"/>
            <a:ext cx="559590" cy="52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04E1AD59-5CB8-A6A9-3450-9732AA736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926" y="4463828"/>
            <a:ext cx="559590" cy="52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E4C96256-A853-CCB9-65AD-295C0D0B0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926" y="5192879"/>
            <a:ext cx="559590" cy="52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C3A0FCBD-3814-EE33-3661-08AA584B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889" y="4434412"/>
            <a:ext cx="559590" cy="52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0F66676-DBE4-8A0D-70F4-5F676743E3A0}"/>
              </a:ext>
            </a:extLst>
          </p:cNvPr>
          <p:cNvSpPr txBox="1"/>
          <p:nvPr/>
        </p:nvSpPr>
        <p:spPr>
          <a:xfrm>
            <a:off x="10945926" y="3766168"/>
            <a:ext cx="7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(Basic)</a:t>
            </a:r>
            <a:endParaRPr lang="en-IN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92E69D04-F41A-0716-1A10-2FBAB6086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200" y="2007991"/>
            <a:ext cx="559590" cy="55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FBBF3461-CBFD-5A7C-9520-FA18492AF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200" y="2792383"/>
            <a:ext cx="559590" cy="55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40023B46-A6D3-6D76-B371-67105CBCC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98" y="3573327"/>
            <a:ext cx="559590" cy="55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E2CEC89E-3FCB-18D9-5DC5-6AA81EDDF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277" y="4381201"/>
            <a:ext cx="559590" cy="55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3CE23976-0127-7852-0C13-E4BBD985B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277" y="5189076"/>
            <a:ext cx="559590" cy="55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>
            <a:extLst>
              <a:ext uri="{FF2B5EF4-FFF2-40B4-BE49-F238E27FC236}">
                <a16:creationId xmlns:a16="http://schemas.microsoft.com/office/drawing/2014/main" id="{0F9E27A4-0D3D-E970-8ED2-0D510DE3C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277" y="6018264"/>
            <a:ext cx="559590" cy="55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C7652001-6C4A-7E17-D374-9BD091B71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490" y="2025445"/>
            <a:ext cx="559590" cy="55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>
            <a:extLst>
              <a:ext uri="{FF2B5EF4-FFF2-40B4-BE49-F238E27FC236}">
                <a16:creationId xmlns:a16="http://schemas.microsoft.com/office/drawing/2014/main" id="{E4DECB41-ABB7-C936-63E9-A04BCA849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490" y="2868220"/>
            <a:ext cx="559590" cy="55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C868173E-F651-B78B-D4F0-F5994D1EC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490" y="3642079"/>
            <a:ext cx="559590" cy="55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3B37D61D-04B1-FFCF-16D6-C489F1E98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490" y="5233783"/>
            <a:ext cx="559590" cy="55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59942271-37C9-AC6F-BDB0-E4B4C0062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490" y="6057128"/>
            <a:ext cx="559590" cy="55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952104D0-2A0A-C94B-10E7-A6BC0E299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821" y="2034817"/>
            <a:ext cx="559590" cy="55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8E4D8A68-C8F0-5329-F6E3-DE90BF7E1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821" y="2800666"/>
            <a:ext cx="559590" cy="55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>
            <a:extLst>
              <a:ext uri="{FF2B5EF4-FFF2-40B4-BE49-F238E27FC236}">
                <a16:creationId xmlns:a16="http://schemas.microsoft.com/office/drawing/2014/main" id="{0C1D5D55-443B-1544-4F6A-DD949F816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821" y="6018654"/>
            <a:ext cx="559590" cy="55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8095</TotalTime>
  <Words>580</Words>
  <Application>Microsoft Office PowerPoint</Application>
  <PresentationFormat>Widescreen</PresentationFormat>
  <Paragraphs>97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ＭＳ Ｐゴシック</vt:lpstr>
      <vt:lpstr>Aptos Narrow</vt:lpstr>
      <vt:lpstr>Arial</vt:lpstr>
      <vt:lpstr>Arial Black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2025</vt:lpstr>
      <vt:lpstr> JEEVANID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Ritika Thakur</cp:lastModifiedBy>
  <cp:revision>149</cp:revision>
  <dcterms:created xsi:type="dcterms:W3CDTF">2013-12-12T18:46:50Z</dcterms:created>
  <dcterms:modified xsi:type="dcterms:W3CDTF">2025-09-16T06:37:16Z</dcterms:modified>
  <cp:category/>
</cp:coreProperties>
</file>