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4"/>
  </p:sldMasterIdLst>
  <p:sldIdLst>
    <p:sldId id="257" r:id="rId5"/>
    <p:sldId id="256"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7393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19641-9855-4ACD-8B80-2ABB7A2ED4F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80617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576745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743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91977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45475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51062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405020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394153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95040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2403870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A19641-9855-4ACD-8B80-2ABB7A2ED4F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2086942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A19641-9855-4ACD-8B80-2ABB7A2ED4F7}"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231579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45431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1745740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A19641-9855-4ACD-8B80-2ABB7A2ED4F7}" type="datetimeFigureOut">
              <a:rPr lang="en-US" smtClean="0"/>
              <a:t>11/13/2022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349571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A19641-9855-4ACD-8B80-2ABB7A2ED4F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0F97D-62E8-412A-9E76-A66F9924E95E}" type="slidenum">
              <a:rPr lang="en-US" smtClean="0"/>
              <a:t>‹#›</a:t>
            </a:fld>
            <a:endParaRPr lang="en-US"/>
          </a:p>
        </p:txBody>
      </p:sp>
    </p:spTree>
    <p:extLst>
      <p:ext uri="{BB962C8B-B14F-4D97-AF65-F5344CB8AC3E}">
        <p14:creationId xmlns:p14="http://schemas.microsoft.com/office/powerpoint/2010/main" val="2046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A19641-9855-4ACD-8B80-2ABB7A2ED4F7}" type="datetimeFigureOut">
              <a:rPr lang="en-US" smtClean="0"/>
              <a:t>11/13/2022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D0F97D-62E8-412A-9E76-A66F9924E95E}" type="slidenum">
              <a:rPr lang="en-US" smtClean="0"/>
              <a:t>‹#›</a:t>
            </a:fld>
            <a:endParaRPr lang="en-US"/>
          </a:p>
        </p:txBody>
      </p:sp>
    </p:spTree>
    <p:extLst>
      <p:ext uri="{BB962C8B-B14F-4D97-AF65-F5344CB8AC3E}">
        <p14:creationId xmlns:p14="http://schemas.microsoft.com/office/powerpoint/2010/main" val="2953140605"/>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vid-19 Vaccine Supply Chain">
            <a:extLst>
              <a:ext uri="{FF2B5EF4-FFF2-40B4-BE49-F238E27FC236}">
                <a16:creationId xmlns:a16="http://schemas.microsoft.com/office/drawing/2014/main" id="{D777028C-2BCA-9E74-A4FB-738E1E7F2244}"/>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259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175195-58C3-4C92-9AD8-7F73E6CB99BF}"/>
              </a:ext>
            </a:extLst>
          </p:cNvPr>
          <p:cNvSpPr>
            <a:spLocks noGrp="1"/>
          </p:cNvSpPr>
          <p:nvPr>
            <p:ph type="ctrTitle"/>
          </p:nvPr>
        </p:nvSpPr>
        <p:spPr/>
        <p:txBody>
          <a:bodyPr>
            <a:normAutofit/>
          </a:bodyPr>
          <a:lstStyle/>
          <a:p>
            <a:pPr>
              <a:lnSpc>
                <a:spcPct val="90000"/>
              </a:lnSpc>
            </a:pPr>
            <a:br>
              <a:rPr lang="en-US" sz="4200" b="0" i="0" u="none" strike="noStrike" baseline="0" dirty="0">
                <a:latin typeface="Georgia" panose="02040502050405020303" pitchFamily="18" charset="0"/>
              </a:rPr>
            </a:br>
            <a:r>
              <a:rPr lang="en-US" sz="4200" b="0" i="0" u="none" strike="noStrike" baseline="0" dirty="0">
                <a:latin typeface="Georgia" panose="02040502050405020303" pitchFamily="18" charset="0"/>
              </a:rPr>
              <a:t> </a:t>
            </a:r>
            <a:r>
              <a:rPr lang="en-US" sz="4200" b="1" i="0" u="none" strike="noStrike" baseline="0" dirty="0">
                <a:latin typeface="Georgia" panose="02040502050405020303" pitchFamily="18" charset="0"/>
              </a:rPr>
              <a:t>Building the Supply Chain for COVID-19 Vaccines </a:t>
            </a:r>
            <a:endParaRPr lang="en-US" sz="4200" dirty="0"/>
          </a:p>
        </p:txBody>
      </p:sp>
      <p:sp>
        <p:nvSpPr>
          <p:cNvPr id="3" name="Subtitle 2">
            <a:extLst>
              <a:ext uri="{FF2B5EF4-FFF2-40B4-BE49-F238E27FC236}">
                <a16:creationId xmlns:a16="http://schemas.microsoft.com/office/drawing/2014/main" id="{50E68A28-8B48-926D-6928-217ADD3B0F2A}"/>
              </a:ext>
            </a:extLst>
          </p:cNvPr>
          <p:cNvSpPr>
            <a:spLocks noGrp="1"/>
          </p:cNvSpPr>
          <p:nvPr>
            <p:ph type="subTitle" idx="1"/>
          </p:nvPr>
        </p:nvSpPr>
        <p:spPr/>
        <p:txBody>
          <a:bodyPr>
            <a:normAutofit/>
          </a:bodyPr>
          <a:lstStyle/>
          <a:p>
            <a:r>
              <a:rPr lang="en-US" sz="3600" b="1" dirty="0">
                <a:solidFill>
                  <a:schemeClr val="tx1"/>
                </a:solidFill>
              </a:rPr>
              <a:t>Presented By: Taran </a:t>
            </a:r>
            <a:r>
              <a:rPr lang="en-US" sz="3600" b="1" dirty="0" err="1">
                <a:solidFill>
                  <a:schemeClr val="tx1"/>
                </a:solidFill>
              </a:rPr>
              <a:t>kumar</a:t>
            </a:r>
            <a:endParaRPr lang="en-US" sz="3600" b="1" dirty="0">
              <a:solidFill>
                <a:schemeClr val="tx1"/>
              </a:solidFill>
            </a:endParaRPr>
          </a:p>
        </p:txBody>
      </p:sp>
    </p:spTree>
    <p:extLst>
      <p:ext uri="{BB962C8B-B14F-4D97-AF65-F5344CB8AC3E}">
        <p14:creationId xmlns:p14="http://schemas.microsoft.com/office/powerpoint/2010/main" val="209993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D5EB-5755-EDFF-9685-04E0ECEA91EE}"/>
              </a:ext>
            </a:extLst>
          </p:cNvPr>
          <p:cNvSpPr>
            <a:spLocks noGrp="1"/>
          </p:cNvSpPr>
          <p:nvPr>
            <p:ph type="title"/>
          </p:nvPr>
        </p:nvSpPr>
        <p:spPr>
          <a:xfrm>
            <a:off x="522471" y="243191"/>
            <a:ext cx="9252154" cy="1223983"/>
          </a:xfrm>
        </p:spPr>
        <p:txBody>
          <a:bodyPr>
            <a:normAutofit/>
          </a:bodyPr>
          <a:lstStyle/>
          <a:p>
            <a:pPr algn="ctr">
              <a:lnSpc>
                <a:spcPct val="90000"/>
              </a:lnSpc>
            </a:pPr>
            <a:r>
              <a:rPr lang="en-US" sz="3900" b="1" dirty="0">
                <a:latin typeface="Calibri" panose="020F0502020204030204" pitchFamily="34" charset="0"/>
                <a:cs typeface="Calibri" panose="020F0502020204030204" pitchFamily="34" charset="0"/>
              </a:rPr>
              <a:t>AGILY CAPACITY + DISTRIBUTION</a:t>
            </a:r>
            <a:br>
              <a:rPr lang="en-US" sz="3900" dirty="0"/>
            </a:br>
            <a:endParaRPr lang="en-US" sz="3900" dirty="0"/>
          </a:p>
        </p:txBody>
      </p:sp>
      <p:sp>
        <p:nvSpPr>
          <p:cNvPr id="3" name="Content Placeholder 2">
            <a:extLst>
              <a:ext uri="{FF2B5EF4-FFF2-40B4-BE49-F238E27FC236}">
                <a16:creationId xmlns:a16="http://schemas.microsoft.com/office/drawing/2014/main" id="{324387CE-1081-A5AC-CAF6-8A80764C2147}"/>
              </a:ext>
            </a:extLst>
          </p:cNvPr>
          <p:cNvSpPr>
            <a:spLocks noGrp="1"/>
          </p:cNvSpPr>
          <p:nvPr>
            <p:ph idx="1"/>
          </p:nvPr>
        </p:nvSpPr>
        <p:spPr>
          <a:xfrm>
            <a:off x="272374" y="1595337"/>
            <a:ext cx="5823626" cy="5019472"/>
          </a:xfrm>
        </p:spPr>
        <p:txBody>
          <a:bodyPr>
            <a:normAutofit/>
          </a:bodyPr>
          <a:lstStyle/>
          <a:p>
            <a:pPr algn="just">
              <a:lnSpc>
                <a:spcPct val="90000"/>
              </a:lnSpc>
            </a:pPr>
            <a:r>
              <a:rPr lang="en-US" sz="1800" dirty="0">
                <a:latin typeface="Calibri" panose="020F0502020204030204" pitchFamily="34" charset="0"/>
                <a:cs typeface="Calibri" panose="020F0502020204030204" pitchFamily="34" charset="0"/>
              </a:rPr>
              <a:t>Grants from the government protected developers from the possibility of unsuccessful trials to some extent.</a:t>
            </a:r>
          </a:p>
          <a:p>
            <a:pPr algn="just">
              <a:lnSpc>
                <a:spcPct val="90000"/>
              </a:lnSpc>
            </a:pPr>
            <a:r>
              <a:rPr lang="en-US" sz="1800" dirty="0">
                <a:latin typeface="Calibri" panose="020F0502020204030204" pitchFamily="34" charset="0"/>
                <a:cs typeface="Calibri" panose="020F0502020204030204" pitchFamily="34" charset="0"/>
              </a:rPr>
              <a:t>Serum invested around USD 300 to USD 500 million in the land, building, and equipment</a:t>
            </a:r>
          </a:p>
          <a:p>
            <a:pPr algn="just">
              <a:lnSpc>
                <a:spcPct val="90000"/>
              </a:lnSpc>
            </a:pPr>
            <a:r>
              <a:rPr lang="en-US" sz="1800" dirty="0">
                <a:latin typeface="Calibri" panose="020F0502020204030204" pitchFamily="34" charset="0"/>
                <a:cs typeface="Calibri" panose="020F0502020204030204" pitchFamily="34" charset="0"/>
              </a:rPr>
              <a:t>Switching costs due to failing trails were also high.</a:t>
            </a:r>
          </a:p>
          <a:p>
            <a:pPr algn="just">
              <a:lnSpc>
                <a:spcPct val="90000"/>
              </a:lnSpc>
            </a:pPr>
            <a:r>
              <a:rPr lang="en-US" sz="1800" dirty="0">
                <a:latin typeface="Calibri" panose="020F0502020204030204" pitchFamily="34" charset="0"/>
                <a:cs typeface="Calibri" panose="020F0502020204030204" pitchFamily="34" charset="0"/>
              </a:rPr>
              <a:t>To deal with all this and distribution they come up with different solutions.</a:t>
            </a:r>
          </a:p>
          <a:p>
            <a:pPr algn="just">
              <a:lnSpc>
                <a:spcPct val="90000"/>
              </a:lnSpc>
            </a:pPr>
            <a:r>
              <a:rPr lang="en-US" sz="1800" dirty="0">
                <a:effectLst/>
                <a:latin typeface="Calibri" panose="020F0502020204030204" pitchFamily="34" charset="0"/>
                <a:ea typeface="Calibri" panose="020F0502020204030204" pitchFamily="34" charset="0"/>
                <a:cs typeface="Calibri" panose="020F0502020204030204" pitchFamily="34" charset="0"/>
              </a:rPr>
              <a:t>organizations emerged two camps around distribution: 1) multilateral cooperation and 2) bilateral agreements between a country and a drug company</a:t>
            </a:r>
          </a:p>
          <a:p>
            <a:pPr algn="just">
              <a:lnSpc>
                <a:spcPct val="90000"/>
              </a:lnSpc>
            </a:pPr>
            <a:r>
              <a:rPr lang="en-US" sz="1800" dirty="0">
                <a:effectLst/>
                <a:latin typeface="Calibri" panose="020F0502020204030204" pitchFamily="34" charset="0"/>
                <a:ea typeface="Calibri" panose="020F0502020204030204" pitchFamily="34" charset="0"/>
                <a:cs typeface="Calibri" panose="020F0502020204030204" pitchFamily="34" charset="0"/>
              </a:rPr>
              <a:t>Other countries like the USA announced their own approach to distribution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lnSpc>
                <a:spcPct val="90000"/>
              </a:lnSpc>
            </a:pPr>
            <a:r>
              <a:rPr lang="en-US" sz="1800" dirty="0">
                <a:latin typeface="Calibri" panose="020F0502020204030204" pitchFamily="34" charset="0"/>
                <a:cs typeface="Calibri" panose="020F0502020204030204" pitchFamily="34" charset="0"/>
              </a:rPr>
              <a:t>COVAX spread risk among applicants and made sure that lower-income countries that the vaccination.</a:t>
            </a:r>
          </a:p>
          <a:p>
            <a:pPr algn="just">
              <a:lnSpc>
                <a:spcPct val="90000"/>
              </a:lnSpc>
            </a:pPr>
            <a:r>
              <a:rPr lang="en-US" sz="1800" dirty="0">
                <a:latin typeface="Calibri" panose="020F0502020204030204" pitchFamily="34" charset="0"/>
                <a:cs typeface="Calibri" panose="020F0502020204030204" pitchFamily="34" charset="0"/>
              </a:rPr>
              <a:t>US Centers for disease control announced a phased distribution strategy.</a:t>
            </a:r>
          </a:p>
        </p:txBody>
      </p:sp>
      <p:pic>
        <p:nvPicPr>
          <p:cNvPr id="3074" name="Picture 2" descr="Distributing a COVID-19 Vaccine Across the U.S. – A Look at Key Issues | KFF">
            <a:extLst>
              <a:ext uri="{FF2B5EF4-FFF2-40B4-BE49-F238E27FC236}">
                <a16:creationId xmlns:a16="http://schemas.microsoft.com/office/drawing/2014/main" id="{4F05ABE9-5427-A15D-935C-48BC4E1E07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5847" y="1853249"/>
            <a:ext cx="5451627" cy="305291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60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88FA-2AAD-230C-D8EE-C3DBB4DD487E}"/>
              </a:ext>
            </a:extLst>
          </p:cNvPr>
          <p:cNvSpPr>
            <a:spLocks noGrp="1"/>
          </p:cNvSpPr>
          <p:nvPr>
            <p:ph type="title"/>
          </p:nvPr>
        </p:nvSpPr>
        <p:spPr>
          <a:xfrm>
            <a:off x="-194553" y="68094"/>
            <a:ext cx="11899090" cy="1400530"/>
          </a:xfrm>
        </p:spPr>
        <p:txBody>
          <a:bodyPr>
            <a:normAutofit/>
          </a:bodyPr>
          <a:lstStyle/>
          <a:p>
            <a:pPr algn="ctr"/>
            <a:r>
              <a:rPr lang="en-US" dirty="0">
                <a:latin typeface="Calibri" panose="020F0502020204030204" pitchFamily="34" charset="0"/>
                <a:cs typeface="Calibri" panose="020F0502020204030204" pitchFamily="34" charset="0"/>
              </a:rPr>
              <a:t>Willingness And Transportation Challenges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Questions Going Forward</a:t>
            </a:r>
          </a:p>
        </p:txBody>
      </p:sp>
      <p:sp>
        <p:nvSpPr>
          <p:cNvPr id="3" name="Content Placeholder 2">
            <a:extLst>
              <a:ext uri="{FF2B5EF4-FFF2-40B4-BE49-F238E27FC236}">
                <a16:creationId xmlns:a16="http://schemas.microsoft.com/office/drawing/2014/main" id="{76F26D03-BDC7-3EF8-83B2-E372457B1910}"/>
              </a:ext>
            </a:extLst>
          </p:cNvPr>
          <p:cNvSpPr>
            <a:spLocks noGrp="1"/>
          </p:cNvSpPr>
          <p:nvPr>
            <p:ph idx="1"/>
          </p:nvPr>
        </p:nvSpPr>
        <p:spPr>
          <a:xfrm>
            <a:off x="184827" y="1654084"/>
            <a:ext cx="11314448" cy="4814810"/>
          </a:xfrm>
        </p:spPr>
        <p:txBody>
          <a:bodyPr>
            <a:normAutofit/>
          </a:bodyPr>
          <a:lstStyle/>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challenge of growing vaccines was the hesitation of people to being vaccinated</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vaccines require a certain temperature and controlling temperature, as well as logistics, was a huge issue as reported by WHO.</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each vaccine was requiring different temperature capacitates</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diversity of requirements of vaccine temperature created significant challenges in distribution and complicated infrastructure requirements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UPS announced in the US and Germany to construct cold storage facilities each with 600 freezers able to accommodate 48,000 vials of the vaccine in insulated boxes of dry ice that would maintain the proper temperature for up to 96 hours</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Considering these challenges proper planning was an important step in the supply chain with billions of vaccine doses needed and fear of significant losses in cold transit, even seemingly minor operational decisions related to batching and allocating vaccine doses could critically affect the distribution and as well as, lives</a:t>
            </a:r>
          </a:p>
          <a:p>
            <a:pPr algn="just"/>
            <a:r>
              <a:rPr lang="en-US" sz="1800" dirty="0">
                <a:effectLst/>
                <a:latin typeface="Calibri" panose="020F0502020204030204" pitchFamily="34" charset="0"/>
                <a:ea typeface="Calibri" panose="020F0502020204030204" pitchFamily="34" charset="0"/>
                <a:cs typeface="Calibri" panose="020F0502020204030204" pitchFamily="34" charset="0"/>
              </a:rPr>
              <a:t>Going forward by Nov 2020, Covid-19 vaccine development saw major developments but still some vaccine candidates face development and manufacturing risk. </a:t>
            </a:r>
          </a:p>
          <a:p>
            <a:pPr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218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151" name="Picture 6150">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153" name="Picture 6152">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155" name="Oval 6154">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157" name="Picture 6156">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59" name="Picture 6158">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161" name="Rectangle 616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163" name="Rectangle 6162">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The Importance of Sending a Thank-You After a Job Interview - Astrix">
            <a:extLst>
              <a:ext uri="{FF2B5EF4-FFF2-40B4-BE49-F238E27FC236}">
                <a16:creationId xmlns:a16="http://schemas.microsoft.com/office/drawing/2014/main" id="{9B0763EB-2D72-0F24-6076-4B13F9247E69}"/>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643467" y="702733"/>
            <a:ext cx="10905066" cy="5452533"/>
          </a:xfrm>
          <a:prstGeom prst="rect">
            <a:avLst/>
          </a:prstGeom>
          <a:noFill/>
          <a:extLst>
            <a:ext uri="{909E8E84-426E-40DD-AFC4-6F175D3DCCD1}">
              <a14:hiddenFill xmlns:a14="http://schemas.microsoft.com/office/drawing/2010/main">
                <a:solidFill>
                  <a:srgbClr val="FFFFFF"/>
                </a:solidFill>
              </a14:hiddenFill>
            </a:ext>
          </a:extLst>
        </p:spPr>
      </p:pic>
      <p:sp>
        <p:nvSpPr>
          <p:cNvPr id="6165" name="Rectangle 6164">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63717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E75C-37C1-2C42-2C6B-76D4AE9C3A30}"/>
              </a:ext>
            </a:extLst>
          </p:cNvPr>
          <p:cNvSpPr>
            <a:spLocks noGrp="1"/>
          </p:cNvSpPr>
          <p:nvPr>
            <p:ph type="ctrTitle"/>
          </p:nvPr>
        </p:nvSpPr>
        <p:spPr>
          <a:xfrm>
            <a:off x="486383" y="0"/>
            <a:ext cx="11099259" cy="903780"/>
          </a:xfrm>
        </p:spPr>
        <p:txBody>
          <a:bodyPr>
            <a:normAutofit fontScale="90000"/>
          </a:bodyPr>
          <a:lstStyle/>
          <a:p>
            <a:pPr algn="ctr"/>
            <a:r>
              <a:rPr lang="en-US" sz="5400" b="1" kern="1200" dirty="0">
                <a:solidFill>
                  <a:schemeClr val="tx1"/>
                </a:solidFill>
                <a:latin typeface="Calibri" panose="020F0502020204030204" pitchFamily="34" charset="0"/>
                <a:cs typeface="Calibri" panose="020F0502020204030204" pitchFamily="34" charset="0"/>
              </a:rPr>
              <a:t>INTRODUCTION</a:t>
            </a:r>
            <a:endParaRPr lang="en-US"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766999E-88E9-3007-36AA-41E2BEA57CCC}"/>
              </a:ext>
            </a:extLst>
          </p:cNvPr>
          <p:cNvSpPr>
            <a:spLocks noGrp="1"/>
          </p:cNvSpPr>
          <p:nvPr>
            <p:ph type="subTitle" idx="1"/>
          </p:nvPr>
        </p:nvSpPr>
        <p:spPr>
          <a:xfrm>
            <a:off x="474789" y="1101518"/>
            <a:ext cx="7469761" cy="5214988"/>
          </a:xfrm>
        </p:spPr>
        <p:txBody>
          <a:bodyPr>
            <a:normAutofit lnSpcReduction="10000"/>
          </a:bodyPr>
          <a:lstStyle/>
          <a:p>
            <a:pPr marL="342900" indent="-342900" algn="just">
              <a:buFont typeface="Arial" panose="020B0604020202020204" pitchFamily="34" charset="0"/>
              <a:buChar char="•"/>
            </a:pP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C</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ovid-19 is an infectious disease that is caused by the sars-cov-2 virus.</a:t>
            </a:r>
          </a:p>
          <a:p>
            <a:pPr marL="342900" indent="-342900" algn="just">
              <a:buFont typeface="Arial" panose="020B0604020202020204" pitchFamily="34" charset="0"/>
              <a:buChar char="•"/>
            </a:pP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S</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tarted in 2019 and the first case was detected in Wuhan, </a:t>
            </a: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C</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hina infecting 7 million people globally.</a:t>
            </a:r>
          </a:p>
          <a:p>
            <a:pPr marL="342900" indent="-342900" algn="just">
              <a:buFont typeface="Arial" panose="020B0604020202020204" pitchFamily="34" charset="0"/>
              <a:buChar char="•"/>
            </a:pP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M</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ay-</a:t>
            </a: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A</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pril 2020 there was a rapid escalation of the covid-19 pandemic</a:t>
            </a:r>
          </a:p>
          <a:p>
            <a:pPr marL="342900" indent="-342900" algn="just">
              <a:buFont typeface="Arial" panose="020B0604020202020204" pitchFamily="34" charset="0"/>
              <a:buChar char="•"/>
            </a:pP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T</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he government lockdown disrupted the demand and supply in all major industries including pharmaceutical, manufacturing, and service, and caused severe effects on the global economy. </a:t>
            </a:r>
          </a:p>
          <a:p>
            <a:pPr marL="342900" indent="-342900" algn="just">
              <a:buFont typeface="Arial" panose="020B0604020202020204" pitchFamily="34" charset="0"/>
              <a:buChar char="•"/>
            </a:pP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The government navigated a trade-off between economic and public health outcomes. a global race had begun for the production, distribution, and discovery of an effective and safe vaccine to cure coronavirus.</a:t>
            </a:r>
          </a:p>
          <a:p>
            <a:pPr marL="342900" indent="-342900" algn="just">
              <a:buFont typeface="Arial" panose="020B0604020202020204" pitchFamily="34" charset="0"/>
              <a:buChar char="•"/>
            </a:pPr>
            <a:r>
              <a:rPr lang="en-US"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M</a:t>
            </a:r>
            <a:r>
              <a:rPr lang="en-US" sz="2000" b="1" cap="none" dirty="0">
                <a:solidFill>
                  <a:schemeClr val="tx1"/>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any experts predicted that the vaccine will not be effective partially and a lot of work needs to be done on it.</a:t>
            </a:r>
          </a:p>
          <a:p>
            <a:pPr algn="just"/>
            <a:endParaRPr lang="en-US" b="1" cap="none" dirty="0">
              <a:solidFill>
                <a:schemeClr val="tx1"/>
              </a:solidFill>
              <a:effectLst>
                <a:glow rad="38100">
                  <a:schemeClr val="bg1">
                    <a:lumMod val="50000"/>
                    <a:lumOff val="50000"/>
                    <a:alpha val="20000"/>
                  </a:schemeClr>
                </a:glow>
              </a:effectLst>
            </a:endParaRPr>
          </a:p>
        </p:txBody>
      </p:sp>
      <p:pic>
        <p:nvPicPr>
          <p:cNvPr id="1026" name="Picture 2" descr="Coronavirus">
            <a:extLst>
              <a:ext uri="{FF2B5EF4-FFF2-40B4-BE49-F238E27FC236}">
                <a16:creationId xmlns:a16="http://schemas.microsoft.com/office/drawing/2014/main" id="{9F26E220-C1F3-42E9-1E74-7A0C937DE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4550" y="1101518"/>
            <a:ext cx="4070470" cy="25653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F6C8008-D7E2-4E7A-72B5-9B02BA209578}"/>
              </a:ext>
            </a:extLst>
          </p:cNvPr>
          <p:cNvPicPr>
            <a:picLocks noChangeAspect="1"/>
          </p:cNvPicPr>
          <p:nvPr/>
        </p:nvPicPr>
        <p:blipFill rotWithShape="1">
          <a:blip r:embed="rId3"/>
          <a:srcRect r="9012"/>
          <a:stretch/>
        </p:blipFill>
        <p:spPr>
          <a:xfrm>
            <a:off x="7944550" y="3888482"/>
            <a:ext cx="4070470" cy="2565398"/>
          </a:xfrm>
          <a:prstGeom prst="rect">
            <a:avLst/>
          </a:prstGeom>
        </p:spPr>
      </p:pic>
    </p:spTree>
    <p:extLst>
      <p:ext uri="{BB962C8B-B14F-4D97-AF65-F5344CB8AC3E}">
        <p14:creationId xmlns:p14="http://schemas.microsoft.com/office/powerpoint/2010/main" val="170211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08990868-28C8-8A37-6788-B922F50FEF05}"/>
              </a:ext>
            </a:extLst>
          </p:cNvPr>
          <p:cNvSpPr>
            <a:spLocks noGrp="1"/>
          </p:cNvSpPr>
          <p:nvPr>
            <p:ph type="title"/>
          </p:nvPr>
        </p:nvSpPr>
        <p:spPr>
          <a:xfrm>
            <a:off x="601438" y="232499"/>
            <a:ext cx="6188190" cy="1622321"/>
          </a:xfrm>
        </p:spPr>
        <p:txBody>
          <a:bodyPr>
            <a:normAutofit/>
          </a:bodyPr>
          <a:lstStyle/>
          <a:p>
            <a:pPr algn="ctr"/>
            <a:r>
              <a:rPr lang="en-IN" b="1" dirty="0">
                <a:solidFill>
                  <a:srgbClr val="EBEBEB"/>
                </a:solidFill>
                <a:latin typeface="Calibri" panose="020F0502020204030204" pitchFamily="34" charset="0"/>
                <a:cs typeface="Calibri" panose="020F0502020204030204" pitchFamily="34" charset="0"/>
              </a:rPr>
              <a:t>VACCINE DEVELOPMENT EFFORTS</a:t>
            </a:r>
            <a:endParaRPr lang="en-US" b="1" dirty="0">
              <a:solidFill>
                <a:srgbClr val="EBEBEB"/>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73C39FC-540D-DCD0-3848-FF9AEC26BFF1}"/>
              </a:ext>
            </a:extLst>
          </p:cNvPr>
          <p:cNvSpPr>
            <a:spLocks noGrp="1"/>
          </p:cNvSpPr>
          <p:nvPr>
            <p:ph idx="1"/>
          </p:nvPr>
        </p:nvSpPr>
        <p:spPr>
          <a:xfrm>
            <a:off x="413893" y="1906622"/>
            <a:ext cx="6814443" cy="4592502"/>
          </a:xfrm>
        </p:spPr>
        <p:txBody>
          <a:bodyPr>
            <a:normAutofit/>
          </a:bodyPr>
          <a:lstStyle/>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WHO Declared a Global pandemic on March 2020.</a:t>
            </a:r>
          </a:p>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By November 2020, vaccine development started at a high speed faster than any historical precedent.</a:t>
            </a:r>
          </a:p>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Researched costs of around 200 to 500 million per vaccine                                                                                                                      </a:t>
            </a:r>
          </a:p>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For COVID-19, lavish public and private financing, research grants, and advance purchase commitments by governments and international organizations de-risked the costly vaccine development effort and allowed developers to explore and test the vaccine for human use.</a:t>
            </a:r>
          </a:p>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Primary international effort known as the COVID-19 Vaccine Global Access (COVAX)  aims to pool resources to introduce vaccines and later give subsidized access to lower-income groups.</a:t>
            </a:r>
          </a:p>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Beyond COVAX and Operation Warp Speed, other countries also supported vaccine candidates through research grand and advance purchase agreement</a:t>
            </a:r>
          </a:p>
          <a:p>
            <a:pPr>
              <a:lnSpc>
                <a:spcPct val="90000"/>
              </a:lnSpc>
            </a:pPr>
            <a:r>
              <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This search had yielded a global portfolio of some 321 vaccine candidates by early fall 2020,</a:t>
            </a:r>
          </a:p>
          <a:p>
            <a:pPr>
              <a:lnSpc>
                <a:spcPct val="90000"/>
              </a:lnSpc>
            </a:pPr>
            <a:endParaRPr lang="en-US" sz="1600"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a:lnSpc>
                <a:spcPct val="90000"/>
              </a:lnSpc>
            </a:pPr>
            <a:endParaRPr lang="en-US" sz="1600" dirty="0">
              <a:solidFill>
                <a:srgbClr val="FFFFFF"/>
              </a:solidFill>
            </a:endParaRPr>
          </a:p>
        </p:txBody>
      </p:sp>
      <p:sp>
        <p:nvSpPr>
          <p:cNvPr id="410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098" name="Picture 2" descr="Sartorius Supports COVID-19 Vaccine Development Efforts | Technology  Networks">
            <a:extLst>
              <a:ext uri="{FF2B5EF4-FFF2-40B4-BE49-F238E27FC236}">
                <a16:creationId xmlns:a16="http://schemas.microsoft.com/office/drawing/2014/main" id="{CF4D6757-EF34-7351-FC7F-150AE6B342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601"/>
          <a:stretch/>
        </p:blipFill>
        <p:spPr bwMode="auto">
          <a:xfrm>
            <a:off x="7230352" y="2"/>
            <a:ext cx="4962068" cy="342899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BE097D-EDCE-126D-E4F7-F425AC2919EB}"/>
              </a:ext>
            </a:extLst>
          </p:cNvPr>
          <p:cNvPicPr>
            <a:picLocks noChangeAspect="1"/>
          </p:cNvPicPr>
          <p:nvPr/>
        </p:nvPicPr>
        <p:blipFill rotWithShape="1">
          <a:blip r:embed="rId4"/>
          <a:srcRect l="15532" r="24038"/>
          <a:stretch/>
        </p:blipFill>
        <p:spPr>
          <a:xfrm>
            <a:off x="7228756" y="3428997"/>
            <a:ext cx="4963244" cy="342900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extLst>
      <p:ext uri="{BB962C8B-B14F-4D97-AF65-F5344CB8AC3E}">
        <p14:creationId xmlns:p14="http://schemas.microsoft.com/office/powerpoint/2010/main" val="292792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17F3B-8207-FF4D-CD25-D2050892575B}"/>
              </a:ext>
            </a:extLst>
          </p:cNvPr>
          <p:cNvSpPr>
            <a:spLocks noGrp="1"/>
          </p:cNvSpPr>
          <p:nvPr>
            <p:ph type="title"/>
          </p:nvPr>
        </p:nvSpPr>
        <p:spPr>
          <a:xfrm>
            <a:off x="318288" y="133113"/>
            <a:ext cx="10537779" cy="799451"/>
          </a:xfrm>
        </p:spPr>
        <p:txBody>
          <a:bodyPr>
            <a:noAutofit/>
          </a:bodyPr>
          <a:lstStyle/>
          <a:p>
            <a:pPr algn="ctr"/>
            <a:r>
              <a:rPr lang="en-IN" sz="3600" b="1" dirty="0">
                <a:latin typeface="Calibri" panose="020F0502020204030204" pitchFamily="34" charset="0"/>
                <a:cs typeface="Calibri" panose="020F0502020204030204" pitchFamily="34" charset="0"/>
              </a:rPr>
              <a:t>Process Overview and Challenges in Clinical Trials</a:t>
            </a:r>
            <a:endParaRPr lang="en-US" sz="3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790B43A-48E9-8FC2-24C2-F9A3904D94FE}"/>
              </a:ext>
            </a:extLst>
          </p:cNvPr>
          <p:cNvSpPr>
            <a:spLocks noGrp="1"/>
          </p:cNvSpPr>
          <p:nvPr>
            <p:ph idx="1"/>
          </p:nvPr>
        </p:nvSpPr>
        <p:spPr>
          <a:xfrm>
            <a:off x="243191" y="2247090"/>
            <a:ext cx="11105117" cy="4351337"/>
          </a:xfrm>
        </p:spPr>
        <p:txBody>
          <a:bodyPr>
            <a:normAutofit/>
          </a:bodyPr>
          <a:lstStyle/>
          <a:p>
            <a:pPr algn="just"/>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The process of developing a vaccine is divided into three phases spread over several years: research(lasted 2-4 years), testing, and manufacturing</a:t>
            </a:r>
          </a:p>
          <a:p>
            <a:pPr algn="just"/>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Experts predicted that the inaugural COVID-19 clinical vaccine trial would be finished in 8months and the majority of COVID-19 vaccine candidate phase II trials were omitted or combined with bigger trials. </a:t>
            </a:r>
          </a:p>
          <a:p>
            <a:pPr algn="just"/>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The historical average for the complex vaccine was 9.4years </a:t>
            </a:r>
          </a:p>
          <a:p>
            <a:pPr algn="just"/>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Effectiveness of vaccination was tough to prove because of a lack of evidence of covid incidence rates, undetected transmission, trial design, and stopping rules were more difficult to devise.</a:t>
            </a:r>
          </a:p>
          <a:p>
            <a:pPr algn="just"/>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Phase III trials for COVID-19 commonly involved around 40,000 subjects, about 20,000 in each group. Given a 1% attack rate, 200 subjects in each group would be expected to become infected over time </a:t>
            </a:r>
          </a:p>
          <a:p>
            <a:pPr algn="just"/>
            <a:endPar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BAD68A1-6DD2-C642-6698-5EB86BA58C78}"/>
              </a:ext>
            </a:extLst>
          </p:cNvPr>
          <p:cNvPicPr>
            <a:picLocks noChangeAspect="1"/>
          </p:cNvPicPr>
          <p:nvPr/>
        </p:nvPicPr>
        <p:blipFill>
          <a:blip r:embed="rId2"/>
          <a:stretch>
            <a:fillRect/>
          </a:stretch>
        </p:blipFill>
        <p:spPr>
          <a:xfrm>
            <a:off x="393290" y="1077697"/>
            <a:ext cx="10038736" cy="1150720"/>
          </a:xfrm>
          <a:prstGeom prst="rect">
            <a:avLst/>
          </a:prstGeom>
        </p:spPr>
      </p:pic>
    </p:spTree>
    <p:extLst>
      <p:ext uri="{BB962C8B-B14F-4D97-AF65-F5344CB8AC3E}">
        <p14:creationId xmlns:p14="http://schemas.microsoft.com/office/powerpoint/2010/main" val="255794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CDF55-4240-0689-AB72-16A04C473C9C}"/>
              </a:ext>
            </a:extLst>
          </p:cNvPr>
          <p:cNvSpPr>
            <a:spLocks noGrp="1"/>
          </p:cNvSpPr>
          <p:nvPr>
            <p:ph type="title"/>
          </p:nvPr>
        </p:nvSpPr>
        <p:spPr>
          <a:xfrm>
            <a:off x="145915" y="191729"/>
            <a:ext cx="6456167" cy="1053412"/>
          </a:xfrm>
        </p:spPr>
        <p:txBody>
          <a:bodyPr>
            <a:normAutofit fontScale="90000"/>
          </a:bodyPr>
          <a:lstStyle/>
          <a:p>
            <a:pPr algn="ctr">
              <a:lnSpc>
                <a:spcPct val="90000"/>
              </a:lnSpc>
            </a:pPr>
            <a:r>
              <a:rPr lang="en-US" sz="3600" b="1" dirty="0">
                <a:solidFill>
                  <a:srgbClr val="EBEBEB"/>
                </a:solidFill>
                <a:latin typeface="Calibri" panose="020F0502020204030204" pitchFamily="34" charset="0"/>
                <a:cs typeface="Calibri" panose="020F0502020204030204" pitchFamily="34" charset="0"/>
              </a:rPr>
              <a:t>POLITICS AND THE TEMPTATION TO RUSH THROUGH THE SCIENCE </a:t>
            </a:r>
          </a:p>
        </p:txBody>
      </p:sp>
      <p:sp>
        <p:nvSpPr>
          <p:cNvPr id="3" name="Content Placeholder 2">
            <a:extLst>
              <a:ext uri="{FF2B5EF4-FFF2-40B4-BE49-F238E27FC236}">
                <a16:creationId xmlns:a16="http://schemas.microsoft.com/office/drawing/2014/main" id="{B5EC794C-E6E8-A956-8001-1CFE0CD03F83}"/>
              </a:ext>
            </a:extLst>
          </p:cNvPr>
          <p:cNvSpPr>
            <a:spLocks noGrp="1"/>
          </p:cNvSpPr>
          <p:nvPr>
            <p:ph idx="1"/>
          </p:nvPr>
        </p:nvSpPr>
        <p:spPr>
          <a:xfrm>
            <a:off x="344703" y="1536970"/>
            <a:ext cx="6884052" cy="4878789"/>
          </a:xfrm>
        </p:spPr>
        <p:txBody>
          <a:bodyPr>
            <a:normAutofit/>
          </a:bodyPr>
          <a:lstStyle/>
          <a:p>
            <a:pPr algn="just">
              <a:lnSpc>
                <a:spcPct val="90000"/>
              </a:lnSpc>
            </a:pPr>
            <a:r>
              <a:rPr lang="en-US"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Increasing economic and political pressures threatened to tempt governments to approve vaccine candidates prematurely </a:t>
            </a:r>
          </a:p>
          <a:p>
            <a:pPr algn="just">
              <a:lnSpc>
                <a:spcPct val="90000"/>
              </a:lnSpc>
            </a:pPr>
            <a:r>
              <a:rPr lang="en-US"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US worried about elections and outside the COVAX initiative, they pushed for the release of the vaccine before the elections without waiting for the results of clinical tests.</a:t>
            </a:r>
          </a:p>
          <a:p>
            <a:pPr algn="just">
              <a:lnSpc>
                <a:spcPct val="90000"/>
              </a:lnSpc>
            </a:pPr>
            <a:r>
              <a:rPr lang="en-US"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The tendency towards premature approval had been more apparent in some countries. Russia remained outside of the COVAX initiative and announced early approval.</a:t>
            </a:r>
          </a:p>
          <a:p>
            <a:pPr algn="just">
              <a:lnSpc>
                <a:spcPct val="90000"/>
              </a:lnSpc>
            </a:pPr>
            <a:r>
              <a:rPr lang="en-US"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Due to rush manufacturing and distribution, there was a risk that public trust can easily be broken in vaccination programs. </a:t>
            </a:r>
          </a:p>
          <a:p>
            <a:pPr algn="just">
              <a:lnSpc>
                <a:spcPct val="90000"/>
              </a:lnSpc>
            </a:pPr>
            <a:r>
              <a:rPr lang="en-US" b="1" dirty="0">
                <a:solidFill>
                  <a:srgbClr val="FFFFFF"/>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Proper manufacturing quality assurance systems were required for the safety and effectiveness of each dose. </a:t>
            </a:r>
          </a:p>
        </p:txBody>
      </p:sp>
      <p:sp>
        <p:nvSpPr>
          <p:cNvPr id="5129"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122" name="Picture 2" descr="How the Economy Will Look After the Coronavirus Pandemic">
            <a:extLst>
              <a:ext uri="{FF2B5EF4-FFF2-40B4-BE49-F238E27FC236}">
                <a16:creationId xmlns:a16="http://schemas.microsoft.com/office/drawing/2014/main" id="{CC9A1AB1-73DD-5A0F-D95D-952F7C0BA8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38" r="4453" b="-2"/>
          <a:stretch/>
        </p:blipFill>
        <p:spPr bwMode="auto">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3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8962-26D6-0459-B06E-34A2AC7423CA}"/>
              </a:ext>
            </a:extLst>
          </p:cNvPr>
          <p:cNvSpPr>
            <a:spLocks noGrp="1"/>
          </p:cNvSpPr>
          <p:nvPr>
            <p:ph type="title"/>
          </p:nvPr>
        </p:nvSpPr>
        <p:spPr>
          <a:xfrm>
            <a:off x="0" y="171207"/>
            <a:ext cx="10954512" cy="1325562"/>
          </a:xfrm>
        </p:spPr>
        <p:txBody>
          <a:bodyPr>
            <a:noAutofit/>
          </a:bodyPr>
          <a:lstStyle/>
          <a:p>
            <a:pPr algn="ctr"/>
            <a:r>
              <a:rPr lang="en-US" sz="3200" b="1" dirty="0">
                <a:latin typeface="Calibri" panose="020F0502020204030204" pitchFamily="34" charset="0"/>
                <a:cs typeface="Calibri" panose="020F0502020204030204" pitchFamily="34" charset="0"/>
              </a:rPr>
              <a:t>VACCINE TECHNOLOGIES AND PORTFOLIO DIVERSIFICATION ALONG WITH SECOND-GENERATION VACCINE CHALLENGES</a:t>
            </a:r>
          </a:p>
        </p:txBody>
      </p:sp>
      <p:sp>
        <p:nvSpPr>
          <p:cNvPr id="3" name="Content Placeholder 2">
            <a:extLst>
              <a:ext uri="{FF2B5EF4-FFF2-40B4-BE49-F238E27FC236}">
                <a16:creationId xmlns:a16="http://schemas.microsoft.com/office/drawing/2014/main" id="{3CD49402-70B9-6B4B-0E3F-AE0A82BFC712}"/>
              </a:ext>
            </a:extLst>
          </p:cNvPr>
          <p:cNvSpPr>
            <a:spLocks noGrp="1"/>
          </p:cNvSpPr>
          <p:nvPr>
            <p:ph idx="1"/>
          </p:nvPr>
        </p:nvSpPr>
        <p:spPr>
          <a:xfrm>
            <a:off x="642026" y="1780162"/>
            <a:ext cx="10009762" cy="4351337"/>
          </a:xfrm>
        </p:spPr>
        <p:txBody>
          <a:bodyPr>
            <a:normAutofit lnSpcReduction="10000"/>
          </a:bodyPr>
          <a:lstStyle/>
          <a:p>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Despite the large diversity of first-generation vaccine candidates, there were concerns over the politically-motivated exclusion of certain candidates </a:t>
            </a:r>
          </a:p>
          <a:p>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There were issues with large public investments in early-movers</a:t>
            </a:r>
          </a:p>
          <a:p>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TO encourage the regular production of vaccines and to invest highly in vaccine development, some governments like the US, UK, and EU along with COVAX made advance purchase commitments and gave funds.</a:t>
            </a:r>
          </a:p>
          <a:p>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Now, the challenge was that vaccine released by 2020 or early 2021 will only provide partial protection and will not be suitable for global distribution</a:t>
            </a:r>
          </a:p>
          <a:p>
            <a:r>
              <a:rPr lang="en-US" sz="20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Second-generation vaccine was supposed to be introduced by September 2023 </a:t>
            </a:r>
            <a:r>
              <a:rPr lang="en-US" sz="21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so measures like social distancing and mask-wearing would likely need to be continued </a:t>
            </a:r>
          </a:p>
          <a:p>
            <a:r>
              <a:rPr lang="en-US" sz="21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Concerns had been raised that a partially effective first-comer COVID-19 vaccine could crowd out the market for more effective vaccines further down in the pipeline </a:t>
            </a:r>
          </a:p>
        </p:txBody>
      </p:sp>
    </p:spTree>
    <p:extLst>
      <p:ext uri="{BB962C8B-B14F-4D97-AF65-F5344CB8AC3E}">
        <p14:creationId xmlns:p14="http://schemas.microsoft.com/office/powerpoint/2010/main" val="77430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524A-7CAF-4E16-3674-159869356A70}"/>
              </a:ext>
            </a:extLst>
          </p:cNvPr>
          <p:cNvSpPr>
            <a:spLocks noGrp="1"/>
          </p:cNvSpPr>
          <p:nvPr>
            <p:ph type="title"/>
          </p:nvPr>
        </p:nvSpPr>
        <p:spPr>
          <a:xfrm>
            <a:off x="194553" y="365760"/>
            <a:ext cx="10759959" cy="869653"/>
          </a:xfrm>
        </p:spPr>
        <p:txBody>
          <a:bodyPr>
            <a:normAutofit fontScale="90000"/>
          </a:bodyPr>
          <a:lstStyle/>
          <a:p>
            <a:r>
              <a:rPr lang="en-US" sz="4900" b="1" dirty="0">
                <a:latin typeface="Calibri" panose="020F0502020204030204" pitchFamily="34" charset="0"/>
                <a:cs typeface="Calibri" panose="020F0502020204030204" pitchFamily="34" charset="0"/>
              </a:rPr>
              <a:t>MANUFACTURING AND PROCESS OVERVIEW</a:t>
            </a:r>
          </a:p>
        </p:txBody>
      </p:sp>
      <p:sp>
        <p:nvSpPr>
          <p:cNvPr id="3" name="Content Placeholder 2">
            <a:extLst>
              <a:ext uri="{FF2B5EF4-FFF2-40B4-BE49-F238E27FC236}">
                <a16:creationId xmlns:a16="http://schemas.microsoft.com/office/drawing/2014/main" id="{C8A66F98-23FA-70C7-41CA-B20D2695F322}"/>
              </a:ext>
            </a:extLst>
          </p:cNvPr>
          <p:cNvSpPr>
            <a:spLocks noGrp="1"/>
          </p:cNvSpPr>
          <p:nvPr>
            <p:ph idx="1"/>
          </p:nvPr>
        </p:nvSpPr>
        <p:spPr>
          <a:xfrm>
            <a:off x="437744" y="1332689"/>
            <a:ext cx="7636211" cy="5159551"/>
          </a:xfrm>
        </p:spPr>
        <p:txBody>
          <a:bodyPr>
            <a:normAutofit fontScale="92500"/>
          </a:bodyPr>
          <a:lstStyle/>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Once the vaccine candidate had proven effective in Phase III trials then manufacturing capacity was typically created</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Construction of manufacturing took around 2-3 years and required further 2-3 years for the efficient vaccine in significant amounts.</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Companies were unable to invest heavily without any support from governments.</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Vaccine manufacturing was difficult and contain complex biological processes that also included the time consumed for quality control procedures.</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Test and quality accounted for almost 70% of production time.</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Production Process consisted of two stages: Drug substance production and drug product manufacture.</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Global portfolio of vaccine candidates included a variety of diversified technology platforms that had different manufacturing requirements and processes.</a:t>
            </a:r>
          </a:p>
          <a:p>
            <a:pPr algn="just"/>
            <a:r>
              <a:rPr lang="en-US" sz="18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Different manufacturing requirements and processes require an entirely new production line which means heavy investment.</a:t>
            </a:r>
          </a:p>
        </p:txBody>
      </p:sp>
      <p:pic>
        <p:nvPicPr>
          <p:cNvPr id="5" name="Picture 4">
            <a:extLst>
              <a:ext uri="{FF2B5EF4-FFF2-40B4-BE49-F238E27FC236}">
                <a16:creationId xmlns:a16="http://schemas.microsoft.com/office/drawing/2014/main" id="{60A402A2-B6E4-7D7D-8C1D-BB7A437A1A6D}"/>
              </a:ext>
            </a:extLst>
          </p:cNvPr>
          <p:cNvPicPr>
            <a:picLocks noChangeAspect="1"/>
          </p:cNvPicPr>
          <p:nvPr/>
        </p:nvPicPr>
        <p:blipFill>
          <a:blip r:embed="rId2"/>
          <a:stretch>
            <a:fillRect/>
          </a:stretch>
        </p:blipFill>
        <p:spPr>
          <a:xfrm>
            <a:off x="8424179" y="1787515"/>
            <a:ext cx="3446808" cy="2913318"/>
          </a:xfrm>
          <a:prstGeom prst="rect">
            <a:avLst/>
          </a:prstGeom>
        </p:spPr>
      </p:pic>
    </p:spTree>
    <p:extLst>
      <p:ext uri="{BB962C8B-B14F-4D97-AF65-F5344CB8AC3E}">
        <p14:creationId xmlns:p14="http://schemas.microsoft.com/office/powerpoint/2010/main" val="1752497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398E-61DD-8047-9928-BA09D67143DD}"/>
              </a:ext>
            </a:extLst>
          </p:cNvPr>
          <p:cNvSpPr>
            <a:spLocks noGrp="1"/>
          </p:cNvSpPr>
          <p:nvPr>
            <p:ph type="title"/>
          </p:nvPr>
        </p:nvSpPr>
        <p:spPr>
          <a:xfrm>
            <a:off x="350813" y="240160"/>
            <a:ext cx="9252154" cy="1223983"/>
          </a:xfrm>
        </p:spPr>
        <p:txBody>
          <a:bodyPr>
            <a:normAutofit/>
          </a:bodyPr>
          <a:lstStyle/>
          <a:p>
            <a:pPr>
              <a:lnSpc>
                <a:spcPct val="90000"/>
              </a:lnSpc>
            </a:pPr>
            <a:r>
              <a:rPr lang="en-US" sz="3600" b="1" dirty="0">
                <a:latin typeface="Calibri" panose="020F0502020204030204" pitchFamily="34" charset="0"/>
                <a:cs typeface="Calibri" panose="020F0502020204030204" pitchFamily="34" charset="0"/>
              </a:rPr>
              <a:t>CHOICE OF PRODUCTION SITES AND ECONOMIC GEOGRAPHY OF VACCINE MANUFACTURING</a:t>
            </a:r>
          </a:p>
        </p:txBody>
      </p:sp>
      <p:sp>
        <p:nvSpPr>
          <p:cNvPr id="3" name="Content Placeholder 2">
            <a:extLst>
              <a:ext uri="{FF2B5EF4-FFF2-40B4-BE49-F238E27FC236}">
                <a16:creationId xmlns:a16="http://schemas.microsoft.com/office/drawing/2014/main" id="{84E67462-3054-8B72-49F5-6854137C7A83}"/>
              </a:ext>
            </a:extLst>
          </p:cNvPr>
          <p:cNvSpPr>
            <a:spLocks noGrp="1"/>
          </p:cNvSpPr>
          <p:nvPr>
            <p:ph idx="1"/>
          </p:nvPr>
        </p:nvSpPr>
        <p:spPr>
          <a:xfrm>
            <a:off x="194553" y="1561420"/>
            <a:ext cx="6896911" cy="4897746"/>
          </a:xfrm>
        </p:spPr>
        <p:txBody>
          <a:bodyPr>
            <a:normAutofit lnSpcReduction="10000"/>
          </a:bodyPr>
          <a:lstStyle/>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Popular nations like China, Brazil, and India had major investments to meet local demand for vaccine capacity.</a:t>
            </a:r>
          </a:p>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Complex nature of vaccination production requires a well-trained workforce and strong regulatory support</a:t>
            </a:r>
          </a:p>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Due to historical experience and cost of production manufacturing cluster had developed in Japan, North America, and South Korea.</a:t>
            </a:r>
          </a:p>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Decisions were made complicated due to political tension such as the pre-pandemic trade war between US and China</a:t>
            </a:r>
          </a:p>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Local pressure to reserve initial distribution for domestic people instead of helping others</a:t>
            </a:r>
          </a:p>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Nationalist pressure was also exerted on the demand and investment side </a:t>
            </a:r>
          </a:p>
          <a:p>
            <a:pPr algn="just">
              <a:lnSpc>
                <a:spcPct val="90000"/>
              </a:lnSpc>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However due to the small population in Singapore, Hongkong, and Luxemburg, they were able to export vaccination to other countries that needed it the most.</a:t>
            </a:r>
          </a:p>
        </p:txBody>
      </p:sp>
      <p:pic>
        <p:nvPicPr>
          <p:cNvPr id="5" name="Picture 4">
            <a:extLst>
              <a:ext uri="{FF2B5EF4-FFF2-40B4-BE49-F238E27FC236}">
                <a16:creationId xmlns:a16="http://schemas.microsoft.com/office/drawing/2014/main" id="{383ECD17-ECA8-D13E-5F85-F253A8912367}"/>
              </a:ext>
            </a:extLst>
          </p:cNvPr>
          <p:cNvPicPr>
            <a:picLocks noChangeAspect="1"/>
          </p:cNvPicPr>
          <p:nvPr/>
        </p:nvPicPr>
        <p:blipFill rotWithShape="1">
          <a:blip r:embed="rId3"/>
          <a:srcRect l="178" t="4077" r="-178" b="-4077"/>
          <a:stretch/>
        </p:blipFill>
        <p:spPr>
          <a:xfrm>
            <a:off x="7208487" y="2237360"/>
            <a:ext cx="4788960" cy="263392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85164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8D8B2D-F92E-77F7-E1BE-84C4E21AA1AF}"/>
              </a:ext>
            </a:extLst>
          </p:cNvPr>
          <p:cNvSpPr>
            <a:spLocks noGrp="1"/>
          </p:cNvSpPr>
          <p:nvPr>
            <p:ph type="title"/>
          </p:nvPr>
        </p:nvSpPr>
        <p:spPr/>
        <p:txBody>
          <a:bodyPr>
            <a:noAutofit/>
          </a:bodyPr>
          <a:lstStyle/>
          <a:p>
            <a:pPr algn="ctr"/>
            <a:r>
              <a:rPr lang="en-US" sz="3200" b="1" dirty="0">
                <a:latin typeface="Calibri" panose="020F0502020204030204" pitchFamily="34" charset="0"/>
                <a:cs typeface="Calibri" panose="020F0502020204030204" pitchFamily="34" charset="0"/>
              </a:rPr>
              <a:t>RAW MATERIAL AND COMPONENT SUPPLY </a:t>
            </a:r>
            <a:br>
              <a:rPr lang="en-US" sz="3200" b="1" dirty="0">
                <a:latin typeface="Calibri" panose="020F0502020204030204" pitchFamily="34" charset="0"/>
                <a:cs typeface="Calibri" panose="020F0502020204030204" pitchFamily="34" charset="0"/>
              </a:rPr>
            </a:br>
            <a:r>
              <a:rPr lang="en-US" sz="3200" b="1" dirty="0">
                <a:latin typeface="Calibri" panose="020F0502020204030204" pitchFamily="34" charset="0"/>
                <a:cs typeface="Calibri" panose="020F0502020204030204" pitchFamily="34" charset="0"/>
              </a:rPr>
              <a:t>+ SCALING RISKS</a:t>
            </a:r>
          </a:p>
        </p:txBody>
      </p:sp>
      <p:sp>
        <p:nvSpPr>
          <p:cNvPr id="3" name="Content Placeholder 2">
            <a:extLst>
              <a:ext uri="{FF2B5EF4-FFF2-40B4-BE49-F238E27FC236}">
                <a16:creationId xmlns:a16="http://schemas.microsoft.com/office/drawing/2014/main" id="{F337D704-C966-BF20-BF43-96022CAA09B1}"/>
              </a:ext>
            </a:extLst>
          </p:cNvPr>
          <p:cNvSpPr>
            <a:spLocks noGrp="1"/>
          </p:cNvSpPr>
          <p:nvPr>
            <p:ph idx="1"/>
          </p:nvPr>
        </p:nvSpPr>
        <p:spPr>
          <a:xfrm>
            <a:off x="233465" y="2341254"/>
            <a:ext cx="11304720" cy="4195481"/>
          </a:xfrm>
        </p:spPr>
        <p:txBody>
          <a:bodyPr>
            <a:normAutofit lnSpcReduction="10000"/>
          </a:bodyPr>
          <a:lstStyle/>
          <a:p>
            <a:pPr algn="just"/>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Shortage of packaging material and ingredients and vaccine manufacturing efforts proved slower through the fall of 2020. </a:t>
            </a:r>
          </a:p>
          <a:p>
            <a:pPr algn="just"/>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Companies like Pfizer and Moderna announced slower growth and production due to a shortage in components and manufacturing equipment supplies</a:t>
            </a:r>
          </a:p>
          <a:p>
            <a:pPr algn="just"/>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Actions were taken to mitigate this shortage that included global cooperation and coordination, horizontal collaboration across competing developers and manufacturers, and speculative manufacturing.</a:t>
            </a:r>
          </a:p>
          <a:p>
            <a:pPr algn="just"/>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Companies invested in developing manufacturing in parallel with clinical trials but mass production was harder than expected</a:t>
            </a:r>
          </a:p>
          <a:p>
            <a:pPr algn="just"/>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Companies that decided to produce 100million vaccines ended up producing like 50million only</a:t>
            </a:r>
          </a:p>
          <a:p>
            <a:pPr algn="just"/>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major reasons for this was also that rushing to meet demand was resulting in poor quality and safety compromises which were then resulting in recalls of vaccination</a:t>
            </a:r>
          </a:p>
        </p:txBody>
      </p:sp>
    </p:spTree>
    <p:extLst>
      <p:ext uri="{BB962C8B-B14F-4D97-AF65-F5344CB8AC3E}">
        <p14:creationId xmlns:p14="http://schemas.microsoft.com/office/powerpoint/2010/main" val="803132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F7205ACA0F4F4093C12E6E2531D71A" ma:contentTypeVersion="9" ma:contentTypeDescription="Create a new document." ma:contentTypeScope="" ma:versionID="2e2a861fe153a98423a14a35027c6773">
  <xsd:schema xmlns:xsd="http://www.w3.org/2001/XMLSchema" xmlns:xs="http://www.w3.org/2001/XMLSchema" xmlns:p="http://schemas.microsoft.com/office/2006/metadata/properties" xmlns:ns3="021b7a7d-fa06-4419-b3f0-f4c5712a79cd" xmlns:ns4="0a3dcac2-75c4-41b7-9947-26070dfb7f83" targetNamespace="http://schemas.microsoft.com/office/2006/metadata/properties" ma:root="true" ma:fieldsID="4d942bd5eb11725e631455103270dbe4" ns3:_="" ns4:_="">
    <xsd:import namespace="021b7a7d-fa06-4419-b3f0-f4c5712a79cd"/>
    <xsd:import namespace="0a3dcac2-75c4-41b7-9947-26070dfb7f8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b7a7d-fa06-4419-b3f0-f4c5712a7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3dcac2-75c4-41b7-9947-26070dfb7f8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021b7a7d-fa06-4419-b3f0-f4c5712a79cd" xsi:nil="true"/>
  </documentManagement>
</p:properties>
</file>

<file path=customXml/itemProps1.xml><?xml version="1.0" encoding="utf-8"?>
<ds:datastoreItem xmlns:ds="http://schemas.openxmlformats.org/officeDocument/2006/customXml" ds:itemID="{1425C970-9ED2-423B-A438-3DAD465DD4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b7a7d-fa06-4419-b3f0-f4c5712a79cd"/>
    <ds:schemaRef ds:uri="0a3dcac2-75c4-41b7-9947-26070dfb7f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F1129C-DCAB-4A3F-8A73-426FF9792BA0}">
  <ds:schemaRefs>
    <ds:schemaRef ds:uri="http://schemas.microsoft.com/sharepoint/v3/contenttype/forms"/>
  </ds:schemaRefs>
</ds:datastoreItem>
</file>

<file path=customXml/itemProps3.xml><?xml version="1.0" encoding="utf-8"?>
<ds:datastoreItem xmlns:ds="http://schemas.openxmlformats.org/officeDocument/2006/customXml" ds:itemID="{E68449B9-24F5-4277-ACF1-B0CEA4AC613A}">
  <ds:schemaRefs>
    <ds:schemaRef ds:uri="http://schemas.openxmlformats.org/package/2006/metadata/core-properties"/>
    <ds:schemaRef ds:uri="0a3dcac2-75c4-41b7-9947-26070dfb7f83"/>
    <ds:schemaRef ds:uri="http://schemas.microsoft.com/office/2006/metadata/properties"/>
    <ds:schemaRef ds:uri="http://schemas.microsoft.com/office/2006/documentManagement/types"/>
    <ds:schemaRef ds:uri="http://purl.org/dc/terms/"/>
    <ds:schemaRef ds:uri="http://purl.org/dc/dcmitype/"/>
    <ds:schemaRef ds:uri="http://purl.org/dc/elements/1.1/"/>
    <ds:schemaRef ds:uri="021b7a7d-fa06-4419-b3f0-f4c5712a79cd"/>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131</TotalTime>
  <Words>1405</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Georgia</vt:lpstr>
      <vt:lpstr>Wingdings 3</vt:lpstr>
      <vt:lpstr>Ion</vt:lpstr>
      <vt:lpstr>  Building the Supply Chain for COVID-19 Vaccines </vt:lpstr>
      <vt:lpstr>INTRODUCTION</vt:lpstr>
      <vt:lpstr>VACCINE DEVELOPMENT EFFORTS</vt:lpstr>
      <vt:lpstr>Process Overview and Challenges in Clinical Trials</vt:lpstr>
      <vt:lpstr>POLITICS AND THE TEMPTATION TO RUSH THROUGH THE SCIENCE </vt:lpstr>
      <vt:lpstr>VACCINE TECHNOLOGIES AND PORTFOLIO DIVERSIFICATION ALONG WITH SECOND-GENERATION VACCINE CHALLENGES</vt:lpstr>
      <vt:lpstr>MANUFACTURING AND PROCESS OVERVIEW</vt:lpstr>
      <vt:lpstr>CHOICE OF PRODUCTION SITES AND ECONOMIC GEOGRAPHY OF VACCINE MANUFACTURING</vt:lpstr>
      <vt:lpstr>RAW MATERIAL AND COMPONENT SUPPLY  + SCALING RISKS</vt:lpstr>
      <vt:lpstr>AGILY CAPACITY + DISTRIBUTION </vt:lpstr>
      <vt:lpstr>Willingness And Transportation Challenges     + Questions Going Forward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the Supply Chain for COVID-19 Vaccines</dc:title>
  <dc:creator>Taran Kumar</dc:creator>
  <cp:lastModifiedBy>Taran Kumar</cp:lastModifiedBy>
  <cp:revision>3</cp:revision>
  <dcterms:created xsi:type="dcterms:W3CDTF">2022-11-14T01:43:31Z</dcterms:created>
  <dcterms:modified xsi:type="dcterms:W3CDTF">2022-11-14T03:55:28Z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0x010100C9F7205ACA0F4F4093C12E6E2531D71A</vt:lpwstr>
  </property>
</Properties>
</file>