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1" r:id="rId4"/>
  </p:sldMasterIdLst>
  <p:sldIdLst>
    <p:sldId id="256" r:id="rId5"/>
    <p:sldId id="257" r:id="rId6"/>
    <p:sldId id="258" r:id="rId7"/>
    <p:sldId id="259" r:id="rId8"/>
    <p:sldId id="260" r:id="rId9"/>
    <p:sldId id="261" r:id="rId10"/>
    <p:sldId id="267" r:id="rId11"/>
    <p:sldId id="268" r:id="rId12"/>
    <p:sldId id="270" r:id="rId13"/>
    <p:sldId id="269" r:id="rId14"/>
    <p:sldId id="271" r:id="rId15"/>
    <p:sldId id="272" r:id="rId16"/>
    <p:sldId id="273" r:id="rId17"/>
    <p:sldId id="263" r:id="rId18"/>
    <p:sldId id="264"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D624E0-F208-4D50-A8D0-6808649E8A57}" v="154" dt="2022-12-03T03:40:48.192"/>
    <p1510:client id="{4F53623F-A216-4A4F-B81F-EE3EBDDF7C7A}" v="31" dt="2022-12-03T03:08:33.230"/>
    <p1510:client id="{5A6AF901-A37A-43BD-BECA-171E9E5C0B4F}" v="217" dt="2022-12-03T03:26:16.673"/>
    <p1510:client id="{77D6F0D5-D640-49C8-9757-7A1364306ECB}" v="8" dt="2022-12-03T02:10:02.843"/>
    <p1510:client id="{83C11190-55A5-4F09-8E46-D2ED68D273F2}" v="611" vWet="613" dt="2022-12-03T03:29:02.532"/>
    <p1510:client id="{84F04A38-6AC8-4E6F-B3FB-3B196595F4F5}" v="2" dt="2022-12-03T02:05:45.4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D1EFE2A-8C3D-BE4A-880F-8FED728F588C}" type="datetimeFigureOut">
              <a:rPr lang="en-US" smtClean="0"/>
              <a:t>12/2/2022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E2935ECB-B6EF-6E40-94FD-50725734F261}" type="slidenum">
              <a:rPr lang="en-US" smtClean="0"/>
              <a:t>‹#›</a:t>
            </a:fld>
            <a:endParaRPr lang="en-US"/>
          </a:p>
        </p:txBody>
      </p:sp>
    </p:spTree>
    <p:extLst>
      <p:ext uri="{BB962C8B-B14F-4D97-AF65-F5344CB8AC3E}">
        <p14:creationId xmlns:p14="http://schemas.microsoft.com/office/powerpoint/2010/main" val="2395058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1EFE2A-8C3D-BE4A-880F-8FED728F588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35ECB-B6EF-6E40-94FD-50725734F261}" type="slidenum">
              <a:rPr lang="en-US" smtClean="0"/>
              <a:t>‹#›</a:t>
            </a:fld>
            <a:endParaRPr lang="en-US"/>
          </a:p>
        </p:txBody>
      </p:sp>
    </p:spTree>
    <p:extLst>
      <p:ext uri="{BB962C8B-B14F-4D97-AF65-F5344CB8AC3E}">
        <p14:creationId xmlns:p14="http://schemas.microsoft.com/office/powerpoint/2010/main" val="2680030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D1EFE2A-8C3D-BE4A-880F-8FED728F588C}" type="datetimeFigureOut">
              <a:rPr lang="en-US" smtClean="0"/>
              <a:t>12/2/2022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2935ECB-B6EF-6E40-94FD-50725734F261}" type="slidenum">
              <a:rPr lang="en-US" smtClean="0"/>
              <a:t>‹#›</a:t>
            </a:fld>
            <a:endParaRPr lang="en-US"/>
          </a:p>
        </p:txBody>
      </p:sp>
    </p:spTree>
    <p:extLst>
      <p:ext uri="{BB962C8B-B14F-4D97-AF65-F5344CB8AC3E}">
        <p14:creationId xmlns:p14="http://schemas.microsoft.com/office/powerpoint/2010/main" val="624579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D1EFE2A-8C3D-BE4A-880F-8FED728F588C}" type="datetimeFigureOut">
              <a:rPr lang="en-US" smtClean="0"/>
              <a:t>12/2/2022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2935ECB-B6EF-6E40-94FD-50725734F261}"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407882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D1EFE2A-8C3D-BE4A-880F-8FED728F588C}" type="datetimeFigureOut">
              <a:rPr lang="en-US" smtClean="0"/>
              <a:t>12/2/2022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2935ECB-B6EF-6E40-94FD-50725734F261}" type="slidenum">
              <a:rPr lang="en-US" smtClean="0"/>
              <a:t>‹#›</a:t>
            </a:fld>
            <a:endParaRPr lang="en-US"/>
          </a:p>
        </p:txBody>
      </p:sp>
    </p:spTree>
    <p:extLst>
      <p:ext uri="{BB962C8B-B14F-4D97-AF65-F5344CB8AC3E}">
        <p14:creationId xmlns:p14="http://schemas.microsoft.com/office/powerpoint/2010/main" val="2492784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1EFE2A-8C3D-BE4A-880F-8FED728F588C}"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935ECB-B6EF-6E40-94FD-50725734F261}" type="slidenum">
              <a:rPr lang="en-US" smtClean="0"/>
              <a:t>‹#›</a:t>
            </a:fld>
            <a:endParaRPr lang="en-US"/>
          </a:p>
        </p:txBody>
      </p:sp>
    </p:spTree>
    <p:extLst>
      <p:ext uri="{BB962C8B-B14F-4D97-AF65-F5344CB8AC3E}">
        <p14:creationId xmlns:p14="http://schemas.microsoft.com/office/powerpoint/2010/main" val="3485236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1EFE2A-8C3D-BE4A-880F-8FED728F588C}"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935ECB-B6EF-6E40-94FD-50725734F261}" type="slidenum">
              <a:rPr lang="en-US" smtClean="0"/>
              <a:t>‹#›</a:t>
            </a:fld>
            <a:endParaRPr lang="en-US"/>
          </a:p>
        </p:txBody>
      </p:sp>
    </p:spTree>
    <p:extLst>
      <p:ext uri="{BB962C8B-B14F-4D97-AF65-F5344CB8AC3E}">
        <p14:creationId xmlns:p14="http://schemas.microsoft.com/office/powerpoint/2010/main" val="546522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1EFE2A-8C3D-BE4A-880F-8FED728F588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35ECB-B6EF-6E40-94FD-50725734F261}" type="slidenum">
              <a:rPr lang="en-US" smtClean="0"/>
              <a:t>‹#›</a:t>
            </a:fld>
            <a:endParaRPr lang="en-US"/>
          </a:p>
        </p:txBody>
      </p:sp>
    </p:spTree>
    <p:extLst>
      <p:ext uri="{BB962C8B-B14F-4D97-AF65-F5344CB8AC3E}">
        <p14:creationId xmlns:p14="http://schemas.microsoft.com/office/powerpoint/2010/main" val="2176636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D1EFE2A-8C3D-BE4A-880F-8FED728F588C}" type="datetimeFigureOut">
              <a:rPr lang="en-US" smtClean="0"/>
              <a:t>12/2/2022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2935ECB-B6EF-6E40-94FD-50725734F261}" type="slidenum">
              <a:rPr lang="en-US" smtClean="0"/>
              <a:t>‹#›</a:t>
            </a:fld>
            <a:endParaRPr lang="en-US"/>
          </a:p>
        </p:txBody>
      </p:sp>
    </p:spTree>
    <p:extLst>
      <p:ext uri="{BB962C8B-B14F-4D97-AF65-F5344CB8AC3E}">
        <p14:creationId xmlns:p14="http://schemas.microsoft.com/office/powerpoint/2010/main" val="532614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1EFE2A-8C3D-BE4A-880F-8FED728F588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35ECB-B6EF-6E40-94FD-50725734F261}" type="slidenum">
              <a:rPr lang="en-US" smtClean="0"/>
              <a:t>‹#›</a:t>
            </a:fld>
            <a:endParaRPr lang="en-US"/>
          </a:p>
        </p:txBody>
      </p:sp>
    </p:spTree>
    <p:extLst>
      <p:ext uri="{BB962C8B-B14F-4D97-AF65-F5344CB8AC3E}">
        <p14:creationId xmlns:p14="http://schemas.microsoft.com/office/powerpoint/2010/main" val="193432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D1EFE2A-8C3D-BE4A-880F-8FED728F588C}" type="datetimeFigureOut">
              <a:rPr lang="en-US" smtClean="0"/>
              <a:t>12/2/2022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2935ECB-B6EF-6E40-94FD-50725734F261}" type="slidenum">
              <a:rPr lang="en-US" smtClean="0"/>
              <a:t>‹#›</a:t>
            </a:fld>
            <a:endParaRPr lang="en-US"/>
          </a:p>
        </p:txBody>
      </p:sp>
    </p:spTree>
    <p:extLst>
      <p:ext uri="{BB962C8B-B14F-4D97-AF65-F5344CB8AC3E}">
        <p14:creationId xmlns:p14="http://schemas.microsoft.com/office/powerpoint/2010/main" val="2746208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1EFE2A-8C3D-BE4A-880F-8FED728F588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35ECB-B6EF-6E40-94FD-50725734F261}" type="slidenum">
              <a:rPr lang="en-US" smtClean="0"/>
              <a:t>‹#›</a:t>
            </a:fld>
            <a:endParaRPr lang="en-US"/>
          </a:p>
        </p:txBody>
      </p:sp>
    </p:spTree>
    <p:extLst>
      <p:ext uri="{BB962C8B-B14F-4D97-AF65-F5344CB8AC3E}">
        <p14:creationId xmlns:p14="http://schemas.microsoft.com/office/powerpoint/2010/main" val="964992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1EFE2A-8C3D-BE4A-880F-8FED728F588C}"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935ECB-B6EF-6E40-94FD-50725734F261}" type="slidenum">
              <a:rPr lang="en-US" smtClean="0"/>
              <a:t>‹#›</a:t>
            </a:fld>
            <a:endParaRPr lang="en-US"/>
          </a:p>
        </p:txBody>
      </p:sp>
    </p:spTree>
    <p:extLst>
      <p:ext uri="{BB962C8B-B14F-4D97-AF65-F5344CB8AC3E}">
        <p14:creationId xmlns:p14="http://schemas.microsoft.com/office/powerpoint/2010/main" val="3709427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1EFE2A-8C3D-BE4A-880F-8FED728F588C}"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935ECB-B6EF-6E40-94FD-50725734F261}" type="slidenum">
              <a:rPr lang="en-US" smtClean="0"/>
              <a:t>‹#›</a:t>
            </a:fld>
            <a:endParaRPr lang="en-US"/>
          </a:p>
        </p:txBody>
      </p:sp>
    </p:spTree>
    <p:extLst>
      <p:ext uri="{BB962C8B-B14F-4D97-AF65-F5344CB8AC3E}">
        <p14:creationId xmlns:p14="http://schemas.microsoft.com/office/powerpoint/2010/main" val="598424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EFE2A-8C3D-BE4A-880F-8FED728F588C}"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935ECB-B6EF-6E40-94FD-50725734F261}" type="slidenum">
              <a:rPr lang="en-US" smtClean="0"/>
              <a:t>‹#›</a:t>
            </a:fld>
            <a:endParaRPr lang="en-US"/>
          </a:p>
        </p:txBody>
      </p:sp>
    </p:spTree>
    <p:extLst>
      <p:ext uri="{BB962C8B-B14F-4D97-AF65-F5344CB8AC3E}">
        <p14:creationId xmlns:p14="http://schemas.microsoft.com/office/powerpoint/2010/main" val="2627684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1EFE2A-8C3D-BE4A-880F-8FED728F588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35ECB-B6EF-6E40-94FD-50725734F261}" type="slidenum">
              <a:rPr lang="en-US" smtClean="0"/>
              <a:t>‹#›</a:t>
            </a:fld>
            <a:endParaRPr lang="en-US"/>
          </a:p>
        </p:txBody>
      </p:sp>
    </p:spTree>
    <p:extLst>
      <p:ext uri="{BB962C8B-B14F-4D97-AF65-F5344CB8AC3E}">
        <p14:creationId xmlns:p14="http://schemas.microsoft.com/office/powerpoint/2010/main" val="400691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1EFE2A-8C3D-BE4A-880F-8FED728F588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35ECB-B6EF-6E40-94FD-50725734F261}" type="slidenum">
              <a:rPr lang="en-US" smtClean="0"/>
              <a:t>‹#›</a:t>
            </a:fld>
            <a:endParaRPr lang="en-US"/>
          </a:p>
        </p:txBody>
      </p:sp>
    </p:spTree>
    <p:extLst>
      <p:ext uri="{BB962C8B-B14F-4D97-AF65-F5344CB8AC3E}">
        <p14:creationId xmlns:p14="http://schemas.microsoft.com/office/powerpoint/2010/main" val="748637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1EFE2A-8C3D-BE4A-880F-8FED728F588C}" type="datetimeFigureOut">
              <a:rPr lang="en-US" smtClean="0"/>
              <a:t>12/2/2022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935ECB-B6EF-6E40-94FD-50725734F261}" type="slidenum">
              <a:rPr lang="en-US" smtClean="0"/>
              <a:t>‹#›</a:t>
            </a:fld>
            <a:endParaRPr lang="en-US"/>
          </a:p>
        </p:txBody>
      </p:sp>
    </p:spTree>
    <p:extLst>
      <p:ext uri="{BB962C8B-B14F-4D97-AF65-F5344CB8AC3E}">
        <p14:creationId xmlns:p14="http://schemas.microsoft.com/office/powerpoint/2010/main" val="1430232483"/>
      </p:ext>
    </p:extLst>
  </p:cSld>
  <p:clrMap bg1="dk1" tx1="lt1" bg2="dk2" tx2="lt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 id="2147484154" r:id="rId13"/>
    <p:sldLayoutId id="2147484155" r:id="rId14"/>
    <p:sldLayoutId id="2147484156" r:id="rId15"/>
    <p:sldLayoutId id="2147484157" r:id="rId16"/>
    <p:sldLayoutId id="2147484158"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eorgiancollege-my.sharepoint.com/personal/200532115_student_georgianc_on_ca/_layouts/15/stream.aspx?id=%2Fpersonal%2F200532115%5Fstudent%5Fgeorgianc%5Fon%5Fca%2FDocuments%2Fscreen%2Dcapture%2Ewebm&amp;wdLOR=cEF8793F6%2D6D60%2DCA42%2D9ACE%2DCB940471E627&amp;ga=1"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90F8-8280-B692-B6D5-A76AF413C7BD}"/>
              </a:ext>
            </a:extLst>
          </p:cNvPr>
          <p:cNvSpPr>
            <a:spLocks noGrp="1"/>
          </p:cNvSpPr>
          <p:nvPr>
            <p:ph type="ctrTitle"/>
          </p:nvPr>
        </p:nvSpPr>
        <p:spPr>
          <a:xfrm>
            <a:off x="912068" y="1528762"/>
            <a:ext cx="10017870" cy="2148481"/>
          </a:xfrm>
        </p:spPr>
        <p:txBody>
          <a:bodyPr>
            <a:normAutofit fontScale="90000"/>
          </a:bodyPr>
          <a:lstStyle/>
          <a:p>
            <a:r>
              <a:rPr lang="en-US" b="1">
                <a:solidFill>
                  <a:schemeClr val="accent1">
                    <a:lumMod val="75000"/>
                  </a:schemeClr>
                </a:solidFill>
              </a:rPr>
              <a:t>ASP.NET Core Web App</a:t>
            </a:r>
            <a:br>
              <a:rPr lang="en-US" b="1">
                <a:solidFill>
                  <a:schemeClr val="accent1">
                    <a:lumMod val="75000"/>
                  </a:schemeClr>
                </a:solidFill>
              </a:rPr>
            </a:br>
            <a:r>
              <a:rPr lang="en-US" b="1">
                <a:solidFill>
                  <a:schemeClr val="accent1">
                    <a:lumMod val="75000"/>
                  </a:schemeClr>
                </a:solidFill>
              </a:rPr>
              <a:t>(user data with authorization)</a:t>
            </a:r>
          </a:p>
        </p:txBody>
      </p:sp>
      <p:sp>
        <p:nvSpPr>
          <p:cNvPr id="3" name="Subtitle 2">
            <a:extLst>
              <a:ext uri="{FF2B5EF4-FFF2-40B4-BE49-F238E27FC236}">
                <a16:creationId xmlns:a16="http://schemas.microsoft.com/office/drawing/2014/main" id="{FE1BB285-AC0F-37F6-15E4-C0554960E739}"/>
              </a:ext>
            </a:extLst>
          </p:cNvPr>
          <p:cNvSpPr>
            <a:spLocks noGrp="1"/>
          </p:cNvSpPr>
          <p:nvPr>
            <p:ph type="subTitle" idx="1"/>
          </p:nvPr>
        </p:nvSpPr>
        <p:spPr>
          <a:xfrm>
            <a:off x="1808681" y="4089760"/>
            <a:ext cx="8825658" cy="1505010"/>
          </a:xfrm>
        </p:spPr>
        <p:txBody>
          <a:bodyPr>
            <a:normAutofit/>
          </a:bodyPr>
          <a:lstStyle/>
          <a:p>
            <a:r>
              <a:rPr lang="en-US" sz="2400" b="1">
                <a:solidFill>
                  <a:schemeClr val="accent6">
                    <a:lumMod val="50000"/>
                  </a:schemeClr>
                </a:solidFill>
              </a:rPr>
              <a:t>Group 6</a:t>
            </a:r>
          </a:p>
          <a:p>
            <a:r>
              <a:rPr lang="en-US" b="1">
                <a:solidFill>
                  <a:schemeClr val="accent6">
                    <a:lumMod val="50000"/>
                  </a:schemeClr>
                </a:solidFill>
              </a:rPr>
              <a:t>Final Project BDAT 1001 - INFORMATION ENCODING STANDARDS</a:t>
            </a:r>
          </a:p>
        </p:txBody>
      </p:sp>
    </p:spTree>
    <p:extLst>
      <p:ext uri="{BB962C8B-B14F-4D97-AF65-F5344CB8AC3E}">
        <p14:creationId xmlns:p14="http://schemas.microsoft.com/office/powerpoint/2010/main" val="511953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95F6-5165-A3FE-8C48-B189406EE9F5}"/>
              </a:ext>
            </a:extLst>
          </p:cNvPr>
          <p:cNvSpPr>
            <a:spLocks noGrp="1"/>
          </p:cNvSpPr>
          <p:nvPr>
            <p:ph type="title"/>
          </p:nvPr>
        </p:nvSpPr>
        <p:spPr>
          <a:xfrm>
            <a:off x="640603" y="653628"/>
            <a:ext cx="9806417" cy="1186602"/>
          </a:xfrm>
        </p:spPr>
        <p:txBody>
          <a:bodyPr>
            <a:normAutofit/>
          </a:bodyPr>
          <a:lstStyle/>
          <a:p>
            <a:pPr algn="l"/>
            <a:r>
              <a:rPr lang="en-US" sz="2400" b="1"/>
              <a:t>Q4- Our database cannot be moved from the site, and we need to be able to access it externally using a secure API. Can you explain the architecture of a secure API?</a:t>
            </a:r>
            <a:endParaRPr lang="en-US" sz="4400" b="1"/>
          </a:p>
        </p:txBody>
      </p:sp>
      <p:sp>
        <p:nvSpPr>
          <p:cNvPr id="3" name="Content Placeholder 2">
            <a:extLst>
              <a:ext uri="{FF2B5EF4-FFF2-40B4-BE49-F238E27FC236}">
                <a16:creationId xmlns:a16="http://schemas.microsoft.com/office/drawing/2014/main" id="{FA149143-7D90-F22A-55FA-FBE0A401C4FB}"/>
              </a:ext>
            </a:extLst>
          </p:cNvPr>
          <p:cNvSpPr>
            <a:spLocks noGrp="1"/>
          </p:cNvSpPr>
          <p:nvPr>
            <p:ph idx="1"/>
          </p:nvPr>
        </p:nvSpPr>
        <p:spPr>
          <a:xfrm>
            <a:off x="503444" y="2411730"/>
            <a:ext cx="11292316" cy="3653790"/>
          </a:xfrm>
        </p:spPr>
        <p:txBody>
          <a:bodyPr vert="horz" lIns="91440" tIns="45720" rIns="91440" bIns="45720" rtlCol="0" anchor="t">
            <a:normAutofit/>
          </a:bodyPr>
          <a:lstStyle/>
          <a:p>
            <a:pPr marL="0" indent="0">
              <a:buNone/>
            </a:pPr>
            <a:r>
              <a:rPr lang="en-US" sz="1800"/>
              <a:t>API architecture refers to the process of developing a software interface that exposes backend data and application functionality for use in new applications.</a:t>
            </a:r>
          </a:p>
          <a:p>
            <a:r>
              <a:rPr lang="en-US" sz="1800" b="1"/>
              <a:t>API Gateway</a:t>
            </a:r>
          </a:p>
          <a:p>
            <a:pPr marL="0" indent="0">
              <a:buNone/>
            </a:pPr>
            <a:r>
              <a:rPr lang="en-US" sz="1800" b="0" i="0">
                <a:effectLst/>
                <a:latin typeface="Century Gothic"/>
              </a:rPr>
              <a:t>API architecture refers to </a:t>
            </a:r>
            <a:r>
              <a:rPr lang="en-US" sz="1800" b="1" i="0">
                <a:effectLst/>
                <a:latin typeface="Century Gothic"/>
              </a:rPr>
              <a:t>the process of developing a software interface that exposes backend data and application functionality for use in new applications</a:t>
            </a:r>
            <a:r>
              <a:rPr lang="en-US" sz="1800" b="0" i="0">
                <a:effectLst/>
                <a:latin typeface="Century Gothic"/>
              </a:rPr>
              <a:t>.</a:t>
            </a:r>
          </a:p>
          <a:p>
            <a:pPr marL="0" indent="0">
              <a:buNone/>
            </a:pPr>
            <a:r>
              <a:rPr lang="en-US" sz="1800" b="1"/>
              <a:t>1. Control</a:t>
            </a:r>
          </a:p>
          <a:p>
            <a:pPr marL="0" indent="0">
              <a:buNone/>
            </a:pPr>
            <a:r>
              <a:rPr lang="en-US" sz="1800"/>
              <a:t>Connections to the API Gateway should be consistent and very persistent so that possible encryption cannot be recognized.</a:t>
            </a:r>
          </a:p>
          <a:p>
            <a:pPr marL="0" indent="0">
              <a:buNone/>
            </a:pPr>
            <a:r>
              <a:rPr lang="en-US" sz="1800" b="1">
                <a:ea typeface="+mn-lt"/>
                <a:cs typeface="+mn-lt"/>
              </a:rPr>
              <a:t>2. Inaugurate sorting procedures and alarms</a:t>
            </a:r>
            <a:endParaRPr lang="en-US" sz="1800">
              <a:ea typeface="+mn-lt"/>
              <a:cs typeface="+mn-lt"/>
            </a:endParaRPr>
          </a:p>
          <a:p>
            <a:pPr marL="0" indent="0">
              <a:buNone/>
            </a:pPr>
            <a:r>
              <a:rPr lang="en-US" sz="1800">
                <a:ea typeface="+mn-lt"/>
                <a:cs typeface="+mn-lt"/>
              </a:rPr>
              <a:t>The API Gateway should be made to filter out requests. This should also include the ability to block out threats. </a:t>
            </a:r>
            <a:endParaRPr lang="en-US" sz="1800"/>
          </a:p>
        </p:txBody>
      </p:sp>
    </p:spTree>
    <p:extLst>
      <p:ext uri="{BB962C8B-B14F-4D97-AF65-F5344CB8AC3E}">
        <p14:creationId xmlns:p14="http://schemas.microsoft.com/office/powerpoint/2010/main" val="3399999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95F6-5165-A3FE-8C48-B189406EE9F5}"/>
              </a:ext>
            </a:extLst>
          </p:cNvPr>
          <p:cNvSpPr>
            <a:spLocks noGrp="1"/>
          </p:cNvSpPr>
          <p:nvPr>
            <p:ph type="title"/>
          </p:nvPr>
        </p:nvSpPr>
        <p:spPr>
          <a:xfrm>
            <a:off x="640603" y="653628"/>
            <a:ext cx="9806417" cy="1186602"/>
          </a:xfrm>
        </p:spPr>
        <p:txBody>
          <a:bodyPr>
            <a:normAutofit fontScale="90000"/>
          </a:bodyPr>
          <a:lstStyle/>
          <a:p>
            <a:pPr algn="l"/>
            <a:r>
              <a:rPr lang="en-US" sz="2000" b="1"/>
              <a:t>Q4-Our database cannot be moved from the site, and we need to be able to access it externally using a secure API. Can you explain the architecture of a secure API?													(continued)</a:t>
            </a:r>
            <a:endParaRPr lang="en-US" b="1"/>
          </a:p>
        </p:txBody>
      </p:sp>
      <p:sp>
        <p:nvSpPr>
          <p:cNvPr id="3" name="Content Placeholder 2">
            <a:extLst>
              <a:ext uri="{FF2B5EF4-FFF2-40B4-BE49-F238E27FC236}">
                <a16:creationId xmlns:a16="http://schemas.microsoft.com/office/drawing/2014/main" id="{FA149143-7D90-F22A-55FA-FBE0A401C4FB}"/>
              </a:ext>
            </a:extLst>
          </p:cNvPr>
          <p:cNvSpPr>
            <a:spLocks noGrp="1"/>
          </p:cNvSpPr>
          <p:nvPr>
            <p:ph idx="1"/>
          </p:nvPr>
        </p:nvSpPr>
        <p:spPr>
          <a:xfrm>
            <a:off x="503444" y="2411730"/>
            <a:ext cx="11292316" cy="4046220"/>
          </a:xfrm>
        </p:spPr>
        <p:txBody>
          <a:bodyPr vert="horz" lIns="91440" tIns="45720" rIns="91440" bIns="45720" rtlCol="0" anchor="t">
            <a:normAutofit/>
          </a:bodyPr>
          <a:lstStyle/>
          <a:p>
            <a:pPr marL="0" indent="0">
              <a:buNone/>
            </a:pPr>
            <a:r>
              <a:rPr lang="en-US" sz="1800" b="1"/>
              <a:t>3. Harness protective layers</a:t>
            </a:r>
          </a:p>
          <a:p>
            <a:pPr marL="0" indent="0">
              <a:buNone/>
            </a:pPr>
            <a:r>
              <a:rPr lang="en-US" sz="1800" i="0">
                <a:effectLst/>
              </a:rPr>
              <a:t>The API Gateway must be able to provide a high-quality buffer level. This helps protect the API from harm</a:t>
            </a:r>
            <a:r>
              <a:rPr lang="en-US" sz="1800" b="1" i="0">
                <a:solidFill>
                  <a:srgbClr val="CC5252"/>
                </a:solidFill>
                <a:effectLst/>
                <a:latin typeface="Century Gothic"/>
                <a:cs typeface="Arial"/>
              </a:rPr>
              <a:t>.</a:t>
            </a:r>
            <a:endParaRPr lang="en-US" sz="1800" b="1">
              <a:latin typeface="Century Gothic"/>
              <a:cs typeface="Arial"/>
            </a:endParaRPr>
          </a:p>
          <a:p>
            <a:pPr marL="0" indent="0">
              <a:buNone/>
            </a:pPr>
            <a:r>
              <a:rPr lang="en-US" sz="1800" b="1"/>
              <a:t>4. Deploying a possible cyberattack</a:t>
            </a:r>
          </a:p>
          <a:p>
            <a:pPr marL="0" indent="0">
              <a:buNone/>
            </a:pPr>
            <a:r>
              <a:rPr lang="en-US" sz="1800"/>
              <a:t>Your API security architecture can alert you when an attack is going to occur if you have an API Gateway in place. Everybody can be benefits from this.</a:t>
            </a:r>
          </a:p>
          <a:p>
            <a:pPr marL="0" indent="0">
              <a:buNone/>
            </a:pPr>
            <a:r>
              <a:rPr lang="en-US" sz="1800" b="1"/>
              <a:t>5. Management</a:t>
            </a:r>
          </a:p>
          <a:p>
            <a:pPr marL="0" indent="0">
              <a:buNone/>
            </a:pPr>
            <a:r>
              <a:rPr lang="en-US" sz="1800"/>
              <a:t>Action for permission should be managed by an API Gateway. This enables access for an API security architecture.</a:t>
            </a:r>
          </a:p>
          <a:p>
            <a:pPr marL="0" indent="0">
              <a:buNone/>
            </a:pPr>
            <a:r>
              <a:rPr lang="en-US" sz="1800" b="1"/>
              <a:t>6. Safety</a:t>
            </a:r>
          </a:p>
          <a:p>
            <a:pPr marL="0" indent="0">
              <a:buNone/>
            </a:pPr>
            <a:r>
              <a:rPr lang="en-US" sz="1800"/>
              <a:t>It needs an API Gateway to stop assaults. This is a thorough request for every API security architecture to be in place when an unsecured API is in risk.</a:t>
            </a:r>
          </a:p>
        </p:txBody>
      </p:sp>
    </p:spTree>
    <p:extLst>
      <p:ext uri="{BB962C8B-B14F-4D97-AF65-F5344CB8AC3E}">
        <p14:creationId xmlns:p14="http://schemas.microsoft.com/office/powerpoint/2010/main" val="3608238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95F6-5165-A3FE-8C48-B189406EE9F5}"/>
              </a:ext>
            </a:extLst>
          </p:cNvPr>
          <p:cNvSpPr>
            <a:spLocks noGrp="1"/>
          </p:cNvSpPr>
          <p:nvPr>
            <p:ph type="title"/>
          </p:nvPr>
        </p:nvSpPr>
        <p:spPr>
          <a:xfrm>
            <a:off x="640603" y="653628"/>
            <a:ext cx="8761413" cy="1186602"/>
          </a:xfrm>
        </p:spPr>
        <p:txBody>
          <a:bodyPr>
            <a:normAutofit fontScale="90000"/>
          </a:bodyPr>
          <a:lstStyle/>
          <a:p>
            <a:r>
              <a:rPr lang="en-US"/>
              <a:t>Q5- Can you recommend a secure framework for coding an API?</a:t>
            </a:r>
          </a:p>
        </p:txBody>
      </p:sp>
      <p:sp>
        <p:nvSpPr>
          <p:cNvPr id="3" name="Content Placeholder 2">
            <a:extLst>
              <a:ext uri="{FF2B5EF4-FFF2-40B4-BE49-F238E27FC236}">
                <a16:creationId xmlns:a16="http://schemas.microsoft.com/office/drawing/2014/main" id="{FA149143-7D90-F22A-55FA-FBE0A401C4FB}"/>
              </a:ext>
            </a:extLst>
          </p:cNvPr>
          <p:cNvSpPr>
            <a:spLocks noGrp="1"/>
          </p:cNvSpPr>
          <p:nvPr>
            <p:ph idx="1"/>
          </p:nvPr>
        </p:nvSpPr>
        <p:spPr>
          <a:xfrm>
            <a:off x="451341" y="2007935"/>
            <a:ext cx="11292316" cy="4692355"/>
          </a:xfrm>
        </p:spPr>
        <p:txBody>
          <a:bodyPr vert="horz" lIns="91440" tIns="45720" rIns="91440" bIns="45720" rtlCol="0" anchor="t">
            <a:noAutofit/>
          </a:bodyPr>
          <a:lstStyle/>
          <a:p>
            <a:pPr algn="l" fontAlgn="base"/>
            <a:r>
              <a:rPr lang="en-US" sz="1600" b="0" i="0">
                <a:effectLst/>
                <a:latin typeface="Century Gothic"/>
              </a:rPr>
              <a:t>The most effective API security requires securing your APIs throughout the software delivery lifecycle. A good API security solution should include capabilities that help developers write and test secure APIs from the start, and further, helps them proactively improve the security of their APIs using data from production. </a:t>
            </a:r>
          </a:p>
          <a:p>
            <a:pPr algn="l" fontAlgn="base"/>
            <a:r>
              <a:rPr lang="en-US" sz="1600" b="0" i="0">
                <a:effectLst/>
                <a:latin typeface="Century Gothic"/>
              </a:rPr>
              <a:t>To help teams develop secure APIs, a good API security solution should include the following capabilities:</a:t>
            </a:r>
          </a:p>
          <a:p>
            <a:pPr algn="l" fontAlgn="base"/>
            <a:r>
              <a:rPr lang="en-US" sz="1600" b="0" i="0">
                <a:effectLst/>
                <a:latin typeface="Century Gothic"/>
              </a:rPr>
              <a:t>Must have</a:t>
            </a:r>
            <a:endParaRPr lang="en-US" sz="1600" b="1" i="0">
              <a:effectLst/>
              <a:latin typeface="Century Gothic"/>
            </a:endParaRPr>
          </a:p>
          <a:p>
            <a:pPr algn="l" fontAlgn="base">
              <a:buFont typeface="Arial" panose="020B0604020202020204" pitchFamily="34" charset="0"/>
              <a:buChar char="•"/>
            </a:pPr>
            <a:r>
              <a:rPr lang="en-US" sz="1600" b="0" i="0">
                <a:effectLst/>
                <a:latin typeface="Century Gothic"/>
              </a:rPr>
              <a:t>Identify API endpoint configurations not matching industry best practices</a:t>
            </a:r>
          </a:p>
          <a:p>
            <a:pPr algn="l" fontAlgn="base">
              <a:buFont typeface="Arial" panose="020B0604020202020204" pitchFamily="34" charset="0"/>
              <a:buChar char="•"/>
            </a:pPr>
            <a:r>
              <a:rPr lang="en-US" sz="1600" b="0" i="0">
                <a:effectLst/>
                <a:latin typeface="Century Gothic"/>
              </a:rPr>
              <a:t>Pro-active vulnerability detection/probing using a library of known bad payloads</a:t>
            </a:r>
          </a:p>
          <a:p>
            <a:pPr algn="l" fontAlgn="base">
              <a:buFont typeface="Arial" panose="020B0604020202020204" pitchFamily="34" charset="0"/>
              <a:buChar char="•"/>
            </a:pPr>
            <a:r>
              <a:rPr lang="en-US" sz="1600" b="0" i="0">
                <a:effectLst/>
                <a:latin typeface="Century Gothic"/>
              </a:rPr>
              <a:t>White-box security testing</a:t>
            </a:r>
          </a:p>
          <a:p>
            <a:pPr algn="l" fontAlgn="base">
              <a:buFont typeface="Arial" panose="020B0604020202020204" pitchFamily="34" charset="0"/>
              <a:buChar char="•"/>
            </a:pPr>
            <a:r>
              <a:rPr lang="en-US" sz="1600" b="0" i="0">
                <a:effectLst/>
                <a:latin typeface="Century Gothic"/>
              </a:rPr>
              <a:t>CI/CD integrated security tests</a:t>
            </a:r>
          </a:p>
          <a:p>
            <a:pPr marL="0" lvl="3" indent="0">
              <a:buNone/>
            </a:pPr>
            <a:endParaRPr lang="en-US">
              <a:latin typeface="Century Gothic"/>
              <a:ea typeface="Roboto Condensed Light"/>
              <a:cs typeface="Calibri"/>
            </a:endParaRPr>
          </a:p>
          <a:p>
            <a:pPr marL="0" lvl="3" indent="0">
              <a:buNone/>
            </a:pPr>
            <a:r>
              <a:rPr lang="en-US">
                <a:latin typeface="Century Gothic"/>
                <a:ea typeface="Roboto Condensed Light"/>
                <a:cs typeface="Calibri"/>
              </a:rPr>
              <a:t>We recommend 3 best secure frameworks for coding an API</a:t>
            </a:r>
            <a:endParaRPr lang="en-US"/>
          </a:p>
          <a:p>
            <a:pPr marL="1371600" lvl="3" indent="0">
              <a:buNone/>
            </a:pPr>
            <a:endParaRPr lang="en-US">
              <a:latin typeface="Century Gothic"/>
              <a:ea typeface="Roboto Condensed Light" panose="020B0604020202020204" charset="0"/>
              <a:cs typeface="Calibri" panose="020F0502020204030204" pitchFamily="34" charset="0"/>
            </a:endParaRPr>
          </a:p>
          <a:p>
            <a:pPr marL="285750" lvl="3" indent="-285750"/>
            <a:r>
              <a:rPr lang="en-IN">
                <a:latin typeface="Century Gothic"/>
                <a:ea typeface="Roboto Condensed Light"/>
                <a:cs typeface="Calibri"/>
              </a:rPr>
              <a:t>Express.js (Node </a:t>
            </a:r>
            <a:r>
              <a:rPr lang="en-IN" err="1">
                <a:latin typeface="Century Gothic"/>
                <a:ea typeface="Roboto Condensed Light"/>
                <a:cs typeface="Calibri"/>
              </a:rPr>
              <a:t>js</a:t>
            </a:r>
            <a:r>
              <a:rPr lang="en-IN">
                <a:latin typeface="Century Gothic"/>
                <a:ea typeface="Roboto Condensed Light"/>
                <a:cs typeface="Calibri"/>
              </a:rPr>
              <a:t> Express)</a:t>
            </a:r>
          </a:p>
          <a:p>
            <a:pPr marL="285750" lvl="3" indent="-285750"/>
            <a:r>
              <a:rPr lang="en-IN">
                <a:latin typeface="Century Gothic"/>
                <a:ea typeface="Roboto Condensed Light"/>
                <a:cs typeface="Calibri"/>
              </a:rPr>
              <a:t>Spring Boot</a:t>
            </a:r>
          </a:p>
          <a:p>
            <a:pPr marL="285750" lvl="3" indent="-285750"/>
            <a:r>
              <a:rPr lang="en-IN">
                <a:latin typeface="Century Gothic"/>
                <a:ea typeface="Roboto Condensed Light"/>
                <a:cs typeface="Calibri"/>
              </a:rPr>
              <a:t>Django</a:t>
            </a:r>
            <a:endParaRPr lang="en-US">
              <a:latin typeface="Century Gothic"/>
              <a:ea typeface="Roboto Condensed Light"/>
              <a:cs typeface="Calibri"/>
            </a:endParaRPr>
          </a:p>
        </p:txBody>
      </p:sp>
    </p:spTree>
    <p:extLst>
      <p:ext uri="{BB962C8B-B14F-4D97-AF65-F5344CB8AC3E}">
        <p14:creationId xmlns:p14="http://schemas.microsoft.com/office/powerpoint/2010/main" val="171264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95F6-5165-A3FE-8C48-B189406EE9F5}"/>
              </a:ext>
            </a:extLst>
          </p:cNvPr>
          <p:cNvSpPr>
            <a:spLocks noGrp="1"/>
          </p:cNvSpPr>
          <p:nvPr>
            <p:ph type="title"/>
          </p:nvPr>
        </p:nvSpPr>
        <p:spPr>
          <a:xfrm>
            <a:off x="640603" y="653628"/>
            <a:ext cx="9749267" cy="1186602"/>
          </a:xfrm>
        </p:spPr>
        <p:txBody>
          <a:bodyPr>
            <a:normAutofit fontScale="90000"/>
          </a:bodyPr>
          <a:lstStyle/>
          <a:p>
            <a:pPr algn="l"/>
            <a:r>
              <a:rPr lang="en-US" sz="3200"/>
              <a:t>Q6- What data interchange format should we use while transferring data between locations?</a:t>
            </a:r>
            <a:endParaRPr lang="en-US"/>
          </a:p>
        </p:txBody>
      </p:sp>
      <p:sp>
        <p:nvSpPr>
          <p:cNvPr id="3" name="Content Placeholder 2">
            <a:extLst>
              <a:ext uri="{FF2B5EF4-FFF2-40B4-BE49-F238E27FC236}">
                <a16:creationId xmlns:a16="http://schemas.microsoft.com/office/drawing/2014/main" id="{FA149143-7D90-F22A-55FA-FBE0A401C4FB}"/>
              </a:ext>
            </a:extLst>
          </p:cNvPr>
          <p:cNvSpPr>
            <a:spLocks noGrp="1"/>
          </p:cNvSpPr>
          <p:nvPr>
            <p:ph idx="1"/>
          </p:nvPr>
        </p:nvSpPr>
        <p:spPr>
          <a:xfrm>
            <a:off x="503444" y="2411730"/>
            <a:ext cx="11292316" cy="4171950"/>
          </a:xfrm>
        </p:spPr>
        <p:txBody>
          <a:bodyPr vert="horz" lIns="91440" tIns="45720" rIns="91440" bIns="45720" rtlCol="0" anchor="t">
            <a:normAutofit fontScale="85000" lnSpcReduction="10000"/>
          </a:bodyPr>
          <a:lstStyle/>
          <a:p>
            <a:pPr marL="0" indent="0">
              <a:lnSpc>
                <a:spcPct val="90000"/>
              </a:lnSpc>
              <a:buNone/>
            </a:pPr>
            <a:r>
              <a:rPr lang="en-US" sz="1800"/>
              <a:t>There are 2 types of formats that can be considered:</a:t>
            </a:r>
            <a:endParaRPr lang="en-US"/>
          </a:p>
          <a:p>
            <a:pPr marL="0" indent="0">
              <a:buNone/>
            </a:pPr>
            <a:br>
              <a:rPr lang="en-US" sz="1800"/>
            </a:br>
            <a:r>
              <a:rPr lang="en-US" sz="1800"/>
              <a:t>  1. JSON(JavaScript Object Notation)</a:t>
            </a:r>
          </a:p>
          <a:p>
            <a:pPr marL="0" indent="0">
              <a:buNone/>
            </a:pPr>
            <a:r>
              <a:rPr lang="en-US" sz="1800"/>
              <a:t>   2. XML(Extensible Markup Language)</a:t>
            </a:r>
          </a:p>
          <a:p>
            <a:pPr>
              <a:lnSpc>
                <a:spcPct val="90000"/>
              </a:lnSpc>
              <a:buFont typeface="Courier New" panose="020B0604020202020204" pitchFamily="34" charset="0"/>
              <a:buChar char="o"/>
            </a:pPr>
            <a:r>
              <a:rPr lang="en-US" sz="1800"/>
              <a:t>JSON is the universal standard of data exchange. It is found in every area of programming, including front-end and server-side development, systems, middleware, and databases.</a:t>
            </a:r>
          </a:p>
          <a:p>
            <a:pPr>
              <a:buFont typeface="Courier New" panose="020B0604020202020204" pitchFamily="34" charset="0"/>
              <a:buChar char="o"/>
            </a:pPr>
            <a:r>
              <a:rPr lang="en-US" sz="1800"/>
              <a:t>JSON was created as an alternative to XML, which was once the dominant format for data exchange. </a:t>
            </a:r>
          </a:p>
          <a:p>
            <a:pPr>
              <a:lnSpc>
                <a:spcPct val="90000"/>
              </a:lnSpc>
              <a:buFont typeface="Courier New" panose="020B0604020202020204" pitchFamily="34" charset="0"/>
              <a:buChar char="o"/>
            </a:pPr>
            <a:r>
              <a:rPr lang="en-US" sz="1800"/>
              <a:t>Advantages of JSON over XML:</a:t>
            </a:r>
          </a:p>
          <a:p>
            <a:pPr marL="651510" lvl="1" indent="-285750"/>
            <a:r>
              <a:rPr lang="en-US" sz="1800"/>
              <a:t>JSON requires less tags than XML – XML items must be wrapped in open and close tags whereas JSON you just name the tag once</a:t>
            </a:r>
          </a:p>
          <a:p>
            <a:pPr marL="651510" lvl="1" indent="-285750"/>
            <a:r>
              <a:rPr lang="en-US" sz="1800"/>
              <a:t>Because JSON is transportation-independent, you can just bypass the XML Http Request object for getting your data.</a:t>
            </a:r>
          </a:p>
          <a:p>
            <a:pPr marL="651510" lvl="1" indent="-285750"/>
            <a:r>
              <a:rPr lang="en-US" sz="1800"/>
              <a:t>JavaScript is not just data – you can also put methods and all sorts of goodies in JSON format.</a:t>
            </a:r>
          </a:p>
          <a:p>
            <a:pPr marL="651510" lvl="1" indent="-285750"/>
            <a:r>
              <a:rPr lang="en-US" sz="1800"/>
              <a:t>JSON is better at helping procedural decisions in your JavaScript based on objects and their values (or methods).</a:t>
            </a:r>
          </a:p>
          <a:p>
            <a:pPr marL="651510" lvl="1" indent="-285750"/>
            <a:r>
              <a:rPr lang="en-US" sz="1800"/>
              <a:t>You can get JSON data from anywhere, not just your own domain. There’s no more proxy server nonsense.</a:t>
            </a:r>
          </a:p>
          <a:p>
            <a:pPr marL="651510" lvl="1" indent="-285750">
              <a:lnSpc>
                <a:spcPct val="90000"/>
              </a:lnSpc>
            </a:pPr>
            <a:r>
              <a:rPr lang="en-US" sz="1800"/>
              <a:t>JSON is easier to read than XML – Obviously a personal preference</a:t>
            </a:r>
          </a:p>
        </p:txBody>
      </p:sp>
    </p:spTree>
    <p:extLst>
      <p:ext uri="{BB962C8B-B14F-4D97-AF65-F5344CB8AC3E}">
        <p14:creationId xmlns:p14="http://schemas.microsoft.com/office/powerpoint/2010/main" val="1147509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D8BB-E1D4-BE31-E17E-D7B6B3CB7E6D}"/>
              </a:ext>
            </a:extLst>
          </p:cNvPr>
          <p:cNvSpPr>
            <a:spLocks noGrp="1"/>
          </p:cNvSpPr>
          <p:nvPr>
            <p:ph type="title"/>
          </p:nvPr>
        </p:nvSpPr>
        <p:spPr>
          <a:xfrm>
            <a:off x="537733" y="665058"/>
            <a:ext cx="9589247" cy="1003722"/>
          </a:xfrm>
        </p:spPr>
        <p:txBody>
          <a:bodyPr>
            <a:normAutofit fontScale="90000"/>
          </a:bodyPr>
          <a:lstStyle/>
          <a:p>
            <a:pPr algn="l"/>
            <a:r>
              <a:rPr lang="en-US">
                <a:solidFill>
                  <a:srgbClr val="FFFFFF"/>
                </a:solidFill>
              </a:rPr>
              <a:t>Q7- How should we store our data in our many locations?</a:t>
            </a:r>
            <a:endParaRPr lang="en-US"/>
          </a:p>
        </p:txBody>
      </p:sp>
      <p:sp>
        <p:nvSpPr>
          <p:cNvPr id="3" name="Content Placeholder 2">
            <a:extLst>
              <a:ext uri="{FF2B5EF4-FFF2-40B4-BE49-F238E27FC236}">
                <a16:creationId xmlns:a16="http://schemas.microsoft.com/office/drawing/2014/main" id="{0B367FB2-14EB-0CBB-A5AF-2E4322215C5E}"/>
              </a:ext>
            </a:extLst>
          </p:cNvPr>
          <p:cNvSpPr>
            <a:spLocks noGrp="1"/>
          </p:cNvSpPr>
          <p:nvPr>
            <p:ph idx="1"/>
          </p:nvPr>
        </p:nvSpPr>
        <p:spPr/>
        <p:txBody>
          <a:bodyPr>
            <a:normAutofit fontScale="85000" lnSpcReduction="10000"/>
          </a:bodyPr>
          <a:lstStyle/>
          <a:p>
            <a:r>
              <a:rPr lang="en-US" sz="1800"/>
              <a:t>Online or cloud storage environments provide a centralized location where data from across the organization can reside, helping to eliminate data siloes and simplify user </a:t>
            </a:r>
            <a:r>
              <a:rPr lang="en-US" sz="1800" err="1"/>
              <a:t>access.We</a:t>
            </a:r>
            <a:r>
              <a:rPr lang="en-US" sz="1800"/>
              <a:t> have an option of a distributed cloud database in which operational data is spread across different physical locations, e.g., across different data centers, across hybrid clouds (such as private and/or public clouds), different public cloud regions of a public cloud, or even different public clouds.</a:t>
            </a:r>
          </a:p>
          <a:p>
            <a:r>
              <a:rPr lang="en-US" sz="1800"/>
              <a:t>Providing real-time user access to scheduling, testing, and production information ensures uniformity of processes across sites and offers management a broader, more holistic view of operations.</a:t>
            </a:r>
          </a:p>
          <a:p>
            <a:r>
              <a:rPr lang="en-US" sz="1800"/>
              <a:t>Moving data that is needed less frequently to the archive will help safeguard information that might eventually be needed for compliance purposes, while reducing storage costs and improving the performance of primary storage.</a:t>
            </a:r>
          </a:p>
          <a:p>
            <a:r>
              <a:rPr lang="en-US" sz="1800"/>
              <a:t>Five features that are powered by distributed cloud databases:</a:t>
            </a:r>
            <a:br>
              <a:rPr lang="en-US" sz="1800"/>
            </a:br>
            <a:r>
              <a:rPr lang="en-US" sz="1800"/>
              <a:t>	1. Relevancy</a:t>
            </a:r>
            <a:br>
              <a:rPr lang="en-US" sz="1800"/>
            </a:br>
            <a:r>
              <a:rPr lang="en-US" sz="1800"/>
              <a:t>	2. Availability</a:t>
            </a:r>
            <a:br>
              <a:rPr lang="en-US" sz="1800"/>
            </a:br>
            <a:r>
              <a:rPr lang="en-US" sz="1800"/>
              <a:t>	3. Responsiveness</a:t>
            </a:r>
            <a:br>
              <a:rPr lang="en-US" sz="1800"/>
            </a:br>
            <a:r>
              <a:rPr lang="en-US" sz="1800"/>
              <a:t>	4. Accessibility</a:t>
            </a:r>
            <a:br>
              <a:rPr lang="en-US" sz="1800"/>
            </a:br>
            <a:r>
              <a:rPr lang="en-US" sz="1800"/>
              <a:t>	5. Engagement</a:t>
            </a:r>
          </a:p>
          <a:p>
            <a:r>
              <a:rPr lang="en-US" sz="1800"/>
              <a:t>Data stored should be easily accessible with the sources. The organization can use cloud services to store their data(AWS)</a:t>
            </a:r>
          </a:p>
        </p:txBody>
      </p:sp>
    </p:spTree>
    <p:extLst>
      <p:ext uri="{BB962C8B-B14F-4D97-AF65-F5344CB8AC3E}">
        <p14:creationId xmlns:p14="http://schemas.microsoft.com/office/powerpoint/2010/main" val="899103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D8BB-E1D4-BE31-E17E-D7B6B3CB7E6D}"/>
              </a:ext>
            </a:extLst>
          </p:cNvPr>
          <p:cNvSpPr>
            <a:spLocks noGrp="1"/>
          </p:cNvSpPr>
          <p:nvPr>
            <p:ph type="title"/>
          </p:nvPr>
        </p:nvSpPr>
        <p:spPr>
          <a:xfrm>
            <a:off x="492013" y="573618"/>
            <a:ext cx="9829277" cy="1095162"/>
          </a:xfrm>
        </p:spPr>
        <p:txBody>
          <a:bodyPr>
            <a:normAutofit fontScale="90000"/>
          </a:bodyPr>
          <a:lstStyle/>
          <a:p>
            <a:r>
              <a:rPr lang="en-US" sz="3600"/>
              <a:t>Q8- What are the ethical concerns related to the transmission of personal data?</a:t>
            </a:r>
            <a:endParaRPr lang="en-US"/>
          </a:p>
        </p:txBody>
      </p:sp>
      <p:sp>
        <p:nvSpPr>
          <p:cNvPr id="3" name="Content Placeholder 2">
            <a:extLst>
              <a:ext uri="{FF2B5EF4-FFF2-40B4-BE49-F238E27FC236}">
                <a16:creationId xmlns:a16="http://schemas.microsoft.com/office/drawing/2014/main" id="{0B367FB2-14EB-0CBB-A5AF-2E4322215C5E}"/>
              </a:ext>
            </a:extLst>
          </p:cNvPr>
          <p:cNvSpPr>
            <a:spLocks noGrp="1"/>
          </p:cNvSpPr>
          <p:nvPr>
            <p:ph idx="1"/>
          </p:nvPr>
        </p:nvSpPr>
        <p:spPr/>
        <p:txBody>
          <a:bodyPr vert="horz" lIns="91440" tIns="45720" rIns="91440" bIns="45720" rtlCol="0" anchor="t">
            <a:normAutofit/>
          </a:bodyPr>
          <a:lstStyle/>
          <a:p>
            <a:pPr marL="0" lvl="0" indent="0">
              <a:lnSpc>
                <a:spcPct val="90000"/>
              </a:lnSpc>
              <a:spcBef>
                <a:spcPts val="1000"/>
              </a:spcBef>
              <a:buClr>
                <a:schemeClr val="bg2">
                  <a:lumMod val="40000"/>
                  <a:lumOff val="60000"/>
                </a:schemeClr>
              </a:buClr>
              <a:buSzPct val="80000"/>
              <a:buNone/>
            </a:pPr>
            <a:r>
              <a:rPr lang="en-US" sz="1500">
                <a:latin typeface="+mj-lt"/>
                <a:ea typeface="+mj-ea"/>
                <a:cs typeface="+mj-cs"/>
                <a:sym typeface="Arial"/>
              </a:rPr>
              <a:t>Ethical concerns related to personal data transmission are:</a:t>
            </a:r>
          </a:p>
          <a:p>
            <a:pPr marL="342900" indent="-342900">
              <a:buClr>
                <a:schemeClr val="bg2">
                  <a:lumMod val="40000"/>
                  <a:lumOff val="60000"/>
                </a:schemeClr>
              </a:buClr>
              <a:buSzPct val="80000"/>
              <a:buFont typeface="Wingdings 3" charset="2"/>
              <a:buChar char=""/>
            </a:pPr>
            <a:r>
              <a:rPr lang="en-US" sz="1500">
                <a:latin typeface="+mj-lt"/>
                <a:ea typeface="+mj-ea"/>
                <a:cs typeface="+mj-cs"/>
                <a:sym typeface="Arial"/>
              </a:rPr>
              <a:t> Data Security:</a:t>
            </a:r>
            <a:endParaRPr lang="en-US" sz="1500">
              <a:latin typeface="+mj-lt"/>
              <a:ea typeface="+mj-ea"/>
              <a:cs typeface="+mj-cs"/>
            </a:endParaRPr>
          </a:p>
          <a:p>
            <a:pPr>
              <a:buClr>
                <a:schemeClr val="bg2">
                  <a:lumMod val="40000"/>
                  <a:lumOff val="60000"/>
                </a:schemeClr>
              </a:buClr>
              <a:buSzPct val="80000"/>
            </a:pPr>
            <a:r>
              <a:rPr lang="en-US" sz="1500">
                <a:latin typeface="+mj-lt"/>
                <a:ea typeface="+mj-ea"/>
                <a:cs typeface="+mj-cs"/>
                <a:sym typeface="Arial"/>
              </a:rPr>
              <a:t>	Data security means protecting your (digital) data and keeping it safe from attack, accidental deletion, security breaches and anything else that could happen to it. </a:t>
            </a:r>
            <a:endParaRPr lang="en-US" sz="1500">
              <a:latin typeface="+mj-lt"/>
              <a:ea typeface="+mj-ea"/>
              <a:cs typeface="+mj-cs"/>
            </a:endParaRPr>
          </a:p>
          <a:p>
            <a:pPr marL="342900" lvl="7" indent="-342900">
              <a:lnSpc>
                <a:spcPct val="90000"/>
              </a:lnSpc>
              <a:spcBef>
                <a:spcPts val="1000"/>
              </a:spcBef>
              <a:buClr>
                <a:schemeClr val="bg2">
                  <a:lumMod val="40000"/>
                  <a:lumOff val="60000"/>
                </a:schemeClr>
              </a:buClr>
              <a:buSzPct val="80000"/>
              <a:buFont typeface="Wingdings 3" charset="2"/>
              <a:buChar char=""/>
            </a:pPr>
            <a:r>
              <a:rPr lang="en-US" sz="1500">
                <a:latin typeface="+mj-lt"/>
                <a:ea typeface="+mj-ea"/>
                <a:cs typeface="+mj-cs"/>
                <a:sym typeface="Arial"/>
              </a:rPr>
              <a:t>Data/Information Privacy:</a:t>
            </a:r>
            <a:endParaRPr lang="en-US" sz="1500">
              <a:latin typeface="+mj-lt"/>
              <a:ea typeface="+mj-ea"/>
              <a:cs typeface="+mj-cs"/>
            </a:endParaRPr>
          </a:p>
          <a:p>
            <a:pPr marL="0" lvl="8">
              <a:spcBef>
                <a:spcPts val="1000"/>
              </a:spcBef>
              <a:buClr>
                <a:schemeClr val="bg2">
                  <a:lumMod val="40000"/>
                  <a:lumOff val="60000"/>
                </a:schemeClr>
              </a:buClr>
              <a:buSzPct val="80000"/>
            </a:pPr>
            <a:r>
              <a:rPr lang="en-US" sz="1500">
                <a:latin typeface="+mj-lt"/>
                <a:ea typeface="+mj-ea"/>
                <a:cs typeface="+mj-cs"/>
                <a:sym typeface="Arial"/>
              </a:rPr>
              <a:t>	Privacy concerns exist wherever personally identifiable information or other sensitive information is collected, stored, used, and finally destroyed or deleted – in digital form otherwise. Improper or non-existent disclosure control can be the root cause for privacy issues.</a:t>
            </a:r>
            <a:endParaRPr lang="en-US" sz="1500">
              <a:latin typeface="+mj-lt"/>
              <a:ea typeface="+mj-ea"/>
              <a:cs typeface="+mj-cs"/>
            </a:endParaRPr>
          </a:p>
          <a:p>
            <a:pPr marL="342900" lvl="0" indent="-342900">
              <a:lnSpc>
                <a:spcPct val="90000"/>
              </a:lnSpc>
              <a:spcBef>
                <a:spcPts val="1000"/>
              </a:spcBef>
              <a:buClr>
                <a:schemeClr val="bg2">
                  <a:lumMod val="40000"/>
                  <a:lumOff val="60000"/>
                </a:schemeClr>
              </a:buClr>
              <a:buSzPct val="80000"/>
              <a:buFont typeface="Wingdings 3" charset="2"/>
              <a:buChar char=""/>
            </a:pPr>
            <a:r>
              <a:rPr lang="en-US" sz="1500">
                <a:latin typeface="+mj-lt"/>
                <a:ea typeface="+mj-ea"/>
                <a:cs typeface="+mj-cs"/>
                <a:sym typeface="Arial"/>
              </a:rPr>
              <a:t>Data Protection:</a:t>
            </a:r>
            <a:endParaRPr lang="en-US" sz="1500">
              <a:latin typeface="+mj-lt"/>
              <a:ea typeface="+mj-ea"/>
              <a:cs typeface="+mj-cs"/>
            </a:endParaRPr>
          </a:p>
          <a:p>
            <a:pPr>
              <a:buClr>
                <a:schemeClr val="bg2">
                  <a:lumMod val="40000"/>
                  <a:lumOff val="60000"/>
                </a:schemeClr>
              </a:buClr>
              <a:buSzPct val="80000"/>
            </a:pPr>
            <a:r>
              <a:rPr lang="en-US" sz="1500">
                <a:latin typeface="+mj-lt"/>
                <a:ea typeface="+mj-ea"/>
                <a:cs typeface="+mj-cs"/>
                <a:sym typeface="Arial"/>
              </a:rPr>
              <a:t>	Information systems cannot perform the functions unless data are accurate and complete. Hence data loss or data corruption are a big threat.</a:t>
            </a:r>
            <a:endParaRPr lang="en-US" sz="1500">
              <a:latin typeface="+mj-lt"/>
              <a:ea typeface="+mj-ea"/>
              <a:cs typeface="+mj-cs"/>
            </a:endParaRPr>
          </a:p>
          <a:p>
            <a:pPr marL="0" lvl="8">
              <a:lnSpc>
                <a:spcPct val="90000"/>
              </a:lnSpc>
              <a:spcBef>
                <a:spcPts val="1000"/>
              </a:spcBef>
              <a:buClr>
                <a:schemeClr val="bg2">
                  <a:lumMod val="40000"/>
                  <a:lumOff val="60000"/>
                </a:schemeClr>
              </a:buClr>
              <a:buSzPct val="80000"/>
            </a:pPr>
            <a:endParaRPr lang="en-US" sz="1500">
              <a:latin typeface="+mj-lt"/>
              <a:ea typeface="+mj-ea"/>
              <a:cs typeface="+mj-cs"/>
              <a:sym typeface="Arial"/>
            </a:endParaRPr>
          </a:p>
          <a:p>
            <a:endParaRPr lang="en-US"/>
          </a:p>
        </p:txBody>
      </p:sp>
    </p:spTree>
    <p:extLst>
      <p:ext uri="{BB962C8B-B14F-4D97-AF65-F5344CB8AC3E}">
        <p14:creationId xmlns:p14="http://schemas.microsoft.com/office/powerpoint/2010/main" val="3058887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D8BB-E1D4-BE31-E17E-D7B6B3CB7E6D}"/>
              </a:ext>
            </a:extLst>
          </p:cNvPr>
          <p:cNvSpPr>
            <a:spLocks noGrp="1"/>
          </p:cNvSpPr>
          <p:nvPr>
            <p:ph type="title"/>
          </p:nvPr>
        </p:nvSpPr>
        <p:spPr>
          <a:xfrm>
            <a:off x="1129993" y="3075518"/>
            <a:ext cx="6365987" cy="706964"/>
          </a:xfrm>
        </p:spPr>
        <p:txBody>
          <a:bodyPr>
            <a:normAutofit fontScale="90000"/>
          </a:bodyPr>
          <a:lstStyle/>
          <a:p>
            <a:r>
              <a:rPr lang="en-US" sz="5000"/>
              <a:t>Thank you</a:t>
            </a:r>
          </a:p>
        </p:txBody>
      </p:sp>
    </p:spTree>
    <p:extLst>
      <p:ext uri="{BB962C8B-B14F-4D97-AF65-F5344CB8AC3E}">
        <p14:creationId xmlns:p14="http://schemas.microsoft.com/office/powerpoint/2010/main" val="303782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9898-387C-1CAD-37B8-4D62DD92E415}"/>
              </a:ext>
            </a:extLst>
          </p:cNvPr>
          <p:cNvSpPr>
            <a:spLocks noGrp="1"/>
          </p:cNvSpPr>
          <p:nvPr>
            <p:ph type="title"/>
          </p:nvPr>
        </p:nvSpPr>
        <p:spPr>
          <a:xfrm>
            <a:off x="2295330" y="801696"/>
            <a:ext cx="6214001" cy="1279031"/>
          </a:xfrm>
        </p:spPr>
        <p:txBody>
          <a:bodyPr/>
          <a:lstStyle/>
          <a:p>
            <a:r>
              <a:rPr lang="en-US"/>
              <a:t>Project Summary</a:t>
            </a:r>
          </a:p>
        </p:txBody>
      </p:sp>
      <p:sp>
        <p:nvSpPr>
          <p:cNvPr id="3" name="Content Placeholder 2">
            <a:extLst>
              <a:ext uri="{FF2B5EF4-FFF2-40B4-BE49-F238E27FC236}">
                <a16:creationId xmlns:a16="http://schemas.microsoft.com/office/drawing/2014/main" id="{E5204445-2C2F-CFE2-3780-AC340C4C873A}"/>
              </a:ext>
            </a:extLst>
          </p:cNvPr>
          <p:cNvSpPr>
            <a:spLocks noGrp="1"/>
          </p:cNvSpPr>
          <p:nvPr>
            <p:ph idx="1"/>
          </p:nvPr>
        </p:nvSpPr>
        <p:spPr/>
        <p:txBody>
          <a:bodyPr vert="horz" lIns="91440" tIns="45720" rIns="91440" bIns="45720" rtlCol="0" anchor="t">
            <a:normAutofit fontScale="70000" lnSpcReduction="20000"/>
          </a:bodyPr>
          <a:lstStyle/>
          <a:p>
            <a:pPr>
              <a:buFont typeface="Wingdings" panose="020B0604020202020204" pitchFamily="34" charset="0"/>
              <a:buChar char="v"/>
            </a:pPr>
            <a:r>
              <a:rPr lang="en-US">
                <a:ea typeface="+mn-lt"/>
                <a:cs typeface="+mn-lt"/>
              </a:rPr>
              <a:t>ASP.NET Core web app with user data protected by authorization. It displays a list of contacts that authenticated (registered) users have created. There are three security groups:</a:t>
            </a:r>
            <a:endParaRPr lang="en-US"/>
          </a:p>
          <a:p>
            <a:r>
              <a:rPr lang="en-US">
                <a:ea typeface="+mn-lt"/>
                <a:cs typeface="+mn-lt"/>
              </a:rPr>
              <a:t>Registered users</a:t>
            </a:r>
          </a:p>
          <a:p>
            <a:r>
              <a:rPr lang="en-US">
                <a:ea typeface="+mn-lt"/>
                <a:cs typeface="+mn-lt"/>
              </a:rPr>
              <a:t>Managers</a:t>
            </a:r>
          </a:p>
          <a:p>
            <a:r>
              <a:rPr lang="en-US">
                <a:ea typeface="+mn-lt"/>
                <a:cs typeface="+mn-lt"/>
              </a:rPr>
              <a:t>Administrators</a:t>
            </a:r>
            <a:endParaRPr lang="en-US"/>
          </a:p>
          <a:p>
            <a:pPr>
              <a:buNone/>
            </a:pPr>
            <a:endParaRPr lang="en-US" b="1"/>
          </a:p>
          <a:p>
            <a:pPr>
              <a:buFont typeface="Wingdings" panose="020B0604020202020204" pitchFamily="34" charset="0"/>
              <a:buChar char="v"/>
            </a:pPr>
            <a:r>
              <a:rPr lang="en-US" b="1">
                <a:ea typeface="+mn-lt"/>
                <a:cs typeface="+mn-lt"/>
              </a:rPr>
              <a:t>Security Technologies Recommendations</a:t>
            </a:r>
            <a:endParaRPr lang="en-US"/>
          </a:p>
          <a:p>
            <a:r>
              <a:rPr lang="en-US">
                <a:ea typeface="+mn-lt"/>
                <a:cs typeface="+mn-lt"/>
              </a:rPr>
              <a:t>Addressing the security challenges that company is facing which includes</a:t>
            </a:r>
            <a:endParaRPr lang="en-US"/>
          </a:p>
          <a:p>
            <a:r>
              <a:rPr lang="en-US">
                <a:ea typeface="+mn-lt"/>
                <a:cs typeface="+mn-lt"/>
              </a:rPr>
              <a:t>Secure File Transfer</a:t>
            </a:r>
            <a:endParaRPr lang="en-US"/>
          </a:p>
          <a:p>
            <a:r>
              <a:rPr lang="en-US">
                <a:ea typeface="+mn-lt"/>
                <a:cs typeface="+mn-lt"/>
              </a:rPr>
              <a:t>Security Protocols</a:t>
            </a:r>
            <a:endParaRPr lang="en-US"/>
          </a:p>
          <a:p>
            <a:r>
              <a:rPr lang="en-US">
                <a:ea typeface="+mn-lt"/>
                <a:cs typeface="+mn-lt"/>
              </a:rPr>
              <a:t>Encryption</a:t>
            </a:r>
            <a:endParaRPr lang="en-US"/>
          </a:p>
          <a:p>
            <a:r>
              <a:rPr lang="en-US">
                <a:ea typeface="+mn-lt"/>
                <a:cs typeface="+mn-lt"/>
              </a:rPr>
              <a:t>Secure Framework for API</a:t>
            </a:r>
            <a:endParaRPr lang="en-US"/>
          </a:p>
          <a:p>
            <a:r>
              <a:rPr lang="en-US">
                <a:ea typeface="+mn-lt"/>
                <a:cs typeface="+mn-lt"/>
              </a:rPr>
              <a:t>Data Replication</a:t>
            </a:r>
            <a:endParaRPr lang="en-US"/>
          </a:p>
          <a:p>
            <a:r>
              <a:rPr lang="en-US">
                <a:ea typeface="+mn-lt"/>
                <a:cs typeface="+mn-lt"/>
              </a:rPr>
              <a:t>Ethical concerns for transmission of data</a:t>
            </a:r>
            <a:endParaRPr lang="en-US"/>
          </a:p>
          <a:p>
            <a:pPr marL="0" indent="0">
              <a:buNone/>
            </a:pPr>
            <a:endParaRPr lang="en-US"/>
          </a:p>
        </p:txBody>
      </p:sp>
    </p:spTree>
    <p:extLst>
      <p:ext uri="{BB962C8B-B14F-4D97-AF65-F5344CB8AC3E}">
        <p14:creationId xmlns:p14="http://schemas.microsoft.com/office/powerpoint/2010/main" val="980528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F6762-A58D-4C3C-45E3-970E32BC510B}"/>
              </a:ext>
            </a:extLst>
          </p:cNvPr>
          <p:cNvSpPr>
            <a:spLocks noGrp="1"/>
          </p:cNvSpPr>
          <p:nvPr>
            <p:ph type="title"/>
          </p:nvPr>
        </p:nvSpPr>
        <p:spPr/>
        <p:txBody>
          <a:bodyPr/>
          <a:lstStyle/>
          <a:p>
            <a:r>
              <a:rPr lang="en-US"/>
              <a:t>About Us</a:t>
            </a:r>
          </a:p>
        </p:txBody>
      </p:sp>
      <p:sp>
        <p:nvSpPr>
          <p:cNvPr id="3" name="Content Placeholder 2">
            <a:extLst>
              <a:ext uri="{FF2B5EF4-FFF2-40B4-BE49-F238E27FC236}">
                <a16:creationId xmlns:a16="http://schemas.microsoft.com/office/drawing/2014/main" id="{727E8F7D-77D8-65D7-9143-239020197571}"/>
              </a:ext>
            </a:extLst>
          </p:cNvPr>
          <p:cNvSpPr>
            <a:spLocks noGrp="1"/>
          </p:cNvSpPr>
          <p:nvPr>
            <p:ph idx="1"/>
          </p:nvPr>
        </p:nvSpPr>
        <p:spPr>
          <a:xfrm>
            <a:off x="1167981" y="2193192"/>
            <a:ext cx="3314175" cy="4243428"/>
          </a:xfrm>
        </p:spPr>
        <p:txBody>
          <a:bodyPr vert="horz" lIns="91440" tIns="45720" rIns="91440" bIns="45720" rtlCol="0" anchor="t">
            <a:noAutofit/>
          </a:bodyPr>
          <a:lstStyle/>
          <a:p>
            <a:pPr marL="285750" marR="0" indent="-285750">
              <a:spcBef>
                <a:spcPts val="0"/>
              </a:spcBef>
              <a:spcAft>
                <a:spcPts val="0"/>
              </a:spcAft>
            </a:pPr>
            <a:r>
              <a:rPr lang="en-US" sz="1550" b="1">
                <a:effectLst/>
                <a:latin typeface="Century Gothic"/>
                <a:ea typeface="Calibri" panose="020F0502020204030204" pitchFamily="34" charset="0"/>
                <a:cs typeface="Calibri"/>
              </a:rPr>
              <a:t>Name</a:t>
            </a:r>
            <a:r>
              <a:rPr lang="en-US" sz="1550">
                <a:effectLst/>
                <a:latin typeface="Century Gothic"/>
                <a:ea typeface="Calibri" panose="020F0502020204030204" pitchFamily="34" charset="0"/>
                <a:cs typeface="Calibri"/>
              </a:rPr>
              <a:t>: Shahwaiz Ali Malik</a:t>
            </a:r>
          </a:p>
          <a:p>
            <a:pPr marL="285750" indent="-285750">
              <a:spcBef>
                <a:spcPts val="0"/>
              </a:spcBef>
            </a:pPr>
            <a:r>
              <a:rPr lang="en-US" sz="1550" b="1">
                <a:effectLst/>
                <a:latin typeface="Century Gothic"/>
                <a:ea typeface="Calibri" panose="020F0502020204030204" pitchFamily="34" charset="0"/>
                <a:cs typeface="Calibri"/>
              </a:rPr>
              <a:t>Education</a:t>
            </a:r>
            <a:r>
              <a:rPr lang="en-US" sz="1550">
                <a:effectLst/>
                <a:latin typeface="Century Gothic"/>
                <a:ea typeface="Calibri" panose="020F0502020204030204" pitchFamily="34" charset="0"/>
                <a:cs typeface="Calibri"/>
              </a:rPr>
              <a:t>: Bachelor’s in </a:t>
            </a:r>
            <a:r>
              <a:rPr lang="en-US" sz="1550">
                <a:latin typeface="Century Gothic"/>
                <a:ea typeface="Calibri" panose="020F0502020204030204" pitchFamily="34" charset="0"/>
                <a:cs typeface="Calibri"/>
              </a:rPr>
              <a:t>Computer Software</a:t>
            </a:r>
            <a:r>
              <a:rPr lang="en-US" sz="1550">
                <a:effectLst/>
                <a:latin typeface="Century Gothic"/>
                <a:ea typeface="Calibri" panose="020F0502020204030204" pitchFamily="34" charset="0"/>
                <a:cs typeface="Calibri"/>
              </a:rPr>
              <a:t> </a:t>
            </a:r>
            <a:r>
              <a:rPr lang="en-US" sz="1550">
                <a:latin typeface="Century Gothic"/>
                <a:ea typeface="Calibri" panose="020F0502020204030204" pitchFamily="34" charset="0"/>
                <a:cs typeface="Calibri"/>
              </a:rPr>
              <a:t>Engineering</a:t>
            </a:r>
            <a:endParaRPr lang="en-US" sz="1550">
              <a:effectLst/>
              <a:latin typeface="Century Gothic"/>
              <a:ea typeface="Calibri" panose="020F0502020204030204" pitchFamily="34" charset="0"/>
              <a:cs typeface="Calibri"/>
            </a:endParaRPr>
          </a:p>
          <a:p>
            <a:pPr marL="342900" marR="0" indent="-342900">
              <a:spcBef>
                <a:spcPts val="0"/>
              </a:spcBef>
              <a:spcAft>
                <a:spcPts val="0"/>
              </a:spcAft>
            </a:pPr>
            <a:r>
              <a:rPr lang="en-US" sz="1550" b="1">
                <a:latin typeface="Century Gothic"/>
                <a:ea typeface="Calibri" panose="020F0502020204030204" pitchFamily="34" charset="0"/>
                <a:cs typeface="Calibri"/>
              </a:rPr>
              <a:t>Experience</a:t>
            </a:r>
            <a:r>
              <a:rPr lang="en-US" sz="1550" b="1">
                <a:effectLst/>
                <a:latin typeface="Century Gothic"/>
                <a:ea typeface="Calibri" panose="020F0502020204030204" pitchFamily="34" charset="0"/>
                <a:cs typeface="Calibri"/>
              </a:rPr>
              <a:t>:</a:t>
            </a:r>
            <a:endParaRPr lang="en-US" sz="1550">
              <a:effectLst/>
              <a:latin typeface="Century Gothic"/>
              <a:ea typeface="Calibri" panose="020F0502020204030204" pitchFamily="34" charset="0"/>
              <a:cs typeface="Calibri"/>
            </a:endParaRPr>
          </a:p>
          <a:p>
            <a:pPr marL="285750" marR="0" lvl="0" indent="-285750">
              <a:spcBef>
                <a:spcPts val="0"/>
              </a:spcBef>
              <a:spcAft>
                <a:spcPts val="0"/>
              </a:spcAft>
            </a:pPr>
            <a:r>
              <a:rPr lang="en-US" sz="1550">
                <a:effectLst/>
                <a:latin typeface="Century Gothic"/>
                <a:ea typeface="Times New Roman" panose="02020603050405020304" pitchFamily="18" charset="0"/>
                <a:cs typeface="Calibri"/>
              </a:rPr>
              <a:t>6 years of working around the cloud in different roles like DevOps Engineer, Infrastructure Engineer, SRE and Cloud Engineer.</a:t>
            </a:r>
          </a:p>
          <a:p>
            <a:pPr marL="285750" marR="0" lvl="0" indent="-285750">
              <a:spcBef>
                <a:spcPts val="0"/>
              </a:spcBef>
              <a:spcAft>
                <a:spcPts val="0"/>
              </a:spcAft>
            </a:pPr>
            <a:r>
              <a:rPr lang="en-US" sz="1550">
                <a:effectLst/>
                <a:latin typeface="Century Gothic"/>
                <a:ea typeface="Times New Roman" panose="02020603050405020304" pitchFamily="18" charset="0"/>
                <a:cs typeface="Calibri"/>
              </a:rPr>
              <a:t>Lead the team on various projects.</a:t>
            </a:r>
          </a:p>
          <a:p>
            <a:pPr marL="285750" marR="0" lvl="0" indent="-285750">
              <a:spcBef>
                <a:spcPts val="0"/>
              </a:spcBef>
              <a:spcAft>
                <a:spcPts val="0"/>
              </a:spcAft>
            </a:pPr>
            <a:r>
              <a:rPr lang="en-US" sz="1550">
                <a:effectLst/>
                <a:latin typeface="Century Gothic"/>
                <a:ea typeface="Times New Roman" panose="02020603050405020304" pitchFamily="18" charset="0"/>
                <a:cs typeface="Calibri"/>
              </a:rPr>
              <a:t>Experience with working cutting-edge technologies like Cloud, CI/CD pipelines, Automation and IAC.</a:t>
            </a:r>
          </a:p>
          <a:p>
            <a:pPr marL="285750" marR="0" lvl="0" indent="-285750">
              <a:spcBef>
                <a:spcPts val="0"/>
              </a:spcBef>
              <a:spcAft>
                <a:spcPts val="0"/>
              </a:spcAft>
            </a:pPr>
            <a:r>
              <a:rPr lang="en-US" sz="1550">
                <a:effectLst/>
                <a:latin typeface="Century Gothic"/>
                <a:ea typeface="Times New Roman" panose="02020603050405020304" pitchFamily="18" charset="0"/>
                <a:cs typeface="Calibri"/>
              </a:rPr>
              <a:t>Migrating on-prem services to cloud.</a:t>
            </a:r>
          </a:p>
          <a:p>
            <a:pPr marL="342900" marR="0" lvl="0" indent="-342900">
              <a:spcBef>
                <a:spcPts val="0"/>
              </a:spcBef>
              <a:spcAft>
                <a:spcPts val="0"/>
              </a:spcAft>
            </a:pPr>
            <a:r>
              <a:rPr lang="en-US" sz="1550">
                <a:latin typeface="Century Gothic"/>
                <a:ea typeface="Times New Roman" panose="02020603050405020304" pitchFamily="18" charset="0"/>
                <a:cs typeface="Calibri"/>
              </a:rPr>
              <a:t>Design cloud architecture.</a:t>
            </a:r>
            <a:endParaRPr lang="en-US" sz="1550">
              <a:effectLst/>
              <a:latin typeface="Century Gothic"/>
              <a:ea typeface="Times New Roman" panose="02020603050405020304" pitchFamily="18" charset="0"/>
              <a:cs typeface="Calibri"/>
            </a:endParaRPr>
          </a:p>
          <a:p>
            <a:endParaRPr lang="en-US" sz="1550"/>
          </a:p>
        </p:txBody>
      </p:sp>
      <p:sp>
        <p:nvSpPr>
          <p:cNvPr id="7" name="Content Placeholder 2">
            <a:extLst>
              <a:ext uri="{FF2B5EF4-FFF2-40B4-BE49-F238E27FC236}">
                <a16:creationId xmlns:a16="http://schemas.microsoft.com/office/drawing/2014/main" id="{4B5CA30D-121C-7DE2-6564-36A0CF1CD36B}"/>
              </a:ext>
            </a:extLst>
          </p:cNvPr>
          <p:cNvSpPr txBox="1">
            <a:spLocks/>
          </p:cNvSpPr>
          <p:nvPr/>
        </p:nvSpPr>
        <p:spPr>
          <a:xfrm>
            <a:off x="4681065" y="2160628"/>
            <a:ext cx="3314175" cy="4308751"/>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spcBef>
                <a:spcPts val="0"/>
              </a:spcBef>
            </a:pPr>
            <a:r>
              <a:rPr lang="en-US" sz="1200" b="1">
                <a:solidFill>
                  <a:schemeClr val="tx1"/>
                </a:solidFill>
                <a:latin typeface="Century Gothic"/>
                <a:ea typeface="Calibri" panose="020F0502020204030204" pitchFamily="34" charset="0"/>
                <a:cs typeface="Calibri"/>
              </a:rPr>
              <a:t>Name</a:t>
            </a:r>
            <a:r>
              <a:rPr lang="en-US" sz="1200">
                <a:solidFill>
                  <a:schemeClr val="tx1"/>
                </a:solidFill>
                <a:latin typeface="Century Gothic"/>
                <a:ea typeface="Calibri" panose="020F0502020204030204" pitchFamily="34" charset="0"/>
                <a:cs typeface="Calibri"/>
              </a:rPr>
              <a:t>: </a:t>
            </a:r>
            <a:r>
              <a:rPr lang="en-US" sz="1200" err="1">
                <a:solidFill>
                  <a:schemeClr val="tx1"/>
                </a:solidFill>
                <a:latin typeface="Century Gothic"/>
                <a:ea typeface="Calibri" panose="020F0502020204030204" pitchFamily="34" charset="0"/>
                <a:cs typeface="Calibri"/>
              </a:rPr>
              <a:t>Tarandeep</a:t>
            </a:r>
            <a:r>
              <a:rPr lang="en-US" sz="1200">
                <a:solidFill>
                  <a:schemeClr val="tx1"/>
                </a:solidFill>
                <a:latin typeface="Century Gothic"/>
                <a:ea typeface="Calibri" panose="020F0502020204030204" pitchFamily="34" charset="0"/>
                <a:cs typeface="Calibri"/>
              </a:rPr>
              <a:t> Kaur</a:t>
            </a:r>
            <a:endParaRPr lang="en-US">
              <a:solidFill>
                <a:schemeClr val="tx1"/>
              </a:solidFill>
              <a:latin typeface="Century Gothic"/>
              <a:cs typeface="Calibri"/>
            </a:endParaRPr>
          </a:p>
          <a:p>
            <a:pPr>
              <a:spcBef>
                <a:spcPts val="0"/>
              </a:spcBef>
            </a:pPr>
            <a:r>
              <a:rPr lang="en-US" sz="1200" b="1">
                <a:solidFill>
                  <a:schemeClr val="tx1"/>
                </a:solidFill>
                <a:latin typeface="Century Gothic"/>
                <a:ea typeface="Calibri" panose="020F0502020204030204" pitchFamily="34" charset="0"/>
                <a:cs typeface="Calibri"/>
              </a:rPr>
              <a:t>Education</a:t>
            </a:r>
            <a:r>
              <a:rPr lang="en-US" sz="1200">
                <a:solidFill>
                  <a:schemeClr val="tx1"/>
                </a:solidFill>
                <a:latin typeface="Century Gothic"/>
                <a:ea typeface="Calibri" panose="020F0502020204030204" pitchFamily="34" charset="0"/>
                <a:cs typeface="Calibri"/>
              </a:rPr>
              <a:t>: </a:t>
            </a:r>
            <a:r>
              <a:rPr lang="en-IN" sz="1200">
                <a:solidFill>
                  <a:schemeClr val="tx1"/>
                </a:solidFill>
                <a:effectLst/>
                <a:latin typeface="Century Gothic"/>
                <a:ea typeface="Calibri" panose="020F0502020204030204" pitchFamily="34" charset="0"/>
                <a:cs typeface="Calibri"/>
              </a:rPr>
              <a:t>Bachelor of Engineering</a:t>
            </a:r>
          </a:p>
          <a:p>
            <a:pPr marL="0" indent="0">
              <a:spcBef>
                <a:spcPts val="0"/>
              </a:spcBef>
              <a:buNone/>
            </a:pPr>
            <a:r>
              <a:rPr lang="en-IN" sz="1200">
                <a:solidFill>
                  <a:schemeClr val="tx1"/>
                </a:solidFill>
                <a:latin typeface="Century Gothic"/>
                <a:ea typeface="Calibri" panose="020F0502020204030204" pitchFamily="34" charset="0"/>
                <a:cs typeface="Calibri"/>
              </a:rPr>
              <a:t>         in</a:t>
            </a:r>
            <a:r>
              <a:rPr lang="en-IN" sz="1200">
                <a:solidFill>
                  <a:schemeClr val="tx1"/>
                </a:solidFill>
                <a:effectLst/>
                <a:latin typeface="Century Gothic"/>
                <a:ea typeface="Calibri" panose="020F0502020204030204" pitchFamily="34" charset="0"/>
                <a:cs typeface="Calibri"/>
              </a:rPr>
              <a:t> Computer Science.</a:t>
            </a:r>
            <a:endParaRPr lang="en-US" sz="1200">
              <a:solidFill>
                <a:schemeClr val="tx1"/>
              </a:solidFill>
              <a:latin typeface="Century Gothic"/>
              <a:ea typeface="Calibri" panose="020F0502020204030204" pitchFamily="34" charset="0"/>
              <a:cs typeface="Calibri"/>
            </a:endParaRPr>
          </a:p>
          <a:p>
            <a:pPr>
              <a:spcBef>
                <a:spcPts val="0"/>
              </a:spcBef>
            </a:pPr>
            <a:r>
              <a:rPr lang="en-IN" sz="1200">
                <a:solidFill>
                  <a:schemeClr val="tx1"/>
                </a:solidFill>
                <a:effectLst/>
                <a:latin typeface="Century Gothic"/>
                <a:ea typeface="Calibri" panose="020F0502020204030204" pitchFamily="34" charset="0"/>
                <a:cs typeface="Calibri"/>
              </a:rPr>
              <a:t>Advanced Diploma in Computer</a:t>
            </a:r>
          </a:p>
          <a:p>
            <a:pPr marL="0" indent="0">
              <a:spcBef>
                <a:spcPts val="0"/>
              </a:spcBef>
              <a:buNone/>
            </a:pPr>
            <a:r>
              <a:rPr lang="en-IN" sz="1200">
                <a:solidFill>
                  <a:schemeClr val="tx1"/>
                </a:solidFill>
                <a:latin typeface="Century Gothic"/>
                <a:ea typeface="Calibri" panose="020F0502020204030204" pitchFamily="34" charset="0"/>
                <a:cs typeface="Calibri"/>
              </a:rPr>
              <a:t>        </a:t>
            </a:r>
            <a:r>
              <a:rPr lang="en-IN" sz="1200">
                <a:solidFill>
                  <a:schemeClr val="tx1"/>
                </a:solidFill>
                <a:effectLst/>
                <a:latin typeface="Century Gothic"/>
                <a:ea typeface="Calibri" panose="020F0502020204030204" pitchFamily="34" charset="0"/>
                <a:cs typeface="Calibri"/>
              </a:rPr>
              <a:t>Applications</a:t>
            </a:r>
            <a:r>
              <a:rPr lang="en-IN" sz="1200">
                <a:solidFill>
                  <a:schemeClr val="tx1"/>
                </a:solidFill>
                <a:latin typeface="Century Gothic"/>
                <a:ea typeface="Calibri" panose="020F0502020204030204" pitchFamily="34" charset="0"/>
                <a:cs typeface="Calibri"/>
              </a:rPr>
              <a:t> </a:t>
            </a:r>
            <a:endParaRPr lang="en-US" sz="1200">
              <a:solidFill>
                <a:schemeClr val="tx1"/>
              </a:solidFill>
              <a:effectLst/>
              <a:latin typeface="Century Gothic"/>
              <a:ea typeface="Calibri" panose="020F0502020204030204" pitchFamily="34" charset="0"/>
              <a:cs typeface="Calibri" panose="020F0502020204030204" pitchFamily="34" charset="0"/>
            </a:endParaRPr>
          </a:p>
          <a:p>
            <a:pPr>
              <a:spcBef>
                <a:spcPts val="0"/>
              </a:spcBef>
            </a:pPr>
            <a:r>
              <a:rPr lang="en-US" sz="1200" b="1">
                <a:solidFill>
                  <a:schemeClr val="tx1"/>
                </a:solidFill>
                <a:latin typeface="Century Gothic"/>
                <a:ea typeface="Calibri" panose="020F0502020204030204" pitchFamily="34" charset="0"/>
                <a:cs typeface="Calibri"/>
              </a:rPr>
              <a:t>Experience:</a:t>
            </a:r>
            <a:endParaRPr lang="en-US" sz="1200">
              <a:solidFill>
                <a:schemeClr val="tx1"/>
              </a:solidFill>
              <a:latin typeface="Century Gothic"/>
              <a:ea typeface="Calibri" panose="020F0502020204030204" pitchFamily="34" charset="0"/>
              <a:cs typeface="Calibri"/>
            </a:endParaRPr>
          </a:p>
          <a:p>
            <a:pPr>
              <a:spcBef>
                <a:spcPts val="0"/>
              </a:spcBef>
            </a:pPr>
            <a:r>
              <a:rPr lang="en-IN" sz="1200">
                <a:solidFill>
                  <a:schemeClr val="tx1"/>
                </a:solidFill>
                <a:effectLst/>
                <a:latin typeface="Century Gothic"/>
                <a:ea typeface="Calibri" panose="020F0502020204030204" pitchFamily="34" charset="0"/>
                <a:cs typeface="Calibri"/>
              </a:rPr>
              <a:t>3 years of</a:t>
            </a:r>
            <a:r>
              <a:rPr lang="en-IN" sz="1200">
                <a:solidFill>
                  <a:schemeClr val="tx1"/>
                </a:solidFill>
                <a:latin typeface="Century Gothic"/>
                <a:ea typeface="Calibri" panose="020F0502020204030204" pitchFamily="34" charset="0"/>
                <a:cs typeface="Calibri"/>
              </a:rPr>
              <a:t> </a:t>
            </a:r>
            <a:r>
              <a:rPr lang="en-IN" sz="1200">
                <a:solidFill>
                  <a:schemeClr val="tx1"/>
                </a:solidFill>
                <a:effectLst/>
                <a:latin typeface="Century Gothic"/>
                <a:ea typeface="Calibri" panose="020F0502020204030204" pitchFamily="34" charset="0"/>
                <a:cs typeface="Calibri"/>
              </a:rPr>
              <a:t> IT experience as Senior Systems Engineer in Infosys Limited</a:t>
            </a:r>
            <a:endParaRPr lang="en-US" sz="1200">
              <a:solidFill>
                <a:schemeClr val="tx1"/>
              </a:solidFill>
              <a:effectLst/>
              <a:latin typeface="Century Gothic"/>
              <a:ea typeface="Calibri" panose="020F0502020204030204" pitchFamily="34" charset="0"/>
              <a:cs typeface="Calibri"/>
            </a:endParaRPr>
          </a:p>
          <a:p>
            <a:pPr>
              <a:spcBef>
                <a:spcPts val="0"/>
              </a:spcBef>
            </a:pPr>
            <a:r>
              <a:rPr lang="en-IN" sz="1200">
                <a:solidFill>
                  <a:schemeClr val="tx1"/>
                </a:solidFill>
                <a:effectLst/>
                <a:latin typeface="Century Gothic"/>
                <a:ea typeface="Calibri" panose="020F0502020204030204" pitchFamily="34" charset="0"/>
                <a:cs typeface="Calibri"/>
              </a:rPr>
              <a:t>1 year of experience as IT Analyst in Tata Consultancy Services.</a:t>
            </a:r>
            <a:r>
              <a:rPr lang="en-IN" sz="1200">
                <a:solidFill>
                  <a:schemeClr val="tx1"/>
                </a:solidFill>
                <a:latin typeface="Century Gothic"/>
                <a:ea typeface="Calibri" panose="020F0502020204030204" pitchFamily="34" charset="0"/>
                <a:cs typeface="Calibri"/>
              </a:rPr>
              <a:t> </a:t>
            </a:r>
            <a:endParaRPr lang="en-US" sz="1200">
              <a:solidFill>
                <a:schemeClr val="tx1"/>
              </a:solidFill>
              <a:effectLst/>
              <a:latin typeface="Century Gothic"/>
              <a:ea typeface="Calibri" panose="020F0502020204030204" pitchFamily="34" charset="0"/>
              <a:cs typeface="Calibri" panose="020F0502020204030204" pitchFamily="34" charset="0"/>
            </a:endParaRPr>
          </a:p>
          <a:p>
            <a:pPr marR="0" lvl="0">
              <a:spcBef>
                <a:spcPts val="0"/>
              </a:spcBef>
              <a:spcAft>
                <a:spcPts val="0"/>
              </a:spcAft>
            </a:pPr>
            <a:r>
              <a:rPr lang="en-IN" sz="1200">
                <a:solidFill>
                  <a:schemeClr val="tx1"/>
                </a:solidFill>
                <a:effectLst/>
                <a:latin typeface="Century Gothic"/>
                <a:ea typeface="Calibri" panose="020F0502020204030204" pitchFamily="34" charset="0"/>
                <a:cs typeface="Calibri"/>
              </a:rPr>
              <a:t>Worked as SAP technical consultant for development, maintenance, and implementation of SAP portal Applications</a:t>
            </a:r>
            <a:r>
              <a:rPr lang="en-IN" sz="1200">
                <a:solidFill>
                  <a:schemeClr val="tx1"/>
                </a:solidFill>
                <a:latin typeface="Century Gothic"/>
                <a:ea typeface="Calibri" panose="020F0502020204030204" pitchFamily="34" charset="0"/>
                <a:cs typeface="Calibri"/>
              </a:rPr>
              <a:t>.</a:t>
            </a:r>
            <a:endParaRPr lang="en-IN" sz="1200">
              <a:solidFill>
                <a:schemeClr val="tx1"/>
              </a:solidFill>
              <a:effectLst/>
              <a:latin typeface="Century Gothic"/>
              <a:ea typeface="Calibri" panose="020F0502020204030204" pitchFamily="34" charset="0"/>
              <a:cs typeface="Calibri"/>
            </a:endParaRPr>
          </a:p>
          <a:p>
            <a:pPr marR="0" lvl="0">
              <a:spcBef>
                <a:spcPts val="0"/>
              </a:spcBef>
              <a:spcAft>
                <a:spcPts val="0"/>
              </a:spcAft>
            </a:pPr>
            <a:r>
              <a:rPr lang="en-IN" sz="1200">
                <a:solidFill>
                  <a:schemeClr val="tx1"/>
                </a:solidFill>
                <a:effectLst/>
                <a:latin typeface="Century Gothic"/>
                <a:ea typeface="Calibri" panose="020F0502020204030204" pitchFamily="34" charset="0"/>
                <a:cs typeface="Calibri"/>
              </a:rPr>
              <a:t>Experience with Business Partner workflows and Master Data Management tool.</a:t>
            </a:r>
            <a:endParaRPr lang="en-US" sz="1200">
              <a:solidFill>
                <a:schemeClr val="tx1"/>
              </a:solidFill>
              <a:effectLst/>
              <a:latin typeface="Century Gothic"/>
              <a:ea typeface="Calibri" panose="020F0502020204030204" pitchFamily="34" charset="0"/>
              <a:cs typeface="Calibri"/>
            </a:endParaRPr>
          </a:p>
          <a:p>
            <a:pPr>
              <a:spcBef>
                <a:spcPts val="0"/>
              </a:spcBef>
            </a:pPr>
            <a:r>
              <a:rPr lang="en-IN" sz="1200">
                <a:solidFill>
                  <a:schemeClr val="tx1"/>
                </a:solidFill>
                <a:effectLst/>
                <a:latin typeface="Century Gothic"/>
                <a:ea typeface="Calibri" panose="020F0502020204030204" pitchFamily="34" charset="0"/>
                <a:cs typeface="Calibri"/>
              </a:rPr>
              <a:t>Google Data Analytics Certification from Coursera</a:t>
            </a:r>
            <a:r>
              <a:rPr lang="en-IN" sz="1200">
                <a:solidFill>
                  <a:schemeClr val="tx1"/>
                </a:solidFill>
                <a:latin typeface="Century Gothic"/>
                <a:ea typeface="Calibri" panose="020F0502020204030204" pitchFamily="34" charset="0"/>
                <a:cs typeface="Calibri"/>
              </a:rPr>
              <a:t> </a:t>
            </a:r>
            <a:endParaRPr lang="en-US" sz="1200">
              <a:solidFill>
                <a:schemeClr val="tx1"/>
              </a:solidFill>
              <a:effectLst/>
              <a:latin typeface="Century Gothic"/>
              <a:ea typeface="Calibri" panose="020F0502020204030204" pitchFamily="34" charset="0"/>
              <a:cs typeface="Calibri" panose="020F0502020204030204" pitchFamily="34" charset="0"/>
            </a:endParaRPr>
          </a:p>
          <a:p>
            <a:pPr>
              <a:spcBef>
                <a:spcPts val="0"/>
              </a:spcBef>
            </a:pPr>
            <a:r>
              <a:rPr lang="en-IN" sz="1200">
                <a:solidFill>
                  <a:schemeClr val="tx1"/>
                </a:solidFill>
                <a:effectLst/>
                <a:latin typeface="Century Gothic"/>
                <a:ea typeface="Calibri" panose="020F0502020204030204" pitchFamily="34" charset="0"/>
                <a:cs typeface="Calibri"/>
              </a:rPr>
              <a:t>Prior experience with Service Now, Jira and Agile methodologies.</a:t>
            </a:r>
            <a:r>
              <a:rPr lang="en-IN" sz="1200">
                <a:solidFill>
                  <a:schemeClr val="tx1"/>
                </a:solidFill>
                <a:latin typeface="Century Gothic"/>
                <a:ea typeface="Calibri" panose="020F0502020204030204" pitchFamily="34" charset="0"/>
                <a:cs typeface="Calibri"/>
              </a:rPr>
              <a:t> </a:t>
            </a:r>
            <a:endParaRPr lang="en-US" sz="1200">
              <a:solidFill>
                <a:schemeClr val="tx1"/>
              </a:solidFill>
              <a:effectLst/>
              <a:latin typeface="Century Gothic"/>
              <a:ea typeface="Calibri" panose="020F0502020204030204" pitchFamily="34" charset="0"/>
              <a:cs typeface="Calibri" panose="020F0502020204030204" pitchFamily="34" charset="0"/>
            </a:endParaRPr>
          </a:p>
          <a:p>
            <a:pPr marR="0" lvl="0">
              <a:spcBef>
                <a:spcPts val="0"/>
              </a:spcBef>
              <a:spcAft>
                <a:spcPts val="0"/>
              </a:spcAft>
            </a:pPr>
            <a:r>
              <a:rPr lang="en-IN" sz="1200">
                <a:solidFill>
                  <a:schemeClr val="tx1"/>
                </a:solidFill>
                <a:effectLst/>
                <a:latin typeface="Century Gothic"/>
                <a:ea typeface="Calibri" panose="020F0502020204030204" pitchFamily="34" charset="0"/>
                <a:cs typeface="Calibri"/>
              </a:rPr>
              <a:t>Worked as Operations Analyst summer intern during Bachelors for a start-up named </a:t>
            </a:r>
            <a:r>
              <a:rPr lang="en-IN" sz="1200" err="1">
                <a:solidFill>
                  <a:schemeClr val="tx1"/>
                </a:solidFill>
                <a:effectLst/>
                <a:latin typeface="Century Gothic"/>
                <a:ea typeface="Calibri" panose="020F0502020204030204" pitchFamily="34" charset="0"/>
                <a:cs typeface="Calibri"/>
              </a:rPr>
              <a:t>Socomo</a:t>
            </a:r>
            <a:r>
              <a:rPr lang="en-IN" sz="1200">
                <a:solidFill>
                  <a:schemeClr val="tx1"/>
                </a:solidFill>
                <a:effectLst/>
                <a:latin typeface="Century Gothic"/>
                <a:ea typeface="Calibri" panose="020F0502020204030204" pitchFamily="34" charset="0"/>
                <a:cs typeface="Calibri"/>
              </a:rPr>
              <a:t> technologies Ltd .</a:t>
            </a:r>
            <a:endParaRPr lang="en-US" sz="1200">
              <a:solidFill>
                <a:schemeClr val="tx1"/>
              </a:solidFill>
              <a:effectLst/>
              <a:latin typeface="Century Gothic"/>
              <a:ea typeface="Calibri" panose="020F0502020204030204" pitchFamily="34" charset="0"/>
              <a:cs typeface="Calibri"/>
            </a:endParaRPr>
          </a:p>
        </p:txBody>
      </p:sp>
      <p:sp>
        <p:nvSpPr>
          <p:cNvPr id="8" name="Content Placeholder 2">
            <a:extLst>
              <a:ext uri="{FF2B5EF4-FFF2-40B4-BE49-F238E27FC236}">
                <a16:creationId xmlns:a16="http://schemas.microsoft.com/office/drawing/2014/main" id="{C7662C2A-DCB3-E1D2-2558-040B8F3B1292}"/>
              </a:ext>
            </a:extLst>
          </p:cNvPr>
          <p:cNvSpPr txBox="1">
            <a:spLocks/>
          </p:cNvSpPr>
          <p:nvPr/>
        </p:nvSpPr>
        <p:spPr>
          <a:xfrm>
            <a:off x="8259278" y="2160629"/>
            <a:ext cx="3242534" cy="4373878"/>
          </a:xfrm>
          <a:prstGeom prst="rect">
            <a:avLst/>
          </a:prstGeom>
        </p:spPr>
        <p:txBody>
          <a:bodyPr vert="horz" lIns="91440" tIns="45720" rIns="91440" bIns="45720" rtlCol="0" anchor="t">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spcBef>
                <a:spcPts val="0"/>
              </a:spcBef>
            </a:pPr>
            <a:r>
              <a:rPr lang="en-US" b="1">
                <a:latin typeface="Century Gothic"/>
                <a:ea typeface="Calibri" panose="020F0502020204030204" pitchFamily="34" charset="0"/>
                <a:cs typeface="Calibri"/>
              </a:rPr>
              <a:t>Name</a:t>
            </a:r>
            <a:r>
              <a:rPr lang="en-US">
                <a:latin typeface="Century Gothic"/>
                <a:ea typeface="Calibri" panose="020F0502020204030204" pitchFamily="34" charset="0"/>
                <a:cs typeface="Calibri"/>
              </a:rPr>
              <a:t>: </a:t>
            </a:r>
            <a:r>
              <a:rPr lang="en-US" sz="1800">
                <a:effectLst/>
                <a:latin typeface="Century Gothic"/>
                <a:ea typeface="Calibri" panose="020F0502020204030204" pitchFamily="34" charset="0"/>
              </a:rPr>
              <a:t>Latheef Saafia Fathima</a:t>
            </a:r>
            <a:r>
              <a:rPr lang="en-US"/>
              <a:t> </a:t>
            </a:r>
            <a:endParaRPr lang="en-US">
              <a:latin typeface="Century Gothic"/>
              <a:ea typeface="Calibri" panose="020F0502020204030204" pitchFamily="34" charset="0"/>
              <a:cs typeface="Times New Roman" panose="02020603050405020304" pitchFamily="18" charset="0"/>
            </a:endParaRPr>
          </a:p>
          <a:p>
            <a:pPr>
              <a:spcBef>
                <a:spcPts val="0"/>
              </a:spcBef>
            </a:pPr>
            <a:r>
              <a:rPr lang="en-US" b="1">
                <a:latin typeface="Century Gothic"/>
                <a:ea typeface="Calibri" panose="020F0502020204030204" pitchFamily="34" charset="0"/>
                <a:cs typeface="Calibri"/>
              </a:rPr>
              <a:t>Education</a:t>
            </a:r>
            <a:r>
              <a:rPr lang="en-US">
                <a:latin typeface="Century Gothic"/>
                <a:ea typeface="Calibri" panose="020F0502020204030204" pitchFamily="34" charset="0"/>
                <a:cs typeface="Calibri"/>
              </a:rPr>
              <a:t>: </a:t>
            </a:r>
            <a:r>
              <a:rPr lang="en-US" sz="1800">
                <a:effectLst/>
                <a:latin typeface="Century Gothic"/>
                <a:ea typeface="Times New Roman" panose="02020603050405020304" pitchFamily="18" charset="0"/>
              </a:rPr>
              <a:t>Bachelor of Engineering</a:t>
            </a:r>
            <a:r>
              <a:rPr lang="en-US">
                <a:latin typeface="Century Gothic"/>
                <a:ea typeface="Times New Roman" panose="02020603050405020304" pitchFamily="18" charset="0"/>
              </a:rPr>
              <a:t> </a:t>
            </a:r>
            <a:r>
              <a:rPr lang="en-US" sz="1800">
                <a:effectLst/>
                <a:latin typeface="Century Gothic"/>
                <a:ea typeface="Times New Roman" panose="02020603050405020304" pitchFamily="18" charset="0"/>
              </a:rPr>
              <a:t>in Information Technology (2019)</a:t>
            </a:r>
          </a:p>
          <a:p>
            <a:pPr>
              <a:spcBef>
                <a:spcPts val="0"/>
              </a:spcBef>
            </a:pPr>
            <a:r>
              <a:rPr lang="en-US" b="1">
                <a:latin typeface="Century Gothic"/>
                <a:ea typeface="Calibri" panose="020F0502020204030204" pitchFamily="34" charset="0"/>
                <a:cs typeface="Calibri"/>
              </a:rPr>
              <a:t>Experience:</a:t>
            </a:r>
            <a:endParaRPr lang="en-US">
              <a:latin typeface="Century Gothic"/>
              <a:ea typeface="Calibri" panose="020F0502020204030204" pitchFamily="34" charset="0"/>
              <a:cs typeface="Calibri"/>
            </a:endParaRPr>
          </a:p>
          <a:p>
            <a:pPr marR="0" lvl="0">
              <a:spcBef>
                <a:spcPts val="0"/>
              </a:spcBef>
              <a:spcAft>
                <a:spcPts val="0"/>
              </a:spcAft>
            </a:pPr>
            <a:r>
              <a:rPr lang="en-US" sz="1800">
                <a:effectLst/>
                <a:latin typeface="Century Gothic"/>
                <a:ea typeface="Calibri" panose="020F0502020204030204" pitchFamily="34" charset="0"/>
              </a:rPr>
              <a:t>In-Plant training in Software Development Life cycle and in web </a:t>
            </a:r>
            <a:r>
              <a:rPr lang="en-US" sz="1800">
                <a:effectLst/>
                <a:latin typeface="Century Gothic"/>
                <a:ea typeface="Times New Roman" panose="02020603050405020304" pitchFamily="18" charset="0"/>
              </a:rPr>
              <a:t>and application development at AIT Resource India Pvt Ltd.</a:t>
            </a:r>
          </a:p>
          <a:p>
            <a:pPr marR="0" lvl="0">
              <a:spcBef>
                <a:spcPts val="0"/>
              </a:spcBef>
              <a:spcAft>
                <a:spcPts val="0"/>
              </a:spcAft>
            </a:pPr>
            <a:r>
              <a:rPr lang="en-US" sz="1800">
                <a:effectLst/>
                <a:latin typeface="Century Gothic"/>
                <a:ea typeface="Times New Roman" panose="02020603050405020304" pitchFamily="18" charset="0"/>
              </a:rPr>
              <a:t>Certification course in Web development from Code bind Technologies</a:t>
            </a:r>
          </a:p>
          <a:p>
            <a:pPr marR="0" lvl="0">
              <a:spcBef>
                <a:spcPts val="0"/>
              </a:spcBef>
              <a:spcAft>
                <a:spcPts val="0"/>
              </a:spcAft>
            </a:pPr>
            <a:r>
              <a:rPr lang="en-US" sz="1800">
                <a:effectLst/>
                <a:latin typeface="Century Gothic"/>
                <a:ea typeface="Times New Roman" panose="02020603050405020304" pitchFamily="18" charset="0"/>
              </a:rPr>
              <a:t>Cisco certification course in Routing and Switching</a:t>
            </a:r>
          </a:p>
          <a:p>
            <a:pPr marR="0" lvl="0">
              <a:spcBef>
                <a:spcPts val="0"/>
              </a:spcBef>
              <a:spcAft>
                <a:spcPts val="0"/>
              </a:spcAft>
            </a:pPr>
            <a:r>
              <a:rPr lang="en-US" sz="1800">
                <a:effectLst/>
                <a:latin typeface="Century Gothic"/>
                <a:ea typeface="Times New Roman" panose="02020603050405020304" pitchFamily="18" charset="0"/>
              </a:rPr>
              <a:t>Introduction to Networking Routing and switching Essentials</a:t>
            </a:r>
            <a:endParaRPr lang="en-US">
              <a:latin typeface="Century Gothic"/>
              <a:ea typeface="Times New Roman" panose="02020603050405020304" pitchFamily="18" charset="0"/>
            </a:endParaRPr>
          </a:p>
          <a:p>
            <a:pPr>
              <a:spcBef>
                <a:spcPts val="0"/>
              </a:spcBef>
            </a:pPr>
            <a:r>
              <a:rPr lang="en-US" sz="1800">
                <a:effectLst/>
                <a:latin typeface="Century Gothic"/>
                <a:ea typeface="Calibri" panose="020F0502020204030204" pitchFamily="34" charset="0"/>
              </a:rPr>
              <a:t>Skilled in Advance Excel, python, and SQL</a:t>
            </a:r>
            <a:r>
              <a:rPr lang="en-US"/>
              <a:t> </a:t>
            </a:r>
            <a:endParaRPr lang="en-US" sz="1800">
              <a:effectLst/>
              <a:latin typeface="Century Gothic"/>
              <a:ea typeface="Calibri" panose="020F0502020204030204" pitchFamily="34" charset="0"/>
            </a:endParaRPr>
          </a:p>
        </p:txBody>
      </p:sp>
    </p:spTree>
    <p:extLst>
      <p:ext uri="{BB962C8B-B14F-4D97-AF65-F5344CB8AC3E}">
        <p14:creationId xmlns:p14="http://schemas.microsoft.com/office/powerpoint/2010/main" val="2482256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B4A0-A2A8-6EC8-7D29-43D7DF533985}"/>
              </a:ext>
            </a:extLst>
          </p:cNvPr>
          <p:cNvSpPr>
            <a:spLocks noGrp="1"/>
          </p:cNvSpPr>
          <p:nvPr>
            <p:ph type="ctrTitle"/>
          </p:nvPr>
        </p:nvSpPr>
        <p:spPr/>
        <p:txBody>
          <a:bodyPr/>
          <a:lstStyle/>
          <a:p>
            <a:r>
              <a:rPr lang="en-US"/>
              <a:t>Part 1 Demonstration</a:t>
            </a:r>
          </a:p>
        </p:txBody>
      </p:sp>
      <p:sp>
        <p:nvSpPr>
          <p:cNvPr id="4" name="TextBox 3">
            <a:extLst>
              <a:ext uri="{FF2B5EF4-FFF2-40B4-BE49-F238E27FC236}">
                <a16:creationId xmlns:a16="http://schemas.microsoft.com/office/drawing/2014/main" id="{E6241F36-1260-5777-FBBA-A94BAE8EE207}"/>
              </a:ext>
            </a:extLst>
          </p:cNvPr>
          <p:cNvSpPr txBox="1"/>
          <p:nvPr/>
        </p:nvSpPr>
        <p:spPr>
          <a:xfrm>
            <a:off x="1374205" y="4259385"/>
            <a:ext cx="35429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2"/>
              </a:rPr>
              <a:t>Video Link : ASP.NET Core web app Demo</a:t>
            </a:r>
            <a:endParaRPr lang="en-US"/>
          </a:p>
        </p:txBody>
      </p:sp>
    </p:spTree>
    <p:extLst>
      <p:ext uri="{BB962C8B-B14F-4D97-AF65-F5344CB8AC3E}">
        <p14:creationId xmlns:p14="http://schemas.microsoft.com/office/powerpoint/2010/main" val="2130363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F671C-5C32-5555-F194-E9AA0C1D4B65}"/>
              </a:ext>
            </a:extLst>
          </p:cNvPr>
          <p:cNvSpPr>
            <a:spLocks noGrp="1"/>
          </p:cNvSpPr>
          <p:nvPr>
            <p:ph type="ctrTitle"/>
          </p:nvPr>
        </p:nvSpPr>
        <p:spPr>
          <a:xfrm>
            <a:off x="1154955" y="2099733"/>
            <a:ext cx="10350280" cy="2677648"/>
          </a:xfrm>
        </p:spPr>
        <p:txBody>
          <a:bodyPr>
            <a:normAutofit/>
          </a:bodyPr>
          <a:lstStyle/>
          <a:p>
            <a:r>
              <a:rPr lang="en-US"/>
              <a:t>Part 2</a:t>
            </a:r>
            <a:br>
              <a:rPr lang="en-US"/>
            </a:br>
            <a:r>
              <a:rPr lang="en-US"/>
              <a:t>Question and Recommendations</a:t>
            </a:r>
          </a:p>
        </p:txBody>
      </p:sp>
    </p:spTree>
    <p:extLst>
      <p:ext uri="{BB962C8B-B14F-4D97-AF65-F5344CB8AC3E}">
        <p14:creationId xmlns:p14="http://schemas.microsoft.com/office/powerpoint/2010/main" val="4119735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95F6-5165-A3FE-8C48-B189406EE9F5}"/>
              </a:ext>
            </a:extLst>
          </p:cNvPr>
          <p:cNvSpPr>
            <a:spLocks noGrp="1"/>
          </p:cNvSpPr>
          <p:nvPr>
            <p:ph type="title"/>
          </p:nvPr>
        </p:nvSpPr>
        <p:spPr>
          <a:xfrm>
            <a:off x="640603" y="171680"/>
            <a:ext cx="10936695" cy="1668550"/>
          </a:xfrm>
        </p:spPr>
        <p:txBody>
          <a:bodyPr>
            <a:normAutofit/>
          </a:bodyPr>
          <a:lstStyle/>
          <a:p>
            <a:pPr algn="l"/>
            <a:r>
              <a:rPr lang="en-US"/>
              <a:t>Q1- How can we transfer personal data securely within their network?</a:t>
            </a:r>
          </a:p>
        </p:txBody>
      </p:sp>
      <p:sp>
        <p:nvSpPr>
          <p:cNvPr id="3" name="Content Placeholder 2">
            <a:extLst>
              <a:ext uri="{FF2B5EF4-FFF2-40B4-BE49-F238E27FC236}">
                <a16:creationId xmlns:a16="http://schemas.microsoft.com/office/drawing/2014/main" id="{FA149143-7D90-F22A-55FA-FBE0A401C4FB}"/>
              </a:ext>
            </a:extLst>
          </p:cNvPr>
          <p:cNvSpPr>
            <a:spLocks noGrp="1"/>
          </p:cNvSpPr>
          <p:nvPr>
            <p:ph idx="1"/>
          </p:nvPr>
        </p:nvSpPr>
        <p:spPr>
          <a:xfrm>
            <a:off x="255957" y="2411730"/>
            <a:ext cx="11539803" cy="4109687"/>
          </a:xfrm>
        </p:spPr>
        <p:txBody>
          <a:bodyPr vert="horz" lIns="91440" tIns="45720" rIns="91440" bIns="45720" rtlCol="0" anchor="t">
            <a:normAutofit/>
          </a:bodyPr>
          <a:lstStyle/>
          <a:p>
            <a:pPr marL="0" indent="0">
              <a:buNone/>
            </a:pPr>
            <a:r>
              <a:rPr lang="en-US" sz="1800"/>
              <a:t>Data can be secured in following ways :</a:t>
            </a:r>
          </a:p>
          <a:p>
            <a:pPr marL="0" indent="0">
              <a:buNone/>
            </a:pPr>
            <a:endParaRPr lang="en-US" sz="1800" b="1"/>
          </a:p>
          <a:p>
            <a:pPr marL="0" indent="0">
              <a:buNone/>
            </a:pPr>
            <a:r>
              <a:rPr lang="en-US" sz="1800" b="1"/>
              <a:t>Data Encryption :</a:t>
            </a:r>
            <a:endParaRPr lang="en-US" sz="1800"/>
          </a:p>
          <a:p>
            <a:pPr marL="0" indent="0">
              <a:buNone/>
            </a:pPr>
            <a:r>
              <a:rPr lang="en-US" sz="1800"/>
              <a:t>Data encryption is a way of translating data from plaintext (unencrypted) to ciphertext (encrypted). Users can access encrypted data with an encryption key and decrypted data with a decryption key.</a:t>
            </a:r>
          </a:p>
          <a:p>
            <a:pPr marL="0" indent="0">
              <a:buNone/>
            </a:pPr>
            <a:endParaRPr lang="en-US" sz="1800" b="1"/>
          </a:p>
          <a:p>
            <a:pPr marL="0" indent="0">
              <a:buNone/>
            </a:pPr>
            <a:r>
              <a:rPr lang="en-US" sz="1800" b="1"/>
              <a:t>FTP and SFTP</a:t>
            </a:r>
            <a:endParaRPr lang="en-US" sz="1800"/>
          </a:p>
          <a:p>
            <a:pPr marL="0" indent="0">
              <a:buNone/>
            </a:pPr>
            <a:r>
              <a:rPr lang="en-US" sz="1800"/>
              <a:t>FTP (File Transfer Protocol) is used to communicate and transfer files between computers on a TCP/IP (Transmission Control Protocol/Internet Protocol) network, aka the internet. Users, who have been granted access, can receive and transfer files in the File Transfer Protocol server (also known as FTP host/site). SFTP (SSH File Transfer Protocol) is a secure file transfer protocol. It runs over the SSH protocol. It supports the full security and authentication functionality of SSH.</a:t>
            </a:r>
          </a:p>
        </p:txBody>
      </p:sp>
    </p:spTree>
    <p:extLst>
      <p:ext uri="{BB962C8B-B14F-4D97-AF65-F5344CB8AC3E}">
        <p14:creationId xmlns:p14="http://schemas.microsoft.com/office/powerpoint/2010/main" val="3682087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95F6-5165-A3FE-8C48-B189406EE9F5}"/>
              </a:ext>
            </a:extLst>
          </p:cNvPr>
          <p:cNvSpPr>
            <a:spLocks noGrp="1"/>
          </p:cNvSpPr>
          <p:nvPr>
            <p:ph type="title"/>
          </p:nvPr>
        </p:nvSpPr>
        <p:spPr>
          <a:xfrm>
            <a:off x="239387" y="606975"/>
            <a:ext cx="9579843" cy="1186602"/>
          </a:xfrm>
        </p:spPr>
        <p:txBody>
          <a:bodyPr>
            <a:noAutofit/>
          </a:bodyPr>
          <a:lstStyle/>
          <a:p>
            <a:pPr algn="l"/>
            <a:r>
              <a:rPr lang="en-US" sz="2400"/>
              <a:t>Q1-How can we transfer personal data securely within their network?  (continued)</a:t>
            </a:r>
            <a:endParaRPr lang="en-US"/>
          </a:p>
        </p:txBody>
      </p:sp>
      <p:sp>
        <p:nvSpPr>
          <p:cNvPr id="3" name="Content Placeholder 2">
            <a:extLst>
              <a:ext uri="{FF2B5EF4-FFF2-40B4-BE49-F238E27FC236}">
                <a16:creationId xmlns:a16="http://schemas.microsoft.com/office/drawing/2014/main" id="{FA149143-7D90-F22A-55FA-FBE0A401C4FB}"/>
              </a:ext>
            </a:extLst>
          </p:cNvPr>
          <p:cNvSpPr>
            <a:spLocks noGrp="1"/>
          </p:cNvSpPr>
          <p:nvPr>
            <p:ph idx="1"/>
          </p:nvPr>
        </p:nvSpPr>
        <p:spPr>
          <a:xfrm>
            <a:off x="503444" y="2411730"/>
            <a:ext cx="11292316" cy="3653790"/>
          </a:xfrm>
        </p:spPr>
        <p:txBody>
          <a:bodyPr vert="horz" lIns="91440" tIns="45720" rIns="91440" bIns="45720" rtlCol="0" anchor="t">
            <a:normAutofit lnSpcReduction="10000"/>
          </a:bodyPr>
          <a:lstStyle/>
          <a:p>
            <a:pPr marL="342900" indent="-342900"/>
            <a:r>
              <a:rPr lang="en-US" sz="1800" b="1"/>
              <a:t>PGP and GPG</a:t>
            </a:r>
            <a:endParaRPr lang="en-US" sz="1800"/>
          </a:p>
          <a:p>
            <a:pPr marL="0" indent="0">
              <a:buNone/>
            </a:pPr>
            <a:r>
              <a:rPr lang="en-US" sz="1800"/>
              <a:t>Pretty Good Privacy (PGP) is an encryption system used for both sending encrypted emails and encrypting sensitive files. GPG, or GNU Privacy Guard, is a public key cryptography implementation. This allows for the secure transmission of information between parties and can be used to verify that the origin of a message is genuine.	</a:t>
            </a:r>
          </a:p>
          <a:p>
            <a:pPr marL="342900" indent="-342900"/>
            <a:r>
              <a:rPr lang="en-US" sz="1800" b="1"/>
              <a:t>OTR (Off the Record)</a:t>
            </a:r>
          </a:p>
          <a:p>
            <a:pPr marL="0" indent="0">
              <a:buNone/>
            </a:pPr>
            <a:r>
              <a:rPr lang="en-US" sz="1800" b="0" i="0">
                <a:effectLst/>
                <a:latin typeface="Century Gothic"/>
                <a:ea typeface="Verdana"/>
              </a:rPr>
              <a:t>Off-the-Record (OTR) Messaging allows you to have private conversations over instant messaging by providing </a:t>
            </a:r>
            <a:r>
              <a:rPr lang="en-IN" sz="1800" b="1" i="0">
                <a:effectLst/>
                <a:latin typeface="Century Gothic"/>
              </a:rPr>
              <a:t>Encryption, Authentication, Deniability and Perfect forward secrecy.</a:t>
            </a:r>
            <a:endParaRPr lang="en-US" sz="1800">
              <a:latin typeface="Century Gothic"/>
            </a:endParaRPr>
          </a:p>
          <a:p>
            <a:pPr marL="342900" indent="-342900"/>
            <a:r>
              <a:rPr lang="en-US" sz="1800" b="1"/>
              <a:t>Dropbox</a:t>
            </a:r>
          </a:p>
          <a:p>
            <a:pPr marL="0" indent="0">
              <a:buNone/>
            </a:pPr>
            <a:r>
              <a:rPr lang="en-US" sz="1800">
                <a:ea typeface="+mn-lt"/>
                <a:cs typeface="+mn-lt"/>
              </a:rPr>
              <a:t>Dropbox is one of the most popular tools </a:t>
            </a:r>
            <a:r>
              <a:rPr lang="en-US" sz="1800" b="1">
                <a:ea typeface="+mn-lt"/>
                <a:cs typeface="+mn-lt"/>
              </a:rPr>
              <a:t>that users</a:t>
            </a:r>
            <a:r>
              <a:rPr lang="en-US" sz="1800">
                <a:ea typeface="+mn-lt"/>
                <a:cs typeface="+mn-lt"/>
              </a:rPr>
              <a:t> use to share their files.</a:t>
            </a:r>
            <a:r>
              <a:rPr lang="en-US" sz="1800"/>
              <a:t> But did you know that it also offers its users secure data transfer? Dropbox uses </a:t>
            </a:r>
            <a:r>
              <a:rPr lang="en-US" sz="1800" i="1"/>
              <a:t>Advanced Encryption Standard</a:t>
            </a:r>
            <a:r>
              <a:rPr lang="en-US" sz="1800"/>
              <a:t> </a:t>
            </a:r>
            <a:r>
              <a:rPr lang="en-US" sz="1800" i="1"/>
              <a:t>Key</a:t>
            </a:r>
            <a:r>
              <a:rPr lang="en-US" sz="1800"/>
              <a:t> to encrypt your files, and Secure Socket Layer with Transport Layer Security to ensure data transfer is safe.</a:t>
            </a:r>
          </a:p>
        </p:txBody>
      </p:sp>
    </p:spTree>
    <p:extLst>
      <p:ext uri="{BB962C8B-B14F-4D97-AF65-F5344CB8AC3E}">
        <p14:creationId xmlns:p14="http://schemas.microsoft.com/office/powerpoint/2010/main" val="257223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95F6-5165-A3FE-8C48-B189406EE9F5}"/>
              </a:ext>
            </a:extLst>
          </p:cNvPr>
          <p:cNvSpPr>
            <a:spLocks noGrp="1"/>
          </p:cNvSpPr>
          <p:nvPr>
            <p:ph type="title"/>
          </p:nvPr>
        </p:nvSpPr>
        <p:spPr>
          <a:xfrm>
            <a:off x="640603" y="653628"/>
            <a:ext cx="10624079" cy="1186602"/>
          </a:xfrm>
        </p:spPr>
        <p:txBody>
          <a:bodyPr>
            <a:normAutofit fontScale="90000"/>
          </a:bodyPr>
          <a:lstStyle/>
          <a:p>
            <a:pPr algn="l"/>
            <a:r>
              <a:rPr lang="en-US"/>
              <a:t>Q2-What security protocol is best for transferring personal files?</a:t>
            </a:r>
          </a:p>
        </p:txBody>
      </p:sp>
      <p:sp>
        <p:nvSpPr>
          <p:cNvPr id="3" name="Content Placeholder 2">
            <a:extLst>
              <a:ext uri="{FF2B5EF4-FFF2-40B4-BE49-F238E27FC236}">
                <a16:creationId xmlns:a16="http://schemas.microsoft.com/office/drawing/2014/main" id="{FA149143-7D90-F22A-55FA-FBE0A401C4FB}"/>
              </a:ext>
            </a:extLst>
          </p:cNvPr>
          <p:cNvSpPr>
            <a:spLocks noGrp="1"/>
          </p:cNvSpPr>
          <p:nvPr>
            <p:ph idx="1"/>
          </p:nvPr>
        </p:nvSpPr>
        <p:spPr>
          <a:xfrm>
            <a:off x="490418" y="2359628"/>
            <a:ext cx="11292316" cy="4384886"/>
          </a:xfrm>
        </p:spPr>
        <p:txBody>
          <a:bodyPr vert="horz" lIns="91440" tIns="45720" rIns="91440" bIns="45720" rtlCol="0" anchor="t">
            <a:normAutofit fontScale="77500" lnSpcReduction="20000"/>
          </a:bodyPr>
          <a:lstStyle/>
          <a:p>
            <a:r>
              <a:rPr lang="en-US" sz="2000" b="1"/>
              <a:t>HTTPS ( Hypertext Transfer Protocol “Secure”) </a:t>
            </a:r>
          </a:p>
          <a:p>
            <a:endParaRPr lang="en-US" sz="2000" b="1"/>
          </a:p>
          <a:p>
            <a:pPr marL="0" indent="0">
              <a:buNone/>
            </a:pPr>
            <a:r>
              <a:rPr lang="en-US"/>
              <a:t>The HTTP protocol has been around since the beginning of the World Wide Web and is one of the foundational technologies underpinning the modern Internet.  </a:t>
            </a:r>
          </a:p>
          <a:p>
            <a:pPr marL="0" indent="0">
              <a:buNone/>
            </a:pPr>
            <a:r>
              <a:rPr lang="en-US"/>
              <a:t>Like its file transfer-focused cousin, FTP, the HTTP protocol is unencrypted and inherently unsafe as a secure file transfer protocol.</a:t>
            </a:r>
          </a:p>
          <a:p>
            <a:pPr marL="0" indent="0">
              <a:buNone/>
            </a:pPr>
            <a:r>
              <a:rPr lang="en-US"/>
              <a:t>However, it can be safely secured by tunneling over TLS – in much the same way as FTPS makes FTP secure by tunneling it over TLS.  This is what HTTPS does. It runs the HTTP protocol over a secure TLS connection.</a:t>
            </a:r>
          </a:p>
          <a:p>
            <a:pPr marL="0" indent="0">
              <a:buNone/>
            </a:pPr>
            <a:r>
              <a:rPr lang="en-US"/>
              <a:t>We rely on HTTPS today to securely browse websites and safely make purchases online.  We can leverage this same protocol to provide secure file transfer services to client</a:t>
            </a:r>
          </a:p>
          <a:p>
            <a:pPr marL="0" indent="0">
              <a:buNone/>
            </a:pPr>
            <a:r>
              <a:rPr lang="en-US"/>
              <a:t>One of the challenges with FTPS and SFTP is that a customer has to have a file transfer client installed that supports those protocols, and the customer must be trained on how to use that client. </a:t>
            </a:r>
          </a:p>
          <a:p>
            <a:pPr marL="0" indent="0">
              <a:buNone/>
            </a:pPr>
            <a:endParaRPr lang="en-US"/>
          </a:p>
          <a:p>
            <a:pPr marL="0" indent="0">
              <a:buNone/>
            </a:pPr>
            <a:r>
              <a:rPr lang="en-US"/>
              <a:t>Secure file transfer systems based on HTTPS overcome those two issues because nearly every system today has a web browser installed, and most users are familiar with the basics of using a web browser. </a:t>
            </a:r>
          </a:p>
          <a:p>
            <a:pPr marL="0" indent="0">
              <a:buNone/>
            </a:pPr>
            <a:endParaRPr lang="en-US"/>
          </a:p>
        </p:txBody>
      </p:sp>
    </p:spTree>
    <p:extLst>
      <p:ext uri="{BB962C8B-B14F-4D97-AF65-F5344CB8AC3E}">
        <p14:creationId xmlns:p14="http://schemas.microsoft.com/office/powerpoint/2010/main" val="3743047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95F6-5165-A3FE-8C48-B189406EE9F5}"/>
              </a:ext>
            </a:extLst>
          </p:cNvPr>
          <p:cNvSpPr>
            <a:spLocks noGrp="1"/>
          </p:cNvSpPr>
          <p:nvPr>
            <p:ph type="title"/>
          </p:nvPr>
        </p:nvSpPr>
        <p:spPr>
          <a:xfrm>
            <a:off x="640603" y="653628"/>
            <a:ext cx="10372381" cy="1186602"/>
          </a:xfrm>
        </p:spPr>
        <p:txBody>
          <a:bodyPr>
            <a:normAutofit fontScale="90000"/>
          </a:bodyPr>
          <a:lstStyle/>
          <a:p>
            <a:pPr algn="l"/>
            <a:r>
              <a:rPr lang="en-US"/>
              <a:t>Q3-Can we encode and encrypt images?</a:t>
            </a:r>
          </a:p>
        </p:txBody>
      </p:sp>
      <p:sp>
        <p:nvSpPr>
          <p:cNvPr id="3" name="Content Placeholder 2">
            <a:extLst>
              <a:ext uri="{FF2B5EF4-FFF2-40B4-BE49-F238E27FC236}">
                <a16:creationId xmlns:a16="http://schemas.microsoft.com/office/drawing/2014/main" id="{FA149143-7D90-F22A-55FA-FBE0A401C4FB}"/>
              </a:ext>
            </a:extLst>
          </p:cNvPr>
          <p:cNvSpPr>
            <a:spLocks noGrp="1"/>
          </p:cNvSpPr>
          <p:nvPr>
            <p:ph idx="1"/>
          </p:nvPr>
        </p:nvSpPr>
        <p:spPr>
          <a:xfrm>
            <a:off x="503444" y="2411730"/>
            <a:ext cx="11292316" cy="3653790"/>
          </a:xfrm>
        </p:spPr>
        <p:txBody>
          <a:bodyPr vert="horz" lIns="91440" tIns="45720" rIns="91440" bIns="45720" rtlCol="0" anchor="t">
            <a:normAutofit/>
          </a:bodyPr>
          <a:lstStyle/>
          <a:p>
            <a:pPr marL="0" indent="0">
              <a:buNone/>
            </a:pPr>
            <a:r>
              <a:rPr lang="en-US" sz="1800">
                <a:latin typeface="Century Gothic"/>
                <a:cs typeface="Calibri"/>
              </a:rPr>
              <a:t>Yes, In the same way that software can encrypt text, images can also be encrypted.</a:t>
            </a:r>
          </a:p>
          <a:p>
            <a:pPr marL="0" indent="0">
              <a:buNone/>
            </a:pPr>
            <a:r>
              <a:rPr lang="en-US" sz="1800">
                <a:latin typeface="Century Gothic"/>
                <a:cs typeface="Calibri"/>
              </a:rPr>
              <a:t>Image encryption works on the innovative idea of taking the consecutive or random pixel bits of an image and collectively worked and modified with logic, thereby leading to a complete set of new of pixel, which is typical from the original bits .Hence, giving rise to a new mode of information transfer.</a:t>
            </a:r>
            <a:endParaRPr lang="en-US">
              <a:latin typeface="Century Gothic"/>
              <a:cs typeface="Calibri"/>
            </a:endParaRPr>
          </a:p>
          <a:p>
            <a:pPr marL="0" indent="0">
              <a:buNone/>
            </a:pPr>
            <a:r>
              <a:rPr lang="en-US" sz="1800">
                <a:latin typeface="Century Gothic"/>
                <a:cs typeface="Calibri"/>
              </a:rPr>
              <a:t>Further complication can be added to the malignant attacker, by incorporating the CBC (Cipher Block Chaining) method by which the plain text is monumentally embedded in the encrypted image, thereby making the data transfer very secure. A further addition of a key in the process makes the image tight/closed from any external agency.</a:t>
            </a:r>
            <a:endParaRPr lang="en-US"/>
          </a:p>
        </p:txBody>
      </p:sp>
    </p:spTree>
    <p:extLst>
      <p:ext uri="{BB962C8B-B14F-4D97-AF65-F5344CB8AC3E}">
        <p14:creationId xmlns:p14="http://schemas.microsoft.com/office/powerpoint/2010/main" val="163635061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18d42eac-8226-4bbc-9bd0-fecd3bde4a0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BDAFF302F3C5945AED140D29AE7941A" ma:contentTypeVersion="9" ma:contentTypeDescription="Create a new document." ma:contentTypeScope="" ma:versionID="430cc39215d62464ce5b7f700f04fbdf">
  <xsd:schema xmlns:xsd="http://www.w3.org/2001/XMLSchema" xmlns:xs="http://www.w3.org/2001/XMLSchema" xmlns:p="http://schemas.microsoft.com/office/2006/metadata/properties" xmlns:ns3="cab8ed26-e678-4b75-aaf7-9d8036dc3c03" xmlns:ns4="18d42eac-8226-4bbc-9bd0-fecd3bde4a00" targetNamespace="http://schemas.microsoft.com/office/2006/metadata/properties" ma:root="true" ma:fieldsID="baae01d1ad84d1fb7498a060aafada79" ns3:_="" ns4:_="">
    <xsd:import namespace="cab8ed26-e678-4b75-aaf7-9d8036dc3c03"/>
    <xsd:import namespace="18d42eac-8226-4bbc-9bd0-fecd3bde4a0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SearchProperties" minOccurs="0"/>
                <xsd:element ref="ns4:_activity"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ed26-e678-4b75-aaf7-9d8036dc3c0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d42eac-8226-4bbc-9bd0-fecd3bde4a0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_activity" ma:index="14" nillable="true" ma:displayName="_activity" ma:hidden="true" ma:internalName="_activity">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72BDFC-0AE8-47B6-9F66-299B1B7E4C41}">
  <ds:schemaRefs>
    <ds:schemaRef ds:uri="http://schemas.microsoft.com/sharepoint/v3/contenttype/forms"/>
  </ds:schemaRefs>
</ds:datastoreItem>
</file>

<file path=customXml/itemProps2.xml><?xml version="1.0" encoding="utf-8"?>
<ds:datastoreItem xmlns:ds="http://schemas.openxmlformats.org/officeDocument/2006/customXml" ds:itemID="{61786276-4E43-4043-8D0D-254EEFB45C83}">
  <ds:schemaRefs>
    <ds:schemaRef ds:uri="18d42eac-8226-4bbc-9bd0-fecd3bde4a00"/>
    <ds:schemaRef ds:uri="cab8ed26-e678-4b75-aaf7-9d8036dc3c0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96319A6-F9CE-48BB-BC97-B18233216900}">
  <ds:schemaRefs>
    <ds:schemaRef ds:uri="18d42eac-8226-4bbc-9bd0-fecd3bde4a00"/>
    <ds:schemaRef ds:uri="cab8ed26-e678-4b75-aaf7-9d8036dc3c0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TM04033937[[fn=Vapor Trail]]</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Vapor Trail</vt:lpstr>
      <vt:lpstr>ASP.NET Core Web App (user data with authorization)</vt:lpstr>
      <vt:lpstr>Project Summary</vt:lpstr>
      <vt:lpstr>About Us</vt:lpstr>
      <vt:lpstr>Part 1 Demonstration</vt:lpstr>
      <vt:lpstr>Part 2 Question and Recommendations</vt:lpstr>
      <vt:lpstr>Q1- How can we transfer personal data securely within their network?</vt:lpstr>
      <vt:lpstr>Q1-How can we transfer personal data securely within their network?  (continued)</vt:lpstr>
      <vt:lpstr>Q2-What security protocol is best for transferring personal files?</vt:lpstr>
      <vt:lpstr>Q3-Can we encode and encrypt images?</vt:lpstr>
      <vt:lpstr>Q4- Our database cannot be moved from the site, and we need to be able to access it externally using a secure API. Can you explain the architecture of a secure API?</vt:lpstr>
      <vt:lpstr>Q4-Our database cannot be moved from the site, and we need to be able to access it externally using a secure API. Can you explain the architecture of a secure API?             (continued)</vt:lpstr>
      <vt:lpstr>Q5- Can you recommend a secure framework for coding an API?</vt:lpstr>
      <vt:lpstr>Q6- What data interchange format should we use while transferring data between locations?</vt:lpstr>
      <vt:lpstr>Q7- How should we store our data in our many locations?</vt:lpstr>
      <vt:lpstr>Q8- What are the ethical concerns related to the transmission of personal data?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Web App (user data with authorization)</dc:title>
  <dc:creator>Shahwaiz Ali Malik</dc:creator>
  <cp:revision>3</cp:revision>
  <dcterms:created xsi:type="dcterms:W3CDTF">2022-12-01T02:47:10Z</dcterms:created>
  <dcterms:modified xsi:type="dcterms:W3CDTF">2022-12-03T03:42:33Z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0x0101000BDAFF302F3C5945AED140D29AE7941A</vt:lpwstr>
  </property>
</Properties>
</file>