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74" r:id="rId5"/>
    <p:sldId id="275" r:id="rId6"/>
    <p:sldId id="260" r:id="rId7"/>
    <p:sldId id="268" r:id="rId8"/>
    <p:sldId id="262" r:id="rId9"/>
    <p:sldId id="264" r:id="rId10"/>
    <p:sldId id="265" r:id="rId11"/>
    <p:sldId id="266" r:id="rId12"/>
    <p:sldId id="27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912" autoAdjust="0"/>
    <p:restoredTop sz="94660"/>
  </p:normalViewPr>
  <p:slideViewPr>
    <p:cSldViewPr>
      <p:cViewPr varScale="1">
        <p:scale>
          <a:sx n="73" d="100"/>
          <a:sy n="73" d="100"/>
        </p:scale>
        <p:origin x="-144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949D32-6778-405E-99D6-BC444FFFA9D0}" type="datetimeFigureOut">
              <a:rPr lang="en-US" smtClean="0"/>
              <a:pPr/>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D1625-4E9C-48A5-A495-D96AC69600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949D32-6778-405E-99D6-BC444FFFA9D0}" type="datetimeFigureOut">
              <a:rPr lang="en-US" smtClean="0"/>
              <a:pPr/>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D1625-4E9C-48A5-A495-D96AC69600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949D32-6778-405E-99D6-BC444FFFA9D0}" type="datetimeFigureOut">
              <a:rPr lang="en-US" smtClean="0"/>
              <a:pPr/>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D1625-4E9C-48A5-A495-D96AC69600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949D32-6778-405E-99D6-BC444FFFA9D0}" type="datetimeFigureOut">
              <a:rPr lang="en-US" smtClean="0"/>
              <a:pPr/>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D1625-4E9C-48A5-A495-D96AC69600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949D32-6778-405E-99D6-BC444FFFA9D0}" type="datetimeFigureOut">
              <a:rPr lang="en-US" smtClean="0"/>
              <a:pPr/>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D1625-4E9C-48A5-A495-D96AC69600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949D32-6778-405E-99D6-BC444FFFA9D0}" type="datetimeFigureOut">
              <a:rPr lang="en-US" smtClean="0"/>
              <a:pPr/>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D1625-4E9C-48A5-A495-D96AC69600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949D32-6778-405E-99D6-BC444FFFA9D0}" type="datetimeFigureOut">
              <a:rPr lang="en-US" smtClean="0"/>
              <a:pPr/>
              <a:t>5/22/2020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7D1625-4E9C-48A5-A495-D96AC69600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949D32-6778-405E-99D6-BC444FFFA9D0}" type="datetimeFigureOut">
              <a:rPr lang="en-US" smtClean="0"/>
              <a:pPr/>
              <a:t>5/22/2020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7D1625-4E9C-48A5-A495-D96AC69600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49D32-6778-405E-99D6-BC444FFFA9D0}" type="datetimeFigureOut">
              <a:rPr lang="en-US" smtClean="0"/>
              <a:pPr/>
              <a:t>5/22/2020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7D1625-4E9C-48A5-A495-D96AC69600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49D32-6778-405E-99D6-BC444FFFA9D0}" type="datetimeFigureOut">
              <a:rPr lang="en-US" smtClean="0"/>
              <a:pPr/>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D1625-4E9C-48A5-A495-D96AC69600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49D32-6778-405E-99D6-BC444FFFA9D0}" type="datetimeFigureOut">
              <a:rPr lang="en-US" smtClean="0"/>
              <a:pPr/>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D1625-4E9C-48A5-A495-D96AC69600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49D32-6778-405E-99D6-BC444FFFA9D0}" type="datetimeFigureOut">
              <a:rPr lang="en-US" smtClean="0"/>
              <a:pPr/>
              <a:t>5/22/2020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7D1625-4E9C-48A5-A495-D96AC69600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3" descr="rgit-logo.png"/>
          <p:cNvPicPr>
            <a:picLocks noChangeAspect="1"/>
          </p:cNvPicPr>
          <p:nvPr/>
        </p:nvPicPr>
        <p:blipFill>
          <a:blip r:embed="rId2" cstate="print"/>
          <a:stretch>
            <a:fillRect/>
          </a:stretch>
        </p:blipFill>
        <p:spPr>
          <a:xfrm>
            <a:off x="928662" y="1000108"/>
            <a:ext cx="7237727" cy="1071570"/>
          </a:xfrm>
          <a:prstGeom prst="rect">
            <a:avLst/>
          </a:prstGeom>
        </p:spPr>
      </p:pic>
      <p:pic>
        <p:nvPicPr>
          <p:cNvPr id="5" name="Picture 4"/>
          <p:cNvPicPr>
            <a:picLocks noChangeAspect="1"/>
          </p:cNvPicPr>
          <p:nvPr/>
        </p:nvPicPr>
        <p:blipFill>
          <a:blip r:embed="rId3"/>
          <a:stretch>
            <a:fillRect/>
          </a:stretch>
        </p:blipFill>
        <p:spPr>
          <a:xfrm>
            <a:off x="785786" y="214290"/>
            <a:ext cx="7560361" cy="769976"/>
          </a:xfrm>
          <a:prstGeom prst="rect">
            <a:avLst/>
          </a:prstGeom>
        </p:spPr>
      </p:pic>
      <p:sp>
        <p:nvSpPr>
          <p:cNvPr id="6" name="Rectangle 5"/>
          <p:cNvSpPr/>
          <p:nvPr/>
        </p:nvSpPr>
        <p:spPr>
          <a:xfrm>
            <a:off x="1928794" y="2214554"/>
            <a:ext cx="5929354" cy="369332"/>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         Department of Computer Science &amp; Engineering</a:t>
            </a:r>
            <a:endParaRPr lang="en-US" dirty="0"/>
          </a:p>
        </p:txBody>
      </p:sp>
      <p:sp>
        <p:nvSpPr>
          <p:cNvPr id="7" name="Rectangle 6"/>
          <p:cNvSpPr/>
          <p:nvPr/>
        </p:nvSpPr>
        <p:spPr>
          <a:xfrm>
            <a:off x="571472" y="2786058"/>
            <a:ext cx="8143932" cy="3647152"/>
          </a:xfrm>
          <a:prstGeom prst="rect">
            <a:avLst/>
          </a:prstGeom>
        </p:spPr>
        <p:txBody>
          <a:bodyPr wrap="square">
            <a:spAutoFit/>
          </a:bodyPr>
          <a:lstStyle/>
          <a:p>
            <a:pPr algn="ctr">
              <a:lnSpc>
                <a:spcPct val="150000"/>
              </a:lnSpc>
            </a:pPr>
            <a:r>
              <a:rPr lang="en-US" sz="2000" b="1" dirty="0" smtClean="0">
                <a:solidFill>
                  <a:srgbClr val="FF0000"/>
                </a:solidFill>
                <a:latin typeface="Times New Roman" panose="02020603050405020304" pitchFamily="18" charset="0"/>
                <a:cs typeface="Times New Roman" panose="02020603050405020304" pitchFamily="18" charset="0"/>
              </a:rPr>
              <a:t> Technical Seminar on</a:t>
            </a:r>
          </a:p>
          <a:p>
            <a:pPr algn="ctr"/>
            <a:r>
              <a:rPr lang="en-US" sz="2400" b="1" dirty="0" smtClean="0">
                <a:solidFill>
                  <a:srgbClr val="FF0000"/>
                </a:solidFill>
                <a:latin typeface="Times New Roman" panose="02020603050405020304" pitchFamily="18" charset="0"/>
                <a:cs typeface="Times New Roman" panose="02020603050405020304" pitchFamily="18" charset="0"/>
              </a:rPr>
              <a:t>“</a:t>
            </a:r>
            <a:r>
              <a:rPr lang="en-US" sz="2400" b="1" dirty="0" err="1" smtClean="0">
                <a:solidFill>
                  <a:srgbClr val="FF0000"/>
                </a:solidFill>
                <a:latin typeface="Times New Roman" panose="02020603050405020304" pitchFamily="18" charset="0"/>
                <a:cs typeface="Times New Roman" panose="02020603050405020304" pitchFamily="18" charset="0"/>
              </a:rPr>
              <a:t>IoT</a:t>
            </a:r>
            <a:r>
              <a:rPr lang="en-US" sz="2400" b="1" dirty="0" smtClean="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itchFamily="18" charset="0"/>
                <a:cs typeface="Times New Roman" pitchFamily="18" charset="0"/>
              </a:rPr>
              <a:t>Security Risk Management Model for Secured Practice in Healthcare </a:t>
            </a:r>
            <a:r>
              <a:rPr lang="en-US" sz="2400" b="1" dirty="0" smtClean="0">
                <a:solidFill>
                  <a:srgbClr val="FF0000"/>
                </a:solidFill>
                <a:latin typeface="Times New Roman" pitchFamily="18" charset="0"/>
                <a:cs typeface="Times New Roman" pitchFamily="18" charset="0"/>
              </a:rPr>
              <a:t>Environment”</a:t>
            </a:r>
            <a:endParaRPr lang="en-US" sz="2400" b="1" dirty="0">
              <a:solidFill>
                <a:srgbClr val="FF0000"/>
              </a:solidFill>
              <a:latin typeface="Times New Roman" pitchFamily="18" charset="0"/>
              <a:cs typeface="Times New Roman" pitchFamily="18" charset="0"/>
            </a:endParaRPr>
          </a:p>
          <a:p>
            <a:pPr algn="ctr">
              <a:lnSpc>
                <a:spcPct val="150000"/>
              </a:lnSpc>
            </a:pPr>
            <a:r>
              <a:rPr lang="en-US" b="1" dirty="0" smtClean="0">
                <a:latin typeface="Times New Roman" panose="02020603050405020304" pitchFamily="18" charset="0"/>
                <a:cs typeface="Times New Roman" panose="02020603050405020304" pitchFamily="18" charset="0"/>
              </a:rPr>
              <a:t>    UNDER THE GUIDANCE OF</a:t>
            </a:r>
          </a:p>
          <a:p>
            <a:pPr algn="ctr">
              <a:lnSpc>
                <a:spcPct val="150000"/>
              </a:lnSpc>
            </a:pPr>
            <a:r>
              <a:rPr lang="en-US" sz="1600" b="1" dirty="0" smtClean="0">
                <a:latin typeface="Times New Roman" panose="02020603050405020304" pitchFamily="18" charset="0"/>
                <a:cs typeface="Times New Roman" panose="02020603050405020304" pitchFamily="18" charset="0"/>
              </a:rPr>
              <a:t>Mrs. </a:t>
            </a:r>
            <a:r>
              <a:rPr lang="en-US" sz="1600" b="1" dirty="0" err="1" smtClean="0">
                <a:latin typeface="Times New Roman" panose="02020603050405020304" pitchFamily="18" charset="0"/>
                <a:cs typeface="Times New Roman" panose="02020603050405020304" pitchFamily="18" charset="0"/>
              </a:rPr>
              <a:t>Geetha</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Pawar</a:t>
            </a:r>
            <a:endParaRPr lang="en-US" sz="1600" b="1" dirty="0" smtClean="0">
              <a:latin typeface="Times New Roman" panose="02020603050405020304" pitchFamily="18" charset="0"/>
              <a:cs typeface="Times New Roman" panose="02020603050405020304" pitchFamily="18" charset="0"/>
            </a:endParaRPr>
          </a:p>
          <a:p>
            <a:pPr algn="ctr">
              <a:lnSpc>
                <a:spcPct val="150000"/>
              </a:lnSpc>
            </a:pPr>
            <a:r>
              <a:rPr lang="en-US" sz="1600" b="1" dirty="0" smtClean="0">
                <a:latin typeface="Times New Roman" panose="02020603050405020304" pitchFamily="18" charset="0"/>
                <a:cs typeface="Times New Roman" panose="02020603050405020304" pitchFamily="18" charset="0"/>
              </a:rPr>
              <a:t>Asst. Professor</a:t>
            </a:r>
          </a:p>
          <a:p>
            <a:pPr algn="ctr">
              <a:lnSpc>
                <a:spcPct val="150000"/>
              </a:lnSpc>
            </a:pPr>
            <a:r>
              <a:rPr lang="en-US" sz="1600" b="1" dirty="0" smtClean="0">
                <a:latin typeface="Times New Roman" panose="02020603050405020304" pitchFamily="18" charset="0"/>
                <a:cs typeface="Times New Roman" panose="02020603050405020304" pitchFamily="18" charset="0"/>
              </a:rPr>
              <a:t>Dept. of Computer Science</a:t>
            </a:r>
            <a:endParaRPr lang="en-US" b="1" dirty="0" smtClean="0">
              <a:solidFill>
                <a:srgbClr val="FF0000"/>
              </a:solidFill>
              <a:latin typeface="Times New Roman" panose="02020603050405020304" pitchFamily="18" charset="0"/>
              <a:cs typeface="Times New Roman" panose="02020603050405020304" pitchFamily="18" charset="0"/>
            </a:endParaRPr>
          </a:p>
          <a:p>
            <a:pPr algn="ctr">
              <a:lnSpc>
                <a:spcPct val="150000"/>
              </a:lnSpc>
            </a:pPr>
            <a:r>
              <a:rPr lang="en-US" b="1" dirty="0" smtClean="0">
                <a:solidFill>
                  <a:srgbClr val="FF0000"/>
                </a:solidFill>
                <a:latin typeface="Times New Roman" panose="02020603050405020304" pitchFamily="18" charset="0"/>
                <a:cs typeface="Times New Roman" panose="02020603050405020304" pitchFamily="18" charset="0"/>
              </a:rPr>
              <a:t>Presented By</a:t>
            </a:r>
          </a:p>
          <a:p>
            <a:pPr algn="ctr">
              <a:lnSpc>
                <a:spcPct val="150000"/>
              </a:lnSpc>
            </a:pPr>
            <a:r>
              <a:rPr lang="en-US" dirty="0" err="1" smtClean="0">
                <a:latin typeface="Times New Roman" panose="02020603050405020304" pitchFamily="18" charset="0"/>
                <a:cs typeface="Times New Roman" panose="02020603050405020304" pitchFamily="18" charset="0"/>
              </a:rPr>
              <a:t>SREELEKHA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PASIKANTI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1RG16CS096</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FF0000"/>
                </a:solidFill>
                <a:latin typeface="Times New Roman" pitchFamily="18" charset="0"/>
                <a:cs typeface="Times New Roman" pitchFamily="18" charset="0"/>
              </a:rPr>
              <a:t>CONCLUSION</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lnSpc>
                <a:spcPct val="170000"/>
              </a:lnSpc>
            </a:pP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objective of healthcare </a:t>
            </a:r>
            <a:r>
              <a:rPr lang="en-US" sz="2600" dirty="0" err="1">
                <a:latin typeface="Times New Roman" pitchFamily="18" charset="0"/>
                <a:cs typeface="Times New Roman" pitchFamily="18" charset="0"/>
              </a:rPr>
              <a:t>IoT</a:t>
            </a:r>
            <a:r>
              <a:rPr lang="en-US" sz="2600" dirty="0">
                <a:latin typeface="Times New Roman" pitchFamily="18" charset="0"/>
                <a:cs typeface="Times New Roman" pitchFamily="18" charset="0"/>
              </a:rPr>
              <a:t> which are to increase access to care, upsurge the quality of the care and yet reduce the cost of care. This is attainable with the successful and secured implementation of </a:t>
            </a:r>
            <a:r>
              <a:rPr lang="en-US" sz="2600" dirty="0" err="1">
                <a:latin typeface="Times New Roman" pitchFamily="18" charset="0"/>
                <a:cs typeface="Times New Roman" pitchFamily="18" charset="0"/>
              </a:rPr>
              <a:t>IoT</a:t>
            </a:r>
            <a:r>
              <a:rPr lang="en-US" sz="2600" dirty="0">
                <a:latin typeface="Times New Roman" pitchFamily="18" charset="0"/>
                <a:cs typeface="Times New Roman" pitchFamily="18" charset="0"/>
              </a:rPr>
              <a:t> Security Risk Management Model for Healthcare Practice. </a:t>
            </a:r>
            <a:endParaRPr lang="en-US" sz="2600" dirty="0" smtClean="0">
              <a:latin typeface="Times New Roman" pitchFamily="18" charset="0"/>
              <a:cs typeface="Times New Roman" pitchFamily="18" charset="0"/>
            </a:endParaRPr>
          </a:p>
          <a:p>
            <a:pPr algn="just">
              <a:lnSpc>
                <a:spcPct val="170000"/>
              </a:lnSpc>
            </a:pPr>
            <a:r>
              <a:rPr lang="en-US" sz="2600" dirty="0" err="1" smtClean="0">
                <a:latin typeface="Times New Roman" pitchFamily="18" charset="0"/>
                <a:cs typeface="Times New Roman" pitchFamily="18" charset="0"/>
              </a:rPr>
              <a:t>COBIT</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5 shall provide a standard accepted principles, practices, tools and models to help increase the trust and value from all healthcare </a:t>
            </a:r>
            <a:r>
              <a:rPr lang="en-US" sz="2600" dirty="0" smtClean="0">
                <a:latin typeface="Times New Roman" pitchFamily="18" charset="0"/>
                <a:cs typeface="Times New Roman" pitchFamily="18" charset="0"/>
              </a:rPr>
              <a:t>practitioners. </a:t>
            </a:r>
          </a:p>
          <a:p>
            <a:pPr algn="just">
              <a:lnSpc>
                <a:spcPct val="170000"/>
              </a:lnSpc>
            </a:pP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higher </a:t>
            </a:r>
            <a:r>
              <a:rPr lang="en-US" sz="2600" dirty="0" err="1">
                <a:latin typeface="Times New Roman" pitchFamily="18" charset="0"/>
                <a:cs typeface="Times New Roman" pitchFamily="18" charset="0"/>
              </a:rPr>
              <a:t>IoT</a:t>
            </a:r>
            <a:r>
              <a:rPr lang="en-US" sz="2600" dirty="0">
                <a:latin typeface="Times New Roman" pitchFamily="18" charset="0"/>
                <a:cs typeface="Times New Roman" pitchFamily="18" charset="0"/>
              </a:rPr>
              <a:t> adoption level by doctors and consultants, awareness among healthcare community in the institution and proper supporting IT infrastructure become contributing factors of successful or swift and smooth adoption in cloud computing for the healthcare sector.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FF0000"/>
                </a:solidFill>
                <a:latin typeface="Times New Roman" pitchFamily="18" charset="0"/>
                <a:cs typeface="Times New Roman" pitchFamily="18" charset="0"/>
              </a:rPr>
              <a:t>REFERENCES</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229600" cy="4840303"/>
          </a:xfrm>
        </p:spPr>
        <p:txBody>
          <a:bodyPr>
            <a:noAutofit/>
          </a:bodyPr>
          <a:lstStyle/>
          <a:p>
            <a:pPr>
              <a:buFont typeface="+mj-lt"/>
              <a:buAutoNum type="arabicPeriod"/>
            </a:pPr>
            <a:r>
              <a:rPr lang="en-US" sz="1600" dirty="0" err="1" smtClean="0">
                <a:latin typeface="Times New Roman" pitchFamily="18" charset="0"/>
                <a:cs typeface="Times New Roman" pitchFamily="18" charset="0"/>
              </a:rPr>
              <a:t>Huraizah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Zakaria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Nur</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Azaliah</a:t>
            </a:r>
            <a:r>
              <a:rPr lang="en-US" sz="1600" dirty="0" smtClean="0">
                <a:latin typeface="Times New Roman" pitchFamily="18" charset="0"/>
                <a:cs typeface="Times New Roman" pitchFamily="18" charset="0"/>
              </a:rPr>
              <a:t> Abu </a:t>
            </a:r>
            <a:r>
              <a:rPr lang="en-US" sz="1600" dirty="0" err="1" smtClean="0">
                <a:latin typeface="Times New Roman" pitchFamily="18" charset="0"/>
                <a:cs typeface="Times New Roman" pitchFamily="18" charset="0"/>
              </a:rPr>
              <a:t>Bakar</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Noor</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Hafizah</a:t>
            </a:r>
            <a:r>
              <a:rPr lang="en-US" sz="1600" dirty="0" smtClean="0">
                <a:latin typeface="Times New Roman" pitchFamily="18" charset="0"/>
                <a:cs typeface="Times New Roman" pitchFamily="18" charset="0"/>
              </a:rPr>
              <a:t> Hassan, </a:t>
            </a:r>
            <a:r>
              <a:rPr lang="en-US" sz="1600" dirty="0" err="1" smtClean="0">
                <a:latin typeface="Times New Roman" pitchFamily="18" charset="0"/>
                <a:cs typeface="Times New Roman" pitchFamily="18" charset="0"/>
              </a:rPr>
              <a:t>Suraya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Yaacob</a:t>
            </a:r>
            <a:r>
              <a:rPr lang="en-US" sz="1600" dirty="0" smtClean="0">
                <a:latin typeface="Times New Roman" pitchFamily="18" charset="0"/>
                <a:cs typeface="Times New Roman" pitchFamily="18" charset="0"/>
              </a:rPr>
              <a:t> (2019) “</a:t>
            </a:r>
            <a:r>
              <a:rPr lang="en-US" sz="1600" dirty="0" err="1" smtClean="0">
                <a:latin typeface="Times New Roman" pitchFamily="18" charset="0"/>
                <a:cs typeface="Times New Roman" pitchFamily="18" charset="0"/>
              </a:rPr>
              <a:t>IOT</a:t>
            </a:r>
            <a:r>
              <a:rPr lang="en-US" sz="1600" dirty="0" smtClean="0">
                <a:latin typeface="Times New Roman" pitchFamily="18" charset="0"/>
                <a:cs typeface="Times New Roman" pitchFamily="18" charset="0"/>
              </a:rPr>
              <a:t> Security Risk Management Model for Secured Practice in Healthcare Environment.”</a:t>
            </a:r>
            <a:r>
              <a:rPr lang="en-US" sz="1600" dirty="0" smtClean="0"/>
              <a:t> </a:t>
            </a:r>
            <a:r>
              <a:rPr lang="en-US" sz="1600" i="1" dirty="0" smtClean="0">
                <a:latin typeface="Times New Roman" pitchFamily="18" charset="0"/>
                <a:cs typeface="Times New Roman" pitchFamily="18" charset="0"/>
              </a:rPr>
              <a:t>The Fifth Information Systems International Conference </a:t>
            </a:r>
            <a:endParaRPr lang="en-US" sz="1600" dirty="0" smtClean="0">
              <a:latin typeface="Times New Roman" pitchFamily="18" charset="0"/>
              <a:cs typeface="Times New Roman" pitchFamily="18" charset="0"/>
            </a:endParaRPr>
          </a:p>
          <a:p>
            <a:pPr lvl="0">
              <a:buFont typeface="+mj-lt"/>
              <a:buAutoNum type="arabicPeriod"/>
            </a:pPr>
            <a:r>
              <a:rPr lang="en-US" sz="1600" dirty="0" smtClean="0">
                <a:latin typeface="Times New Roman" pitchFamily="18" charset="0"/>
                <a:cs typeface="Times New Roman" pitchFamily="18" charset="0"/>
              </a:rPr>
              <a:t>Bevan</a:t>
            </a:r>
            <a:r>
              <a:rPr lang="en-US" sz="1600" dirty="0">
                <a:latin typeface="Times New Roman" pitchFamily="18" charset="0"/>
                <a:cs typeface="Times New Roman" pitchFamily="18" charset="0"/>
              </a:rPr>
              <a:t>, G., A. Evans A, and S. </a:t>
            </a:r>
            <a:r>
              <a:rPr lang="en-US" sz="1600" dirty="0" err="1">
                <a:latin typeface="Times New Roman" pitchFamily="18" charset="0"/>
                <a:cs typeface="Times New Roman" pitchFamily="18" charset="0"/>
              </a:rPr>
              <a:t>Nuti</a:t>
            </a:r>
            <a:r>
              <a:rPr lang="en-US" sz="1600" dirty="0">
                <a:latin typeface="Times New Roman" pitchFamily="18" charset="0"/>
                <a:cs typeface="Times New Roman" pitchFamily="18" charset="0"/>
              </a:rPr>
              <a:t>. (2019) “Reputations Count: Why Benchmarking Performance is Improving Health Care Across the World.” </a:t>
            </a:r>
            <a:r>
              <a:rPr lang="en-US" sz="1600" i="1" dirty="0">
                <a:latin typeface="Times New Roman" pitchFamily="18" charset="0"/>
                <a:cs typeface="Times New Roman" pitchFamily="18" charset="0"/>
              </a:rPr>
              <a:t>Health Economics, Policy and Law </a:t>
            </a:r>
            <a:r>
              <a:rPr lang="en-US" sz="1600" b="1" dirty="0">
                <a:latin typeface="Times New Roman" pitchFamily="18" charset="0"/>
                <a:cs typeface="Times New Roman" pitchFamily="18" charset="0"/>
              </a:rPr>
              <a:t>14</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141-61.</a:t>
            </a:r>
          </a:p>
          <a:p>
            <a:pPr lvl="0">
              <a:buFont typeface="+mj-lt"/>
              <a:buAutoNum type="arabicPeriod"/>
            </a:pPr>
            <a:r>
              <a:rPr lang="en-US" sz="1600" dirty="0" err="1" smtClean="0">
                <a:latin typeface="Times New Roman" pitchFamily="18" charset="0"/>
                <a:cs typeface="Times New Roman" pitchFamily="18" charset="0"/>
              </a:rPr>
              <a:t>Cheon</a:t>
            </a:r>
            <a:r>
              <a:rPr lang="en-US" sz="1600" dirty="0">
                <a:latin typeface="Times New Roman" pitchFamily="18" charset="0"/>
                <a:cs typeface="Times New Roman" pitchFamily="18" charset="0"/>
              </a:rPr>
              <a:t>, O., M. Song, A.M. </a:t>
            </a:r>
            <a:r>
              <a:rPr lang="en-US" sz="1600" dirty="0" err="1">
                <a:latin typeface="Times New Roman" pitchFamily="18" charset="0"/>
                <a:cs typeface="Times New Roman" pitchFamily="18" charset="0"/>
              </a:rPr>
              <a:t>Mccrea</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K.J.</a:t>
            </a:r>
            <a:r>
              <a:rPr lang="en-US" sz="1600" dirty="0">
                <a:latin typeface="Times New Roman" pitchFamily="18" charset="0"/>
                <a:cs typeface="Times New Roman" pitchFamily="18" charset="0"/>
              </a:rPr>
              <a:t> Meier. (2019) “Health Care in America: The Relationship Between Subjective and Objective Assessments of Hospitals.” </a:t>
            </a:r>
            <a:r>
              <a:rPr lang="en-US" sz="1600" i="1" dirty="0">
                <a:latin typeface="Times New Roman" pitchFamily="18" charset="0"/>
                <a:cs typeface="Times New Roman" pitchFamily="18" charset="0"/>
              </a:rPr>
              <a:t>International Public Management Journal</a:t>
            </a:r>
            <a:r>
              <a:rPr lang="en-US" sz="1600" dirty="0">
                <a:latin typeface="Times New Roman" pitchFamily="18" charset="0"/>
                <a:cs typeface="Times New Roman" pitchFamily="18" charset="0"/>
              </a:rPr>
              <a:t>. pp. </a:t>
            </a:r>
            <a:r>
              <a:rPr lang="en-US" sz="1600" dirty="0" smtClean="0">
                <a:latin typeface="Times New Roman" pitchFamily="18" charset="0"/>
                <a:cs typeface="Times New Roman" pitchFamily="18" charset="0"/>
              </a:rPr>
              <a:t>1-27.</a:t>
            </a:r>
          </a:p>
          <a:p>
            <a:pPr lvl="0">
              <a:buFont typeface="+mj-lt"/>
              <a:buAutoNum type="arabicPeriod"/>
            </a:pPr>
            <a:r>
              <a:rPr lang="en-US" sz="1600" dirty="0" err="1" smtClean="0">
                <a:latin typeface="Times New Roman" pitchFamily="18" charset="0"/>
                <a:cs typeface="Times New Roman" pitchFamily="18" charset="0"/>
              </a:rPr>
              <a:t>HKL</a:t>
            </a:r>
            <a:r>
              <a:rPr lang="en-US" sz="1600" dirty="0">
                <a:latin typeface="Times New Roman" pitchFamily="18" charset="0"/>
                <a:cs typeface="Times New Roman" pitchFamily="18" charset="0"/>
              </a:rPr>
              <a:t>. (2016) “Hospital Kuala Lumpur: Hospital Performance Indicator For Accountability (</a:t>
            </a:r>
            <a:r>
              <a:rPr lang="en-US" sz="1600" dirty="0" err="1">
                <a:latin typeface="Times New Roman" pitchFamily="18" charset="0"/>
                <a:cs typeface="Times New Roman" pitchFamily="18" charset="0"/>
              </a:rPr>
              <a:t>HPIA</a:t>
            </a:r>
            <a:r>
              <a:rPr lang="en-US" sz="1600" dirty="0">
                <a:latin typeface="Times New Roman" pitchFamily="18" charset="0"/>
                <a:cs typeface="Times New Roman" pitchFamily="18" charset="0"/>
              </a:rPr>
              <a:t>).” in </a:t>
            </a:r>
            <a:r>
              <a:rPr lang="en-US" sz="1600" i="1" dirty="0">
                <a:latin typeface="Times New Roman" pitchFamily="18" charset="0"/>
                <a:cs typeface="Times New Roman" pitchFamily="18" charset="0"/>
              </a:rPr>
              <a:t>Lumpur HK</a:t>
            </a:r>
            <a:r>
              <a:rPr lang="en-US" sz="1600" dirty="0">
                <a:latin typeface="Times New Roman" pitchFamily="18" charset="0"/>
                <a:cs typeface="Times New Roman" pitchFamily="18" charset="0"/>
              </a:rPr>
              <a:t>, (ed</a:t>
            </a:r>
            <a:r>
              <a:rPr lang="en-US" sz="1600" dirty="0" smtClean="0">
                <a:latin typeface="Times New Roman" pitchFamily="18" charset="0"/>
                <a:cs typeface="Times New Roman" pitchFamily="18" charset="0"/>
              </a:rPr>
              <a:t>.)</a:t>
            </a:r>
          </a:p>
          <a:p>
            <a:pPr lvl="0">
              <a:buFont typeface="+mj-lt"/>
              <a:buAutoNum type="arabicPeriod"/>
            </a:pPr>
            <a:r>
              <a:rPr lang="en-US" sz="1600" dirty="0" err="1" smtClean="0">
                <a:latin typeface="Times New Roman" pitchFamily="18" charset="0"/>
                <a:cs typeface="Times New Roman" pitchFamily="18" charset="0"/>
              </a:rPr>
              <a:t>Yuehong</a:t>
            </a:r>
            <a:r>
              <a:rPr lang="en-US" sz="1600" dirty="0">
                <a:latin typeface="Times New Roman" pitchFamily="18" charset="0"/>
                <a:cs typeface="Times New Roman" pitchFamily="18" charset="0"/>
              </a:rPr>
              <a:t>, Y., Y. </a:t>
            </a:r>
            <a:r>
              <a:rPr lang="en-US" sz="1600" dirty="0" err="1">
                <a:latin typeface="Times New Roman" pitchFamily="18" charset="0"/>
                <a:cs typeface="Times New Roman" pitchFamily="18" charset="0"/>
              </a:rPr>
              <a:t>Zeng</a:t>
            </a:r>
            <a:r>
              <a:rPr lang="en-US" sz="1600" dirty="0">
                <a:latin typeface="Times New Roman" pitchFamily="18" charset="0"/>
                <a:cs typeface="Times New Roman" pitchFamily="18" charset="0"/>
              </a:rPr>
              <a:t>, X. Chen, and Y. Fan. (2016) “The Internet of Things in Healthcare: An Overview.” </a:t>
            </a:r>
            <a:r>
              <a:rPr lang="en-US" sz="1600" i="1" dirty="0">
                <a:latin typeface="Times New Roman" pitchFamily="18" charset="0"/>
                <a:cs typeface="Times New Roman" pitchFamily="18" charset="0"/>
              </a:rPr>
              <a:t>Journal of Industrial Information Integration </a:t>
            </a:r>
            <a:r>
              <a:rPr lang="en-US" sz="1600" b="1" dirty="0">
                <a:latin typeface="Times New Roman" pitchFamily="18" charset="0"/>
                <a:cs typeface="Times New Roman" pitchFamily="18" charset="0"/>
              </a:rPr>
              <a:t>1</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3-13.</a:t>
            </a:r>
          </a:p>
          <a:p>
            <a:pPr lvl="0">
              <a:buFont typeface="+mj-lt"/>
              <a:buAutoNum type="arabicPeriod"/>
            </a:pPr>
            <a:r>
              <a:rPr lang="en-US" sz="1600" dirty="0" err="1" smtClean="0">
                <a:latin typeface="Times New Roman" pitchFamily="18" charset="0"/>
                <a:cs typeface="Times New Roman" pitchFamily="18" charset="0"/>
              </a:rPr>
              <a:t>Chakrabarty</a:t>
            </a:r>
            <a:r>
              <a:rPr lang="en-US" sz="1600" dirty="0">
                <a:latin typeface="Times New Roman" pitchFamily="18" charset="0"/>
                <a:cs typeface="Times New Roman" pitchFamily="18" charset="0"/>
              </a:rPr>
              <a:t>, A., S. </a:t>
            </a:r>
            <a:r>
              <a:rPr lang="en-US" sz="1600" dirty="0" err="1">
                <a:latin typeface="Times New Roman" pitchFamily="18" charset="0"/>
                <a:cs typeface="Times New Roman" pitchFamily="18" charset="0"/>
              </a:rPr>
              <a:t>Zavitsanou</a:t>
            </a:r>
            <a:r>
              <a:rPr lang="en-US" sz="1600" dirty="0">
                <a:latin typeface="Times New Roman" pitchFamily="18" charset="0"/>
                <a:cs typeface="Times New Roman" pitchFamily="18" charset="0"/>
              </a:rPr>
              <a:t>, T. </a:t>
            </a:r>
            <a:r>
              <a:rPr lang="en-US" sz="1600" dirty="0" err="1">
                <a:latin typeface="Times New Roman" pitchFamily="18" charset="0"/>
                <a:cs typeface="Times New Roman" pitchFamily="18" charset="0"/>
              </a:rPr>
              <a:t>Sowrirajan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F.J.</a:t>
            </a:r>
            <a:r>
              <a:rPr lang="en-US" sz="1600" dirty="0">
                <a:latin typeface="Times New Roman" pitchFamily="18" charset="0"/>
                <a:cs typeface="Times New Roman" pitchFamily="18" charset="0"/>
              </a:rPr>
              <a:t> Doyle III, and E. </a:t>
            </a:r>
            <a:r>
              <a:rPr lang="en-US" sz="1600" dirty="0" err="1">
                <a:latin typeface="Times New Roman" pitchFamily="18" charset="0"/>
                <a:cs typeface="Times New Roman" pitchFamily="18" charset="0"/>
              </a:rPr>
              <a:t>Dassau</a:t>
            </a:r>
            <a:r>
              <a:rPr lang="en-US" sz="1600" dirty="0">
                <a:latin typeface="Times New Roman" pitchFamily="18" charset="0"/>
                <a:cs typeface="Times New Roman" pitchFamily="18" charset="0"/>
              </a:rPr>
              <a:t>. (2019) “Getting </a:t>
            </a:r>
            <a:r>
              <a:rPr lang="en-US" sz="1600" dirty="0" err="1">
                <a:latin typeface="Times New Roman" pitchFamily="18" charset="0"/>
                <a:cs typeface="Times New Roman" pitchFamily="18" charset="0"/>
              </a:rPr>
              <a:t>IoT</a:t>
            </a:r>
            <a:r>
              <a:rPr lang="en-US" sz="1600" dirty="0">
                <a:latin typeface="Times New Roman" pitchFamily="18" charset="0"/>
                <a:cs typeface="Times New Roman" pitchFamily="18" charset="0"/>
              </a:rPr>
              <a:t>-ready: The Face of Next Generation Artificial Pancreas Systems.” </a:t>
            </a:r>
            <a:r>
              <a:rPr lang="en-US" sz="1600" i="1" dirty="0">
                <a:latin typeface="Times New Roman" pitchFamily="18" charset="0"/>
                <a:cs typeface="Times New Roman" pitchFamily="18" charset="0"/>
              </a:rPr>
              <a:t>The Artificial Pancreas</a:t>
            </a:r>
            <a:r>
              <a:rPr lang="en-US" sz="1600" dirty="0">
                <a:latin typeface="Times New Roman" pitchFamily="18" charset="0"/>
                <a:cs typeface="Times New Roman" pitchFamily="18" charset="0"/>
              </a:rPr>
              <a:t>. pp. </a:t>
            </a:r>
            <a:r>
              <a:rPr lang="en-US" sz="1600" dirty="0" smtClean="0">
                <a:latin typeface="Times New Roman" pitchFamily="18" charset="0"/>
                <a:cs typeface="Times New Roman" pitchFamily="18" charset="0"/>
              </a:rPr>
              <a:t>29-57.</a:t>
            </a:r>
          </a:p>
          <a:p>
            <a:pPr lvl="0">
              <a:buFont typeface="+mj-lt"/>
              <a:buAutoNum type="arabicPeriod"/>
            </a:pPr>
            <a:r>
              <a:rPr lang="en-US" sz="1600" dirty="0" smtClean="0">
                <a:latin typeface="Times New Roman" pitchFamily="18" charset="0"/>
                <a:cs typeface="Times New Roman" pitchFamily="18" charset="0"/>
              </a:rPr>
              <a:t>West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D.M.</a:t>
            </a:r>
            <a:r>
              <a:rPr lang="en-US" sz="1600" dirty="0">
                <a:latin typeface="Times New Roman" pitchFamily="18" charset="0"/>
                <a:cs typeface="Times New Roman" pitchFamily="18" charset="0"/>
              </a:rPr>
              <a:t> (2016) “How </a:t>
            </a:r>
            <a:r>
              <a:rPr lang="en-US" sz="1600" dirty="0" err="1">
                <a:latin typeface="Times New Roman" pitchFamily="18" charset="0"/>
                <a:cs typeface="Times New Roman" pitchFamily="18" charset="0"/>
              </a:rPr>
              <a:t>5G</a:t>
            </a:r>
            <a:r>
              <a:rPr lang="en-US" sz="1600" dirty="0">
                <a:latin typeface="Times New Roman" pitchFamily="18" charset="0"/>
                <a:cs typeface="Times New Roman" pitchFamily="18" charset="0"/>
              </a:rPr>
              <a:t> Technology Enables the Health Internet of Things.” </a:t>
            </a:r>
            <a:r>
              <a:rPr lang="en-US" sz="1600" i="1" dirty="0">
                <a:latin typeface="Times New Roman" pitchFamily="18" charset="0"/>
                <a:cs typeface="Times New Roman" pitchFamily="18" charset="0"/>
              </a:rPr>
              <a:t>Brookings Center for Technology Innovation </a:t>
            </a:r>
            <a:r>
              <a:rPr lang="en-US" sz="1600" b="1" dirty="0">
                <a:latin typeface="Times New Roman" pitchFamily="18" charset="0"/>
                <a:cs typeface="Times New Roman" pitchFamily="18" charset="0"/>
              </a:rPr>
              <a:t>3</a:t>
            </a:r>
            <a:r>
              <a:rPr lang="en-US" sz="1600" dirty="0">
                <a:latin typeface="Times New Roman" pitchFamily="18" charset="0"/>
                <a:cs typeface="Times New Roman" pitchFamily="18" charset="0"/>
              </a:rPr>
              <a:t>: 1-20</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smtClean="0"/>
          </a:p>
          <a:p>
            <a:pPr algn="ctr">
              <a:buNone/>
            </a:pPr>
            <a:r>
              <a:rPr lang="en-US" sz="66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THANK YOU</a:t>
            </a:r>
            <a:endParaRPr lang="en-US" sz="66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FF0000"/>
                </a:solidFill>
                <a:latin typeface="Times New Roman" pitchFamily="18" charset="0"/>
                <a:cs typeface="Times New Roman" pitchFamily="18" charset="0"/>
              </a:rPr>
              <a:t>CONTENTS</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latin typeface="Times New Roman" pitchFamily="18" charset="0"/>
                <a:cs typeface="Times New Roman" pitchFamily="18" charset="0"/>
              </a:rPr>
              <a:t>Abstract</a:t>
            </a:r>
          </a:p>
          <a:p>
            <a:pPr>
              <a:buFont typeface="Wingdings" panose="05000000000000000000" pitchFamily="2" charset="2"/>
              <a:buChar char="Ø"/>
            </a:pPr>
            <a:r>
              <a:rPr lang="en-US" sz="2800" dirty="0" smtClean="0">
                <a:latin typeface="Times New Roman" pitchFamily="18" charset="0"/>
                <a:cs typeface="Times New Roman" pitchFamily="18" charset="0"/>
              </a:rPr>
              <a:t>Introduction</a:t>
            </a:r>
          </a:p>
          <a:p>
            <a:pPr>
              <a:buFont typeface="Wingdings" panose="05000000000000000000" pitchFamily="2" charset="2"/>
              <a:buChar char="Ø"/>
            </a:pPr>
            <a:r>
              <a:rPr lang="en-US" sz="2800" dirty="0" smtClean="0">
                <a:latin typeface="Times New Roman" pitchFamily="18" charset="0"/>
                <a:cs typeface="Times New Roman" pitchFamily="18" charset="0"/>
              </a:rPr>
              <a:t>State of the art</a:t>
            </a:r>
          </a:p>
          <a:p>
            <a:pPr>
              <a:buFont typeface="Wingdings" panose="05000000000000000000" pitchFamily="2" charset="2"/>
              <a:buChar char="Ø"/>
            </a:pPr>
            <a:r>
              <a:rPr lang="en-US" sz="2800" smtClean="0">
                <a:latin typeface="Times New Roman" pitchFamily="18" charset="0"/>
                <a:cs typeface="Times New Roman" pitchFamily="18" charset="0"/>
              </a:rPr>
              <a:t>Architecture</a:t>
            </a:r>
            <a:endParaRPr lang="en-US" sz="2800" dirty="0" smtClean="0">
              <a:latin typeface="Times New Roman" pitchFamily="18" charset="0"/>
              <a:cs typeface="Times New Roman" pitchFamily="18" charset="0"/>
            </a:endParaRPr>
          </a:p>
          <a:p>
            <a:pPr>
              <a:buFont typeface="Wingdings" panose="05000000000000000000" pitchFamily="2" charset="2"/>
              <a:buChar char="Ø"/>
            </a:pPr>
            <a:r>
              <a:rPr lang="en-US" sz="2800" dirty="0" smtClean="0">
                <a:latin typeface="Times New Roman" pitchFamily="18" charset="0"/>
                <a:cs typeface="Times New Roman" pitchFamily="18" charset="0"/>
              </a:rPr>
              <a:t>Application </a:t>
            </a:r>
          </a:p>
          <a:p>
            <a:pPr>
              <a:buFont typeface="Wingdings" panose="05000000000000000000" pitchFamily="2" charset="2"/>
              <a:buChar char="Ø"/>
            </a:pPr>
            <a:r>
              <a:rPr lang="en-US" sz="2800" dirty="0" smtClean="0">
                <a:latin typeface="Times New Roman" pitchFamily="18" charset="0"/>
                <a:cs typeface="Times New Roman" pitchFamily="18" charset="0"/>
              </a:rPr>
              <a:t>Future Scope</a:t>
            </a:r>
          </a:p>
          <a:p>
            <a:pPr>
              <a:buFont typeface="Wingdings" panose="05000000000000000000" pitchFamily="2" charset="2"/>
              <a:buChar char="Ø"/>
            </a:pPr>
            <a:r>
              <a:rPr lang="en-US" sz="2800" dirty="0" smtClean="0">
                <a:latin typeface="Times New Roman" pitchFamily="18" charset="0"/>
                <a:cs typeface="Times New Roman" pitchFamily="18" charset="0"/>
              </a:rPr>
              <a:t>Conclusion</a:t>
            </a:r>
          </a:p>
          <a:p>
            <a:pPr>
              <a:buFont typeface="Wingdings" panose="05000000000000000000" pitchFamily="2" charset="2"/>
              <a:buChar char="Ø"/>
            </a:pPr>
            <a:r>
              <a:rPr lang="en-US" sz="2800" dirty="0" smtClean="0">
                <a:latin typeface="Times New Roman" pitchFamily="18" charset="0"/>
                <a:cs typeface="Times New Roman" pitchFamily="18" charset="0"/>
              </a:rPr>
              <a:t>References</a:t>
            </a:r>
          </a:p>
          <a:p>
            <a:pPr>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FF0000"/>
                </a:solidFill>
                <a:latin typeface="Times New Roman" pitchFamily="18" charset="0"/>
                <a:cs typeface="Times New Roman" pitchFamily="18" charset="0"/>
              </a:rPr>
              <a:t>ABSTRACT</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pPr algn="just">
              <a:lnSpc>
                <a:spcPct val="170000"/>
              </a:lnSpc>
              <a:buNone/>
            </a:pPr>
            <a:r>
              <a:rPr lang="en-US" sz="2900" dirty="0" smtClean="0">
                <a:latin typeface="Times New Roman" pitchFamily="18" charset="0"/>
                <a:cs typeface="Times New Roman" pitchFamily="18" charset="0"/>
              </a:rPr>
              <a:t>      The emerging of Internet of Things (</a:t>
            </a:r>
            <a:r>
              <a:rPr lang="en-US" sz="2900" dirty="0" err="1" smtClean="0">
                <a:latin typeface="Times New Roman" pitchFamily="18" charset="0"/>
                <a:cs typeface="Times New Roman" pitchFamily="18" charset="0"/>
              </a:rPr>
              <a:t>IoT</a:t>
            </a:r>
            <a:r>
              <a:rPr lang="en-US" sz="2900" dirty="0" smtClean="0">
                <a:latin typeface="Times New Roman" pitchFamily="18" charset="0"/>
                <a:cs typeface="Times New Roman" pitchFamily="18" charset="0"/>
              </a:rPr>
              <a:t>) technologies for unified and interconnected medical devices and sensors has changed the scenario in the healthcare industry. However, with the ‘openness’ of the distributed environment and medical devices, </a:t>
            </a:r>
            <a:r>
              <a:rPr lang="en-US" sz="2900" dirty="0" err="1" smtClean="0">
                <a:latin typeface="Times New Roman" pitchFamily="18" charset="0"/>
                <a:cs typeface="Times New Roman" pitchFamily="18" charset="0"/>
              </a:rPr>
              <a:t>IoT</a:t>
            </a:r>
            <a:r>
              <a:rPr lang="en-US" sz="2900" dirty="0" smtClean="0">
                <a:latin typeface="Times New Roman" pitchFamily="18" charset="0"/>
                <a:cs typeface="Times New Roman" pitchFamily="18" charset="0"/>
              </a:rPr>
              <a:t> will be the point of a breach where attackers are able to identify vulnerabilities and subsequently launch their attacks. This becomes high risk to the healthcare environment which may cause a big impact on its security measure. To address this issue, this study proposes an </a:t>
            </a:r>
            <a:r>
              <a:rPr lang="en-US" sz="2900" dirty="0" err="1" smtClean="0">
                <a:latin typeface="Times New Roman" pitchFamily="18" charset="0"/>
                <a:cs typeface="Times New Roman" pitchFamily="18" charset="0"/>
              </a:rPr>
              <a:t>IoT</a:t>
            </a:r>
            <a:r>
              <a:rPr lang="en-US" sz="2900" dirty="0" smtClean="0">
                <a:latin typeface="Times New Roman" pitchFamily="18" charset="0"/>
                <a:cs typeface="Times New Roman" pitchFamily="18" charset="0"/>
              </a:rPr>
              <a:t> Security Risk Management Model for Secured Practice in Healthcare Environment. </a:t>
            </a:r>
            <a:r>
              <a:rPr lang="en-US" sz="2900" dirty="0">
                <a:latin typeface="Times New Roman" pitchFamily="18" charset="0"/>
                <a:cs typeface="Times New Roman" pitchFamily="18" charset="0"/>
              </a:rPr>
              <a:t>A</a:t>
            </a:r>
            <a:r>
              <a:rPr lang="en-US" sz="2900" dirty="0" smtClean="0">
                <a:latin typeface="Times New Roman" pitchFamily="18" charset="0"/>
                <a:cs typeface="Times New Roman" pitchFamily="18" charset="0"/>
              </a:rPr>
              <a:t> model was formulated which consist of three parts, the Healthcare </a:t>
            </a:r>
            <a:r>
              <a:rPr lang="en-US" sz="2900" dirty="0" err="1" smtClean="0">
                <a:latin typeface="Times New Roman" pitchFamily="18" charset="0"/>
                <a:cs typeface="Times New Roman" pitchFamily="18" charset="0"/>
              </a:rPr>
              <a:t>IoT</a:t>
            </a:r>
            <a:r>
              <a:rPr lang="en-US" sz="2900" dirty="0" smtClean="0">
                <a:latin typeface="Times New Roman" pitchFamily="18" charset="0"/>
                <a:cs typeface="Times New Roman" pitchFamily="18" charset="0"/>
              </a:rPr>
              <a:t> Risk Management, the Hospital Performance Indicator for Accountability (</a:t>
            </a:r>
            <a:r>
              <a:rPr lang="en-US" sz="2900" dirty="0" err="1" smtClean="0">
                <a:latin typeface="Times New Roman" pitchFamily="18" charset="0"/>
                <a:cs typeface="Times New Roman" pitchFamily="18" charset="0"/>
              </a:rPr>
              <a:t>HPIA</a:t>
            </a:r>
            <a:r>
              <a:rPr lang="en-US" sz="2900" dirty="0" smtClean="0">
                <a:latin typeface="Times New Roman" pitchFamily="18" charset="0"/>
                <a:cs typeface="Times New Roman" pitchFamily="18" charset="0"/>
              </a:rPr>
              <a:t>) and the implementation phases. As a result, a priori model was successfully developed and yet to be validated by the case study participants in the next stage.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pitchFamily="18" charset="0"/>
                <a:cs typeface="Times New Roman" pitchFamily="18" charset="0"/>
              </a:rPr>
              <a:t>INTRODUCTION</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lgn="just">
              <a:lnSpc>
                <a:spcPct val="150000"/>
              </a:lnSpc>
            </a:pPr>
            <a:r>
              <a:rPr lang="en-US" sz="2000" dirty="0" smtClean="0">
                <a:latin typeface="Times New Roman" pitchFamily="18" charset="0"/>
                <a:cs typeface="Times New Roman" pitchFamily="18" charset="0"/>
              </a:rPr>
              <a:t>Recently various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applications are being developed based on healthcare platform. One of the purposes of developing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devices is to help the healthcare personnel in diagnostic activities of patients.</a:t>
            </a:r>
          </a:p>
          <a:p>
            <a:pPr algn="just">
              <a:lnSpc>
                <a:spcPct val="150000"/>
              </a:lnSpc>
            </a:pPr>
            <a:r>
              <a:rPr lang="en-US" sz="2000" dirty="0" smtClean="0">
                <a:latin typeface="Times New Roman" pitchFamily="18" charset="0"/>
                <a:cs typeface="Times New Roman" pitchFamily="18" charset="0"/>
              </a:rPr>
              <a:t>Despite the recent advancement of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in healthcare, there is an alarming concern on the security and privacy aspect of the health data shared through these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devices. This also caused a healthcare data at risk, which means immediate action should be taken to ensure patients data are not being jeopardized while medical practitioners can still leverage on the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solutions in assisting their daily operations. </a:t>
            </a:r>
          </a:p>
          <a:p>
            <a:pPr algn="just">
              <a:lnSpc>
                <a:spcPct val="150000"/>
              </a:lnSpc>
            </a:pPr>
            <a:r>
              <a:rPr lang="en-US" sz="2000" dirty="0" smtClean="0">
                <a:latin typeface="Times New Roman" pitchFamily="18" charset="0"/>
                <a:cs typeface="Times New Roman" pitchFamily="18" charset="0"/>
              </a:rPr>
              <a:t>For this reason, this paper examines the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security, privacy and risk factors in the healthcare sector and the practitioners in order to provide a secured Healthcare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environment with compliance to the existing quality performance indicators.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pitchFamily="18" charset="0"/>
                <a:cs typeface="Times New Roman" pitchFamily="18" charset="0"/>
              </a:rPr>
              <a:t>STATE OF THE ART</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4422"/>
            <a:ext cx="8229600" cy="5429288"/>
          </a:xfrm>
        </p:spPr>
        <p:txBody>
          <a:bodyPr>
            <a:normAutofit fontScale="47500" lnSpcReduction="20000"/>
          </a:bodyPr>
          <a:lstStyle/>
          <a:p>
            <a:pPr>
              <a:lnSpc>
                <a:spcPct val="150000"/>
              </a:lnSpc>
            </a:pPr>
            <a:r>
              <a:rPr lang="en-US" dirty="0" smtClean="0">
                <a:latin typeface="Times New Roman" pitchFamily="18" charset="0"/>
                <a:cs typeface="Times New Roman" pitchFamily="18" charset="0"/>
              </a:rPr>
              <a:t>This study adopted the </a:t>
            </a:r>
            <a:r>
              <a:rPr lang="en-US" b="1" dirty="0" smtClean="0">
                <a:latin typeface="Times New Roman" pitchFamily="18" charset="0"/>
                <a:cs typeface="Times New Roman" pitchFamily="18" charset="0"/>
              </a:rPr>
              <a:t>Control Objectives for Information and related Technology (</a:t>
            </a:r>
            <a:r>
              <a:rPr lang="en-US" b="1" dirty="0" err="1" smtClean="0">
                <a:latin typeface="Times New Roman" pitchFamily="18" charset="0"/>
                <a:cs typeface="Times New Roman" pitchFamily="18" charset="0"/>
              </a:rPr>
              <a:t>COBIT5</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due to its ability to synergize with another standard in a seamless way. </a:t>
            </a:r>
            <a:r>
              <a:rPr lang="en-US" dirty="0" err="1" smtClean="0">
                <a:latin typeface="Times New Roman" pitchFamily="18" charset="0"/>
                <a:cs typeface="Times New Roman" pitchFamily="18" charset="0"/>
              </a:rPr>
              <a:t>COBIT5</a:t>
            </a:r>
            <a:r>
              <a:rPr lang="en-US" dirty="0" smtClean="0">
                <a:latin typeface="Times New Roman" pitchFamily="18" charset="0"/>
                <a:cs typeface="Times New Roman" pitchFamily="18" charset="0"/>
              </a:rPr>
              <a:t> focus on the enterprise level and the solution is not just limited to the IT domain.</a:t>
            </a:r>
          </a:p>
          <a:p>
            <a:pPr>
              <a:lnSpc>
                <a:spcPct val="150000"/>
              </a:lnSpc>
            </a:pPr>
            <a:r>
              <a:rPr lang="en-US" dirty="0" smtClean="0">
                <a:latin typeface="Times New Roman" pitchFamily="18" charset="0"/>
                <a:cs typeface="Times New Roman" pitchFamily="18" charset="0"/>
              </a:rPr>
              <a:t>The model consists of three parts, which are Healthcare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 Risk Management, </a:t>
            </a:r>
            <a:r>
              <a:rPr lang="en-US" dirty="0" err="1" smtClean="0">
                <a:latin typeface="Times New Roman" pitchFamily="18" charset="0"/>
                <a:cs typeface="Times New Roman" pitchFamily="18" charset="0"/>
              </a:rPr>
              <a:t>HPIA</a:t>
            </a:r>
            <a:r>
              <a:rPr lang="en-US" dirty="0" smtClean="0">
                <a:latin typeface="Times New Roman" pitchFamily="18" charset="0"/>
                <a:cs typeface="Times New Roman" pitchFamily="18" charset="0"/>
              </a:rPr>
              <a:t> alignment and </a:t>
            </a:r>
            <a:r>
              <a:rPr lang="en-US" dirty="0" err="1" smtClean="0">
                <a:latin typeface="Times New Roman" pitchFamily="18" charset="0"/>
                <a:cs typeface="Times New Roman" pitchFamily="18" charset="0"/>
              </a:rPr>
              <a:t>COBIT5</a:t>
            </a:r>
            <a:r>
              <a:rPr lang="en-US" dirty="0" smtClean="0">
                <a:latin typeface="Times New Roman" pitchFamily="18" charset="0"/>
                <a:cs typeface="Times New Roman" pitchFamily="18" charset="0"/>
              </a:rPr>
              <a:t> implementation phases.</a:t>
            </a:r>
          </a:p>
          <a:p>
            <a:pPr>
              <a:lnSpc>
                <a:spcPct val="150000"/>
              </a:lnSpc>
            </a:pPr>
            <a:r>
              <a:rPr lang="en-US" dirty="0" smtClean="0">
                <a:latin typeface="Times New Roman" pitchFamily="18" charset="0"/>
                <a:cs typeface="Times New Roman" pitchFamily="18" charset="0"/>
              </a:rPr>
              <a:t>The first part of the model is the </a:t>
            </a:r>
            <a:r>
              <a:rPr lang="en-US" dirty="0" err="1" smtClean="0">
                <a:latin typeface="Times New Roman" pitchFamily="18" charset="0"/>
                <a:cs typeface="Times New Roman" pitchFamily="18" charset="0"/>
              </a:rPr>
              <a:t>COBIT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 Risk Management which is formulated based on the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 risk category such as 1) data and application, 2) user change management, 3) security and privacy, 4) physical environment, 5) 3rd party supplier and vendor, and 6) infrastructure. </a:t>
            </a:r>
          </a:p>
          <a:p>
            <a:pPr>
              <a:lnSpc>
                <a:spcPct val="150000"/>
              </a:lnSpc>
            </a:pPr>
            <a:r>
              <a:rPr lang="en-US" dirty="0" smtClean="0">
                <a:latin typeface="Times New Roman" pitchFamily="18" charset="0"/>
                <a:cs typeface="Times New Roman" pitchFamily="18" charset="0"/>
              </a:rPr>
              <a:t>The model then incorporates the </a:t>
            </a:r>
            <a:r>
              <a:rPr lang="en-US" dirty="0" err="1" smtClean="0">
                <a:latin typeface="Times New Roman" pitchFamily="18" charset="0"/>
                <a:cs typeface="Times New Roman" pitchFamily="18" charset="0"/>
              </a:rPr>
              <a:t>HPIA</a:t>
            </a:r>
            <a:r>
              <a:rPr lang="en-US" dirty="0" smtClean="0">
                <a:latin typeface="Times New Roman" pitchFamily="18" charset="0"/>
                <a:cs typeface="Times New Roman" pitchFamily="18" charset="0"/>
              </a:rPr>
              <a:t> categories which are Internal business process, Customer focus, Employee Satisfaction, Learning and growth, Financial and Office Management and finally Environmental Support. This is in line with the healthcare quality </a:t>
            </a:r>
            <a:r>
              <a:rPr lang="en-US" dirty="0" err="1" smtClean="0">
                <a:latin typeface="Times New Roman" pitchFamily="18" charset="0"/>
                <a:cs typeface="Times New Roman" pitchFamily="18" charset="0"/>
              </a:rPr>
              <a:t>KPI</a:t>
            </a:r>
            <a:r>
              <a:rPr lang="en-US" dirty="0" smtClean="0">
                <a:latin typeface="Times New Roman" pitchFamily="18" charset="0"/>
                <a:cs typeface="Times New Roman" pitchFamily="18" charset="0"/>
              </a:rPr>
              <a:t> as explained by the case study participants </a:t>
            </a:r>
            <a:r>
              <a:rPr lang="en-US" dirty="0" err="1" smtClean="0">
                <a:latin typeface="Times New Roman" pitchFamily="18" charset="0"/>
                <a:cs typeface="Times New Roman" pitchFamily="18" charset="0"/>
              </a:rPr>
              <a:t>HPIA</a:t>
            </a:r>
            <a:r>
              <a:rPr lang="en-US" dirty="0" smtClean="0">
                <a:latin typeface="Times New Roman" pitchFamily="18" charset="0"/>
                <a:cs typeface="Times New Roman" pitchFamily="18" charset="0"/>
              </a:rPr>
              <a:t> is mandatory rules to be followed. </a:t>
            </a:r>
          </a:p>
          <a:p>
            <a:pPr>
              <a:lnSpc>
                <a:spcPct val="150000"/>
              </a:lnSpc>
            </a:pPr>
            <a:r>
              <a:rPr lang="en-US" dirty="0" smtClean="0">
                <a:latin typeface="Times New Roman" pitchFamily="18" charset="0"/>
                <a:cs typeface="Times New Roman" pitchFamily="18" charset="0"/>
              </a:rPr>
              <a:t>The model then proposes seven phases of implementation originated from </a:t>
            </a:r>
            <a:r>
              <a:rPr lang="en-US" dirty="0" err="1" smtClean="0">
                <a:latin typeface="Times New Roman" pitchFamily="18" charset="0"/>
                <a:cs typeface="Times New Roman" pitchFamily="18" charset="0"/>
              </a:rPr>
              <a:t>COBIT5</a:t>
            </a:r>
            <a:r>
              <a:rPr lang="en-US" dirty="0" smtClean="0">
                <a:latin typeface="Times New Roman" pitchFamily="18" charset="0"/>
                <a:cs typeface="Times New Roman" pitchFamily="18" charset="0"/>
              </a:rPr>
              <a:t> to guide the implementation process of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 from the beginning.</a:t>
            </a:r>
          </a:p>
          <a:p>
            <a:pPr>
              <a:lnSpc>
                <a:spcPct val="150000"/>
              </a:lnSpc>
              <a:buNone/>
            </a:pP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pPr algn="ctr"/>
            <a:r>
              <a:rPr lang="en-US" sz="3200" b="1" dirty="0" smtClean="0">
                <a:solidFill>
                  <a:srgbClr val="FF0000"/>
                </a:solidFill>
                <a:latin typeface="Times New Roman" pitchFamily="18" charset="0"/>
                <a:cs typeface="Times New Roman" pitchFamily="18" charset="0"/>
              </a:rPr>
              <a:t>ARCHITECTURE</a:t>
            </a:r>
            <a:endParaRPr lang="en-US" sz="3200" b="1" dirty="0">
              <a:solidFill>
                <a:srgbClr val="FF0000"/>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1857356" y="1428736"/>
            <a:ext cx="5357850" cy="4261528"/>
          </a:xfrm>
          <a:prstGeom prst="rect">
            <a:avLst/>
          </a:prstGeom>
          <a:noFill/>
          <a:ln w="9525">
            <a:noFill/>
            <a:miter lim="800000"/>
            <a:headEnd/>
            <a:tailEnd/>
          </a:ln>
          <a:effectLst/>
        </p:spPr>
      </p:pic>
      <p:sp>
        <p:nvSpPr>
          <p:cNvPr id="5" name="Rectangle 4"/>
          <p:cNvSpPr/>
          <p:nvPr/>
        </p:nvSpPr>
        <p:spPr>
          <a:xfrm>
            <a:off x="1000100" y="5857892"/>
            <a:ext cx="6929486" cy="646331"/>
          </a:xfrm>
          <a:prstGeom prst="rect">
            <a:avLst/>
          </a:prstGeom>
        </p:spPr>
        <p:txBody>
          <a:bodyPr wrap="square">
            <a:spAutoFit/>
          </a:bodyPr>
          <a:lstStyle/>
          <a:p>
            <a:r>
              <a:rPr lang="en-US" dirty="0"/>
              <a:t> </a:t>
            </a:r>
            <a:r>
              <a:rPr lang="en-US" dirty="0" smtClean="0"/>
              <a:t>    </a:t>
            </a:r>
          </a:p>
          <a:p>
            <a:r>
              <a:rPr lang="en-US" dirty="0"/>
              <a:t> </a:t>
            </a:r>
            <a:r>
              <a:rPr lang="en-US" dirty="0" smtClean="0"/>
              <a:t>          </a:t>
            </a:r>
            <a:r>
              <a:rPr lang="en-US" dirty="0">
                <a:latin typeface="Times New Roman" pitchFamily="18" charset="0"/>
                <a:cs typeface="Times New Roman" pitchFamily="18" charset="0"/>
              </a:rPr>
              <a:t>Wireless sensor network with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connected healthcare platform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7.jpeg"/>
          <p:cNvPicPr/>
          <p:nvPr/>
        </p:nvPicPr>
        <p:blipFill>
          <a:blip r:embed="rId2" cstate="print"/>
          <a:stretch>
            <a:fillRect/>
          </a:stretch>
        </p:blipFill>
        <p:spPr>
          <a:xfrm>
            <a:off x="714348" y="571480"/>
            <a:ext cx="8072494" cy="5072098"/>
          </a:xfrm>
          <a:prstGeom prst="rect">
            <a:avLst/>
          </a:prstGeom>
        </p:spPr>
      </p:pic>
      <p:sp>
        <p:nvSpPr>
          <p:cNvPr id="5" name="Rectangle 4"/>
          <p:cNvSpPr/>
          <p:nvPr/>
        </p:nvSpPr>
        <p:spPr>
          <a:xfrm>
            <a:off x="785786" y="5857892"/>
            <a:ext cx="7715304" cy="646331"/>
          </a:xfrm>
          <a:prstGeom prst="rect">
            <a:avLst/>
          </a:prstGeom>
        </p:spPr>
        <p:txBody>
          <a:bodyPr wrap="square">
            <a:spAutoFit/>
          </a:bodyPr>
          <a:lstStyle/>
          <a:p>
            <a:pPr algn="ctr"/>
            <a:r>
              <a:rPr lang="en-US" dirty="0" smtClean="0">
                <a:latin typeface="Times New Roman" pitchFamily="18" charset="0"/>
                <a:cs typeface="Times New Roman" pitchFamily="18" charset="0"/>
              </a:rPr>
              <a:t>       System architecture </a:t>
            </a:r>
            <a:r>
              <a:rPr lang="en-US" dirty="0">
                <a:latin typeface="Times New Roman" pitchFamily="18" charset="0"/>
                <a:cs typeface="Times New Roman" pitchFamily="18" charset="0"/>
              </a:rPr>
              <a:t>model of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security risk management for healthcare practice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FF0000"/>
                </a:solidFill>
                <a:latin typeface="Times New Roman" pitchFamily="18" charset="0"/>
                <a:cs typeface="Times New Roman" pitchFamily="18" charset="0"/>
              </a:rPr>
              <a:t>APPLICATIONS</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229600" cy="5214974"/>
          </a:xfrm>
        </p:spPr>
        <p:txBody>
          <a:bodyPr>
            <a:normAutofit/>
          </a:bodyPr>
          <a:lstStyle/>
          <a:p>
            <a:pPr>
              <a:lnSpc>
                <a:spcPct val="150000"/>
              </a:lnSpc>
            </a:pPr>
            <a:r>
              <a:rPr lang="en-US" sz="1900" dirty="0" smtClean="0">
                <a:latin typeface="Times New Roman" pitchFamily="18" charset="0"/>
                <a:cs typeface="Times New Roman" pitchFamily="18" charset="0"/>
              </a:rPr>
              <a:t>This model can be applied in the healthcare environment which is exposed to numerous risk factors based on </a:t>
            </a:r>
            <a:r>
              <a:rPr lang="en-US" sz="1900" dirty="0" err="1" smtClean="0">
                <a:latin typeface="Times New Roman" pitchFamily="18" charset="0"/>
                <a:cs typeface="Times New Roman" pitchFamily="18" charset="0"/>
              </a:rPr>
              <a:t>IoT</a:t>
            </a:r>
            <a:r>
              <a:rPr lang="en-US" sz="1900" dirty="0" smtClean="0">
                <a:latin typeface="Times New Roman" pitchFamily="18" charset="0"/>
                <a:cs typeface="Times New Roman" pitchFamily="18" charset="0"/>
              </a:rPr>
              <a:t>.  </a:t>
            </a:r>
          </a:p>
          <a:p>
            <a:pPr>
              <a:lnSpc>
                <a:spcPct val="150000"/>
              </a:lnSpc>
            </a:pPr>
            <a:r>
              <a:rPr lang="en-US" sz="1900" dirty="0" smtClean="0">
                <a:latin typeface="Times New Roman" pitchFamily="18" charset="0"/>
                <a:cs typeface="Times New Roman" pitchFamily="18" charset="0"/>
              </a:rPr>
              <a:t>Some of the </a:t>
            </a:r>
            <a:r>
              <a:rPr lang="en-US" sz="1900" dirty="0" err="1" smtClean="0">
                <a:latin typeface="Times New Roman" pitchFamily="18" charset="0"/>
                <a:cs typeface="Times New Roman" pitchFamily="18" charset="0"/>
              </a:rPr>
              <a:t>IOT</a:t>
            </a:r>
            <a:r>
              <a:rPr lang="en-US" sz="1900" dirty="0" smtClean="0">
                <a:latin typeface="Times New Roman" pitchFamily="18" charset="0"/>
                <a:cs typeface="Times New Roman" pitchFamily="18" charset="0"/>
              </a:rPr>
              <a:t> risk factors in the healthcare environment are as follows:</a:t>
            </a:r>
            <a:endParaRPr lang="en-US" sz="1900" dirty="0"/>
          </a:p>
          <a:p>
            <a:pPr marL="857250" lvl="1" indent="-457200">
              <a:buFont typeface="+mj-lt"/>
              <a:buAutoNum type="arabicPeriod"/>
            </a:pPr>
            <a:r>
              <a:rPr lang="en-US" sz="1900" dirty="0" smtClean="0">
                <a:latin typeface="Times New Roman" pitchFamily="18" charset="0"/>
                <a:cs typeface="Times New Roman" pitchFamily="18" charset="0"/>
              </a:rPr>
              <a:t>Data </a:t>
            </a:r>
            <a:r>
              <a:rPr lang="en-US" sz="1900" dirty="0">
                <a:latin typeface="Times New Roman" pitchFamily="18" charset="0"/>
                <a:cs typeface="Times New Roman" pitchFamily="18" charset="0"/>
              </a:rPr>
              <a:t>and </a:t>
            </a:r>
            <a:r>
              <a:rPr lang="en-US" sz="1900" dirty="0" smtClean="0">
                <a:latin typeface="Times New Roman" pitchFamily="18" charset="0"/>
                <a:cs typeface="Times New Roman" pitchFamily="18" charset="0"/>
              </a:rPr>
              <a:t>application -  Manual </a:t>
            </a:r>
            <a:r>
              <a:rPr lang="en-US" sz="1900" dirty="0">
                <a:latin typeface="Times New Roman" pitchFamily="18" charset="0"/>
                <a:cs typeface="Times New Roman" pitchFamily="18" charset="0"/>
              </a:rPr>
              <a:t>data feed </a:t>
            </a:r>
            <a:endParaRPr lang="en-US" sz="1900" dirty="0" smtClean="0">
              <a:latin typeface="Times New Roman" pitchFamily="18" charset="0"/>
              <a:cs typeface="Times New Roman" pitchFamily="18" charset="0"/>
            </a:endParaRPr>
          </a:p>
          <a:p>
            <a:pPr marL="857250" lvl="1" indent="-457200">
              <a:buFont typeface="+mj-lt"/>
              <a:buAutoNum type="arabicPeriod"/>
            </a:pPr>
            <a:r>
              <a:rPr lang="en-US" sz="1900" dirty="0" smtClean="0">
                <a:latin typeface="Times New Roman" pitchFamily="18" charset="0"/>
                <a:cs typeface="Times New Roman" pitchFamily="18" charset="0"/>
              </a:rPr>
              <a:t>User </a:t>
            </a:r>
            <a:r>
              <a:rPr lang="en-US" sz="1900" dirty="0">
                <a:latin typeface="Times New Roman" pitchFamily="18" charset="0"/>
                <a:cs typeface="Times New Roman" pitchFamily="18" charset="0"/>
              </a:rPr>
              <a:t>and Change </a:t>
            </a:r>
            <a:r>
              <a:rPr lang="en-US" sz="1900" dirty="0" smtClean="0">
                <a:latin typeface="Times New Roman" pitchFamily="18" charset="0"/>
                <a:cs typeface="Times New Roman" pitchFamily="18" charset="0"/>
              </a:rPr>
              <a:t>Management</a:t>
            </a:r>
          </a:p>
          <a:p>
            <a:pPr lvl="1">
              <a:buNone/>
            </a:pPr>
            <a:r>
              <a:rPr lang="en-US" sz="1900" dirty="0" smtClean="0">
                <a:latin typeface="Times New Roman" pitchFamily="18" charset="0"/>
                <a:cs typeface="Times New Roman" pitchFamily="18" charset="0"/>
              </a:rPr>
              <a:t>             - Loss </a:t>
            </a:r>
            <a:r>
              <a:rPr lang="en-US" sz="1900" dirty="0">
                <a:latin typeface="Times New Roman" pitchFamily="18" charset="0"/>
                <a:cs typeface="Times New Roman" pitchFamily="18" charset="0"/>
              </a:rPr>
              <a:t>of caring for patient caregivers </a:t>
            </a:r>
            <a:endParaRPr lang="en-US" sz="1900" dirty="0" smtClean="0">
              <a:latin typeface="Times New Roman" pitchFamily="18" charset="0"/>
              <a:cs typeface="Times New Roman" pitchFamily="18" charset="0"/>
            </a:endParaRPr>
          </a:p>
          <a:p>
            <a:pPr lvl="1">
              <a:buNone/>
            </a:pPr>
            <a:r>
              <a:rPr lang="en-US" sz="1900" dirty="0" smtClean="0">
                <a:latin typeface="Times New Roman" pitchFamily="18" charset="0"/>
                <a:cs typeface="Times New Roman" pitchFamily="18" charset="0"/>
              </a:rPr>
              <a:t>             - Non-acceptance </a:t>
            </a:r>
            <a:r>
              <a:rPr lang="en-US" sz="1900" dirty="0">
                <a:latin typeface="Times New Roman" pitchFamily="18" charset="0"/>
                <a:cs typeface="Times New Roman" pitchFamily="18" charset="0"/>
              </a:rPr>
              <a:t>of technology medical </a:t>
            </a:r>
            <a:r>
              <a:rPr lang="en-US" sz="1900" dirty="0" smtClean="0">
                <a:latin typeface="Times New Roman" pitchFamily="18" charset="0"/>
                <a:cs typeface="Times New Roman" pitchFamily="18" charset="0"/>
              </a:rPr>
              <a:t>practitioner</a:t>
            </a:r>
          </a:p>
          <a:p>
            <a:pPr marL="914400" lvl="1" indent="-457200">
              <a:buAutoNum type="arabicPeriod" startAt="3"/>
            </a:pPr>
            <a:r>
              <a:rPr lang="en-US" sz="1900" dirty="0" smtClean="0">
                <a:latin typeface="Times New Roman" pitchFamily="18" charset="0"/>
                <a:cs typeface="Times New Roman" pitchFamily="18" charset="0"/>
              </a:rPr>
              <a:t>Security </a:t>
            </a:r>
            <a:r>
              <a:rPr lang="en-US" sz="1900" dirty="0">
                <a:latin typeface="Times New Roman" pitchFamily="18" charset="0"/>
                <a:cs typeface="Times New Roman" pitchFamily="18" charset="0"/>
              </a:rPr>
              <a:t>and Privacy	</a:t>
            </a:r>
            <a:endParaRPr lang="en-US" sz="1900" dirty="0" smtClean="0">
              <a:latin typeface="Times New Roman" pitchFamily="18" charset="0"/>
              <a:cs typeface="Times New Roman" pitchFamily="18" charset="0"/>
            </a:endParaRPr>
          </a:p>
          <a:p>
            <a:pPr marL="914400" lvl="1" indent="-457200">
              <a:buNone/>
            </a:pPr>
            <a:r>
              <a:rPr lang="en-US" sz="1900" dirty="0" smtClean="0">
                <a:latin typeface="Times New Roman" pitchFamily="18" charset="0"/>
                <a:cs typeface="Times New Roman" pitchFamily="18" charset="0"/>
              </a:rPr>
              <a:t>             - </a:t>
            </a:r>
            <a:r>
              <a:rPr lang="en-US" sz="1900" dirty="0">
                <a:latin typeface="Times New Roman" pitchFamily="18" charset="0"/>
                <a:cs typeface="Times New Roman" pitchFamily="18" charset="0"/>
              </a:rPr>
              <a:t>Loss of data privacy </a:t>
            </a:r>
          </a:p>
          <a:p>
            <a:pPr lvl="2">
              <a:buNone/>
            </a:pPr>
            <a:r>
              <a:rPr lang="en-US" sz="1900" dirty="0" smtClean="0">
                <a:latin typeface="Times New Roman" pitchFamily="18" charset="0"/>
                <a:cs typeface="Times New Roman" pitchFamily="18" charset="0"/>
              </a:rPr>
              <a:t>     - Hijacked </a:t>
            </a:r>
            <a:r>
              <a:rPr lang="en-US" sz="1900" dirty="0">
                <a:latin typeface="Times New Roman" pitchFamily="18" charset="0"/>
                <a:cs typeface="Times New Roman" pitchFamily="18" charset="0"/>
              </a:rPr>
              <a:t>and modified data </a:t>
            </a:r>
            <a:endParaRPr lang="en-US" sz="1900" dirty="0" smtClean="0">
              <a:latin typeface="Times New Roman" pitchFamily="18" charset="0"/>
              <a:cs typeface="Times New Roman" pitchFamily="18" charset="0"/>
            </a:endParaRPr>
          </a:p>
          <a:p>
            <a:pPr lvl="2">
              <a:buNone/>
            </a:pPr>
            <a:r>
              <a:rPr lang="en-US" sz="1900" dirty="0" smtClean="0">
                <a:latin typeface="Times New Roman" pitchFamily="18" charset="0"/>
                <a:cs typeface="Times New Roman" pitchFamily="18" charset="0"/>
              </a:rPr>
              <a:t>     - Location </a:t>
            </a:r>
            <a:r>
              <a:rPr lang="en-US" sz="1900" dirty="0">
                <a:latin typeface="Times New Roman" pitchFamily="18" charset="0"/>
                <a:cs typeface="Times New Roman" pitchFamily="18" charset="0"/>
              </a:rPr>
              <a:t>privacy </a:t>
            </a:r>
            <a:endParaRPr lang="en-US" sz="1900" dirty="0" smtClean="0">
              <a:latin typeface="Times New Roman" pitchFamily="18" charset="0"/>
              <a:cs typeface="Times New Roman" pitchFamily="18" charset="0"/>
            </a:endParaRPr>
          </a:p>
          <a:p>
            <a:pPr lvl="2">
              <a:buNone/>
            </a:pPr>
            <a:r>
              <a:rPr lang="en-US" sz="1900" dirty="0" smtClean="0">
                <a:latin typeface="Times New Roman" pitchFamily="18" charset="0"/>
                <a:cs typeface="Times New Roman" pitchFamily="18" charset="0"/>
              </a:rPr>
              <a:t>     - Genuine </a:t>
            </a:r>
            <a:r>
              <a:rPr lang="en-US" sz="1900" dirty="0">
                <a:latin typeface="Times New Roman" pitchFamily="18" charset="0"/>
                <a:cs typeface="Times New Roman" pitchFamily="18" charset="0"/>
              </a:rPr>
              <a:t>authentication on medical/clinical </a:t>
            </a:r>
            <a:r>
              <a:rPr lang="en-US" sz="1900" dirty="0" smtClean="0">
                <a:latin typeface="Times New Roman" pitchFamily="18" charset="0"/>
                <a:cs typeface="Times New Roman" pitchFamily="18" charset="0"/>
              </a:rPr>
              <a:t>procedure</a:t>
            </a:r>
            <a:r>
              <a:rPr lang="en-US" sz="1900" dirty="0">
                <a:latin typeface="Times New Roman" pitchFamily="18" charset="0"/>
                <a:cs typeface="Times New Roman" pitchFamily="18" charset="0"/>
              </a:rPr>
              <a:t/>
            </a:r>
            <a:br>
              <a:rPr lang="en-US" sz="1900" dirty="0">
                <a:latin typeface="Times New Roman" pitchFamily="18" charset="0"/>
                <a:cs typeface="Times New Roman" pitchFamily="18" charset="0"/>
              </a:rPr>
            </a:br>
            <a:r>
              <a:rPr lang="en-US" sz="1900" dirty="0" smtClean="0">
                <a:latin typeface="Times New Roman" pitchFamily="18" charset="0"/>
                <a:cs typeface="Times New Roman" pitchFamily="18" charset="0"/>
              </a:rPr>
              <a:t> - The </a:t>
            </a:r>
            <a:r>
              <a:rPr lang="en-US" sz="1900" dirty="0">
                <a:latin typeface="Times New Roman" pitchFamily="18" charset="0"/>
                <a:cs typeface="Times New Roman" pitchFamily="18" charset="0"/>
              </a:rPr>
              <a:t>attack on Server Security </a:t>
            </a:r>
          </a:p>
          <a:p>
            <a:pPr>
              <a:buNone/>
            </a:pP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FF0000"/>
                </a:solidFill>
                <a:latin typeface="Times New Roman" pitchFamily="18" charset="0"/>
                <a:cs typeface="Times New Roman" pitchFamily="18" charset="0"/>
              </a:rPr>
              <a:t>FUTURE SCOPE</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lnSpc>
                <a:spcPct val="150000"/>
              </a:lnSpc>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For </a:t>
            </a:r>
            <a:r>
              <a:rPr lang="en-US" sz="2400" dirty="0">
                <a:latin typeface="Times New Roman" pitchFamily="18" charset="0"/>
                <a:cs typeface="Times New Roman" pitchFamily="18" charset="0"/>
              </a:rPr>
              <a:t>future work, this model will be evaluated by the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experts in on the relevancy of the proposed components as well as the feasibility and usability evaluation which will be conducted by the healthcare practitioners.</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432</TotalTime>
  <Words>1077</Words>
  <Application>Microsoft Office PowerPoint</Application>
  <PresentationFormat>On-screen Show (4:3)</PresentationFormat>
  <Paragraphs>62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CONTENTS</vt:lpstr>
      <vt:lpstr>ABSTRACT</vt:lpstr>
      <vt:lpstr>INTRODUCTION</vt:lpstr>
      <vt:lpstr>STATE OF THE ART</vt:lpstr>
      <vt:lpstr>ARCHITECTURE</vt:lpstr>
      <vt:lpstr>Slide 7</vt:lpstr>
      <vt:lpstr>APPLICATIONS</vt:lpstr>
      <vt:lpstr>FUTURE SCOPE</vt:lpstr>
      <vt:lpstr>CONCLUSION</vt:lpstr>
      <vt:lpstr>REFERENCES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 Pc</dc:creator>
  <cp:lastModifiedBy>Dell Pc</cp:lastModifiedBy>
  <cp:revision>30</cp:revision>
  <dcterms:created xsi:type="dcterms:W3CDTF">2020-05-14T15:42:14Z</dcterms:created>
  <dcterms:modified xsi:type="dcterms:W3CDTF">2020-05-22T13:43:16Z</dcterms:modified>
</cp:coreProperties>
</file>