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69" r:id="rId2"/>
    <p:sldId id="279" r:id="rId3"/>
    <p:sldId id="270" r:id="rId4"/>
    <p:sldId id="271" r:id="rId5"/>
    <p:sldId id="272" r:id="rId6"/>
    <p:sldId id="273" r:id="rId7"/>
    <p:sldId id="281" r:id="rId8"/>
    <p:sldId id="287" r:id="rId9"/>
    <p:sldId id="274" r:id="rId10"/>
    <p:sldId id="275" r:id="rId11"/>
    <p:sldId id="288" r:id="rId12"/>
    <p:sldId id="284" r:id="rId13"/>
    <p:sldId id="285" r:id="rId14"/>
    <p:sldId id="286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9" d="100"/>
          <a:sy n="89" d="100"/>
        </p:scale>
        <p:origin x="432" y="53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6/8/2021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6/8/2021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24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picture of one of the geographic features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92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illustrating a season in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94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of an animal and or plant found in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40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illustrating a custom or tradition here.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20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of the head leader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51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7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5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1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5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2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5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0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6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8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4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bg1"/>
            </a:gs>
            <a:gs pos="40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1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kite.zerodha.com/" TargetMode="External"/><Relationship Id="rId2" Type="http://schemas.openxmlformats.org/officeDocument/2006/relationships/hyperlink" Target="https://www.investopedia.com/terms/b/blockchain.asp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043196" y="4139728"/>
            <a:ext cx="7870280" cy="1828800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/>
              <a:t>Under the Guidance of</a:t>
            </a:r>
          </a:p>
          <a:p>
            <a:pPr algn="ctr"/>
            <a:r>
              <a:rPr lang="en-US" sz="2800" dirty="0"/>
              <a:t> </a:t>
            </a:r>
            <a:r>
              <a:rPr lang="en-US" sz="2800" dirty="0" smtClean="0"/>
              <a:t>Mrs. </a:t>
            </a:r>
            <a:r>
              <a:rPr lang="en-US" sz="2800" dirty="0" err="1" smtClean="0"/>
              <a:t>Soniya</a:t>
            </a:r>
            <a:r>
              <a:rPr lang="en-US" sz="2800" dirty="0" smtClean="0"/>
              <a:t> </a:t>
            </a:r>
            <a:r>
              <a:rPr lang="en-US" sz="2800" dirty="0" err="1" smtClean="0"/>
              <a:t>Komal</a:t>
            </a:r>
            <a:r>
              <a:rPr lang="en-US" sz="2800" dirty="0" smtClean="0"/>
              <a:t> V</a:t>
            </a:r>
          </a:p>
          <a:p>
            <a:pPr algn="ctr"/>
            <a:r>
              <a:rPr lang="en-US" sz="2800" dirty="0" smtClean="0"/>
              <a:t>Assistant Professor</a:t>
            </a:r>
          </a:p>
          <a:p>
            <a:pPr algn="ctr"/>
            <a:r>
              <a:rPr lang="en-US" sz="2800" dirty="0" err="1" smtClean="0"/>
              <a:t>Dept</a:t>
            </a:r>
            <a:r>
              <a:rPr lang="en-US" sz="2800" dirty="0" smtClean="0"/>
              <a:t> of Computer Science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lc="http://schemas.openxmlformats.org/drawingml/2006/lockedCanvas" xmlns:a16="http://schemas.microsoft.com/office/drawing/2014/main" xmlns="" id="{515FDAFB-73D7-4732-9963-ABE26CF1E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044" y="318493"/>
            <a:ext cx="5760640" cy="127273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41832" y="1796698"/>
            <a:ext cx="9073008" cy="4801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Department of Computer Science and Engineering</a:t>
            </a:r>
            <a:endParaRPr lang="en-IN" sz="2800" dirty="0" err="1" smtClean="0"/>
          </a:p>
        </p:txBody>
      </p:sp>
      <p:sp>
        <p:nvSpPr>
          <p:cNvPr id="3" name="TextBox 2"/>
          <p:cNvSpPr txBox="1"/>
          <p:nvPr/>
        </p:nvSpPr>
        <p:spPr>
          <a:xfrm>
            <a:off x="3934172" y="2409188"/>
            <a:ext cx="4521747" cy="5355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 smtClean="0"/>
              <a:t>Seminar(17CSS86)</a:t>
            </a:r>
            <a:endParaRPr lang="en-IN" sz="3200" dirty="0" err="1" smtClean="0"/>
          </a:p>
        </p:txBody>
      </p:sp>
      <p:sp>
        <p:nvSpPr>
          <p:cNvPr id="9" name="TextBox 8"/>
          <p:cNvSpPr txBox="1"/>
          <p:nvPr/>
        </p:nvSpPr>
        <p:spPr>
          <a:xfrm>
            <a:off x="1981892" y="3241021"/>
            <a:ext cx="7992888" cy="5355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A Detailed Study on Cryptocurrency</a:t>
            </a:r>
            <a:endParaRPr lang="en-IN" sz="3200" dirty="0" err="1" smtClean="0"/>
          </a:p>
        </p:txBody>
      </p:sp>
      <p:sp>
        <p:nvSpPr>
          <p:cNvPr id="10" name="TextBox 9"/>
          <p:cNvSpPr txBox="1"/>
          <p:nvPr/>
        </p:nvSpPr>
        <p:spPr>
          <a:xfrm>
            <a:off x="8386997" y="5968528"/>
            <a:ext cx="3801828" cy="4247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 smtClean="0"/>
              <a:t>LATHA S(1RG17CS022)</a:t>
            </a:r>
          </a:p>
        </p:txBody>
      </p:sp>
    </p:spTree>
    <p:extLst>
      <p:ext uri="{BB962C8B-B14F-4D97-AF65-F5344CB8AC3E}">
        <p14:creationId xmlns:p14="http://schemas.microsoft.com/office/powerpoint/2010/main" val="28870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5820" y="260648"/>
            <a:ext cx="11213502" cy="1282154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Disadvantages OF CRYPTOCURRENCY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217614" y="1988840"/>
            <a:ext cx="9753599" cy="4183360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 smtClean="0"/>
              <a:t>Transaction is irreversible.</a:t>
            </a:r>
          </a:p>
          <a:p>
            <a:r>
              <a:rPr lang="en-IN" sz="8000" dirty="0"/>
              <a:t>Regulations.</a:t>
            </a:r>
            <a:endParaRPr lang="en-US" sz="8000" dirty="0" smtClean="0"/>
          </a:p>
          <a:p>
            <a:r>
              <a:rPr lang="en-US" sz="8000" dirty="0"/>
              <a:t>High </a:t>
            </a:r>
            <a:r>
              <a:rPr lang="en-US" sz="8000" dirty="0" smtClean="0"/>
              <a:t>volatility </a:t>
            </a:r>
            <a:r>
              <a:rPr lang="en-US" sz="8000" dirty="0"/>
              <a:t>and potential for large </a:t>
            </a:r>
            <a:r>
              <a:rPr lang="en-US" sz="8000" dirty="0" smtClean="0"/>
              <a:t>losses</a:t>
            </a:r>
          </a:p>
          <a:p>
            <a:r>
              <a:rPr lang="en-US" sz="8000" dirty="0" smtClean="0"/>
              <a:t>Can </a:t>
            </a:r>
            <a:r>
              <a:rPr lang="en-US" sz="8000" dirty="0"/>
              <a:t>be used for illegal </a:t>
            </a:r>
            <a:r>
              <a:rPr lang="en-US" sz="8000" dirty="0" smtClean="0"/>
              <a:t>transactions</a:t>
            </a:r>
          </a:p>
          <a:p>
            <a:r>
              <a:rPr lang="en-IN" sz="8000" dirty="0"/>
              <a:t>Data losses can cause financial </a:t>
            </a:r>
            <a:r>
              <a:rPr lang="en-IN" sz="8000" dirty="0" smtClean="0"/>
              <a:t>losses</a:t>
            </a:r>
          </a:p>
          <a:p>
            <a:r>
              <a:rPr lang="en-US" sz="8000" dirty="0"/>
              <a:t>Decentralized but still operated by some </a:t>
            </a:r>
            <a:r>
              <a:rPr lang="en-US" sz="8000" dirty="0" smtClean="0"/>
              <a:t>organization.</a:t>
            </a:r>
          </a:p>
          <a:p>
            <a:r>
              <a:rPr lang="en-US" sz="8000" dirty="0"/>
              <a:t>Some coins not available in other fiat </a:t>
            </a:r>
            <a:r>
              <a:rPr lang="en-US" sz="8000" dirty="0" smtClean="0"/>
              <a:t>currencies.</a:t>
            </a:r>
          </a:p>
          <a:p>
            <a:r>
              <a:rPr lang="en-US" sz="8000" dirty="0"/>
              <a:t>Adverse Effects of mining on the </a:t>
            </a:r>
            <a:r>
              <a:rPr lang="en-US" sz="8000" dirty="0" smtClean="0"/>
              <a:t>environment.</a:t>
            </a:r>
          </a:p>
          <a:p>
            <a:r>
              <a:rPr lang="en-IN" sz="8000" dirty="0"/>
              <a:t>Susceptible to </a:t>
            </a:r>
            <a:r>
              <a:rPr lang="en-IN" sz="8000" dirty="0" smtClean="0"/>
              <a:t>hacks</a:t>
            </a:r>
          </a:p>
          <a:p>
            <a:r>
              <a:rPr lang="en-IN" sz="8000" dirty="0" smtClean="0"/>
              <a:t> </a:t>
            </a:r>
            <a:r>
              <a:rPr lang="en-US" sz="8000" dirty="0" smtClean="0"/>
              <a:t>No refund or cancellation policy</a:t>
            </a:r>
            <a:r>
              <a:rPr lang="en-US" sz="4200" dirty="0" smtClean="0"/>
              <a:t/>
            </a:r>
            <a:br>
              <a:rPr lang="en-US" sz="42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2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7" y="0"/>
            <a:ext cx="9753600" cy="1325562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APPLICATIONS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852" y="1556792"/>
            <a:ext cx="10618725" cy="4680520"/>
          </a:xfrm>
        </p:spPr>
        <p:txBody>
          <a:bodyPr>
            <a:noAutofit/>
          </a:bodyPr>
          <a:lstStyle/>
          <a:p>
            <a:pPr marL="519545" indent="-519545">
              <a:lnSpc>
                <a:spcPct val="150000"/>
              </a:lnSpc>
              <a:spcBef>
                <a:spcPts val="2000"/>
              </a:spcBef>
              <a:buSzPct val="100000"/>
              <a:defRPr sz="2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>
                <a:latin typeface="Century Gothic" panose="020B0502020202020204" pitchFamily="34" charset="0"/>
              </a:rPr>
              <a:t>Military applications.</a:t>
            </a:r>
          </a:p>
          <a:p>
            <a:pPr marL="519545" indent="-519545">
              <a:lnSpc>
                <a:spcPct val="150000"/>
              </a:lnSpc>
              <a:spcBef>
                <a:spcPts val="2000"/>
              </a:spcBef>
              <a:buSzPct val="100000"/>
              <a:defRPr sz="2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 smtClean="0">
                <a:latin typeface="Century Gothic" panose="020B0502020202020204" pitchFamily="34" charset="0"/>
              </a:rPr>
              <a:t>Used </a:t>
            </a:r>
            <a:r>
              <a:rPr lang="en-US" sz="2000" dirty="0">
                <a:latin typeface="Century Gothic" panose="020B0502020202020204" pitchFamily="34" charset="0"/>
              </a:rPr>
              <a:t>by law Enforcement agencies.</a:t>
            </a:r>
          </a:p>
          <a:p>
            <a:pPr marL="519545" indent="-519545">
              <a:lnSpc>
                <a:spcPct val="150000"/>
              </a:lnSpc>
              <a:spcBef>
                <a:spcPts val="2000"/>
              </a:spcBef>
              <a:buSzPct val="100000"/>
              <a:defRPr sz="2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 err="1">
                <a:latin typeface="Century Gothic" panose="020B0502020202020204" pitchFamily="34" charset="0"/>
              </a:rPr>
              <a:t>Cryptocurrency</a:t>
            </a:r>
            <a:r>
              <a:rPr lang="en-US" sz="2000" dirty="0">
                <a:latin typeface="Century Gothic" panose="020B0502020202020204" pitchFamily="34" charset="0"/>
              </a:rPr>
              <a:t> can be used to encourage ethical business </a:t>
            </a:r>
            <a:r>
              <a:rPr lang="en-US" sz="2000" dirty="0" smtClean="0">
                <a:latin typeface="Century Gothic" panose="020B0502020202020204" pitchFamily="34" charset="0"/>
              </a:rPr>
              <a:t>practices.</a:t>
            </a:r>
          </a:p>
          <a:p>
            <a:pPr marL="519545" indent="-519545">
              <a:lnSpc>
                <a:spcPct val="150000"/>
              </a:lnSpc>
              <a:spcBef>
                <a:spcPts val="2000"/>
              </a:spcBef>
              <a:buSzPct val="100000"/>
              <a:defRPr sz="2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 err="1" smtClean="0">
                <a:latin typeface="Century Gothic" panose="020B0502020202020204" pitchFamily="34" charset="0"/>
              </a:rPr>
              <a:t>Cryptocurrencies</a:t>
            </a:r>
            <a:r>
              <a:rPr lang="en-US" sz="2000" dirty="0" smtClean="0">
                <a:latin typeface="Century Gothic" panose="020B0502020202020204" pitchFamily="34" charset="0"/>
              </a:rPr>
              <a:t> </a:t>
            </a:r>
            <a:r>
              <a:rPr lang="en-US" sz="2000" dirty="0">
                <a:latin typeface="Century Gothic" panose="020B0502020202020204" pitchFamily="34" charset="0"/>
              </a:rPr>
              <a:t>are also environmentally friendly since they do not require any paper to create notes for the currency.</a:t>
            </a:r>
          </a:p>
          <a:p>
            <a:pPr marL="519545" indent="-519545">
              <a:lnSpc>
                <a:spcPct val="150000"/>
              </a:lnSpc>
              <a:spcBef>
                <a:spcPts val="2000"/>
              </a:spcBef>
              <a:buSzPct val="100000"/>
              <a:defRPr sz="2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 smtClean="0">
                <a:latin typeface="Century Gothic" panose="020B0502020202020204" pitchFamily="34" charset="0"/>
              </a:rPr>
              <a:t>The </a:t>
            </a:r>
            <a:r>
              <a:rPr lang="en-US" sz="2000" dirty="0" err="1">
                <a:latin typeface="Century Gothic" panose="020B0502020202020204" pitchFamily="34" charset="0"/>
              </a:rPr>
              <a:t>cryptocurrency</a:t>
            </a:r>
            <a:r>
              <a:rPr lang="en-US" sz="2000" dirty="0">
                <a:latin typeface="Century Gothic" panose="020B0502020202020204" pitchFamily="34" charset="0"/>
              </a:rPr>
              <a:t> era has opened up new possibilities for game publishers and developers. Some online games have already started transacting with </a:t>
            </a:r>
            <a:r>
              <a:rPr lang="en-US" sz="2000" dirty="0" err="1">
                <a:latin typeface="Century Gothic" panose="020B0502020202020204" pitchFamily="34" charset="0"/>
              </a:rPr>
              <a:t>cryptocurrency</a:t>
            </a:r>
            <a:r>
              <a:rPr lang="en-US" sz="2000" dirty="0"/>
              <a:t>.</a:t>
            </a: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82358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conclusion</a:t>
            </a:r>
            <a:endParaRPr lang="en-IN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204864"/>
            <a:ext cx="9753599" cy="4343400"/>
          </a:xfrm>
        </p:spPr>
        <p:txBody>
          <a:bodyPr>
            <a:normAutofit lnSpcReduction="10000"/>
          </a:bodyPr>
          <a:lstStyle/>
          <a:p>
            <a:r>
              <a:rPr lang="en-US" sz="2000" dirty="0" err="1"/>
              <a:t>Cryptocurrency</a:t>
            </a:r>
            <a:r>
              <a:rPr lang="en-US" sz="2000" dirty="0"/>
              <a:t> seems to have moved past the early adoption phase that new technologies experience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future of </a:t>
            </a:r>
            <a:r>
              <a:rPr lang="en-US" sz="2000" dirty="0" err="1"/>
              <a:t>blockchain</a:t>
            </a:r>
            <a:r>
              <a:rPr lang="en-US" sz="2000" dirty="0"/>
              <a:t> technology is about to take over the world just because of solutions and not because of the availability of conventional technology offered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Some economic analysts predict a big change in crypto is forthcoming as institutional money enters the </a:t>
            </a:r>
            <a:r>
              <a:rPr lang="en-US" sz="2000" dirty="0" smtClean="0"/>
              <a:t>market.</a:t>
            </a:r>
          </a:p>
          <a:p>
            <a:r>
              <a:rPr lang="en-US" sz="2000" dirty="0" smtClean="0"/>
              <a:t>It </a:t>
            </a:r>
            <a:r>
              <a:rPr lang="en-US" sz="2000" dirty="0"/>
              <a:t>would further add credibility to </a:t>
            </a:r>
            <a:r>
              <a:rPr lang="en-US" sz="2000" dirty="0" err="1"/>
              <a:t>blockchain</a:t>
            </a:r>
            <a:r>
              <a:rPr lang="en-US" sz="2000" dirty="0"/>
              <a:t> and its uses as an alternative to conventional currencies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People may buy </a:t>
            </a:r>
            <a:r>
              <a:rPr lang="en-US" sz="2000" dirty="0" err="1"/>
              <a:t>Bitcoins</a:t>
            </a:r>
            <a:r>
              <a:rPr lang="en-US" sz="2000" dirty="0"/>
              <a:t> as a safer mode of investment similar to </a:t>
            </a:r>
            <a:r>
              <a:rPr lang="en-US" sz="2000" dirty="0" smtClean="0"/>
              <a:t>Gold.</a:t>
            </a:r>
          </a:p>
          <a:p>
            <a:r>
              <a:rPr lang="en-US" sz="2000" dirty="0"/>
              <a:t>Some nations like Iceland have even begun to start their own national </a:t>
            </a:r>
            <a:r>
              <a:rPr lang="en-US" sz="2000" dirty="0" err="1"/>
              <a:t>cryptocurrencies</a:t>
            </a:r>
            <a:r>
              <a:rPr lang="en-US" sz="2000" dirty="0"/>
              <a:t> (</a:t>
            </a:r>
            <a:r>
              <a:rPr lang="en-US" sz="2000" dirty="0" err="1"/>
              <a:t>Hofman</a:t>
            </a:r>
            <a:r>
              <a:rPr lang="en-US" sz="2000" dirty="0"/>
              <a:t>, 2014)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91052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references</a:t>
            </a:r>
            <a:endParaRPr lang="en-IN" sz="3600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2"/>
          </p:nvPr>
        </p:nvSpPr>
        <p:spPr>
          <a:xfrm>
            <a:off x="1217613" y="1828800"/>
            <a:ext cx="9753600" cy="4343400"/>
          </a:xfrm>
        </p:spPr>
        <p:txBody>
          <a:bodyPr>
            <a:noAutofit/>
          </a:bodyPr>
          <a:lstStyle/>
          <a:p>
            <a:r>
              <a:rPr lang="en-IN" sz="2000" dirty="0">
                <a:hlinkClick r:id="rId2"/>
              </a:rPr>
              <a:t>https://</a:t>
            </a:r>
            <a:r>
              <a:rPr lang="en-IN" sz="2000" dirty="0" smtClean="0">
                <a:hlinkClick r:id="rId2"/>
              </a:rPr>
              <a:t>www.geeksforgeeks.org</a:t>
            </a:r>
          </a:p>
          <a:p>
            <a:r>
              <a:rPr lang="en-IN" sz="2000" dirty="0" smtClean="0">
                <a:hlinkClick r:id="rId2"/>
              </a:rPr>
              <a:t>https</a:t>
            </a:r>
            <a:r>
              <a:rPr lang="en-IN" sz="2000" dirty="0">
                <a:hlinkClick r:id="rId2"/>
              </a:rPr>
              <a:t>://</a:t>
            </a:r>
            <a:r>
              <a:rPr lang="en-IN" sz="2000" dirty="0" smtClean="0">
                <a:hlinkClick r:id="rId2"/>
              </a:rPr>
              <a:t>www.investopedia.com/terms/b/blockchain.asp</a:t>
            </a:r>
            <a:endParaRPr lang="en-IN" sz="2000" dirty="0" smtClean="0"/>
          </a:p>
          <a:p>
            <a:r>
              <a:rPr lang="en-IN" sz="2000" dirty="0" smtClean="0">
                <a:hlinkClick r:id="rId3"/>
              </a:rPr>
              <a:t>https</a:t>
            </a:r>
            <a:r>
              <a:rPr lang="en-IN" sz="2000" dirty="0">
                <a:hlinkClick r:id="rId3"/>
              </a:rPr>
              <a:t>://kite.zerodha.com</a:t>
            </a:r>
            <a:r>
              <a:rPr lang="en-IN" sz="2000" dirty="0" smtClean="0">
                <a:hlinkClick r:id="rId3"/>
              </a:rPr>
              <a:t>/</a:t>
            </a:r>
            <a:endParaRPr lang="en-IN" sz="2000" dirty="0" smtClean="0"/>
          </a:p>
          <a:p>
            <a:r>
              <a:rPr lang="en-US" sz="2000" dirty="0"/>
              <a:t>International Research Journal of Engineering and Technology (IRJET) </a:t>
            </a:r>
            <a:endParaRPr lang="en-US" sz="2000" dirty="0" smtClean="0"/>
          </a:p>
          <a:p>
            <a:pPr marL="560070" indent="-514350">
              <a:buFont typeface="+mj-lt"/>
              <a:buAutoNum type="romanUcPeriod"/>
            </a:pPr>
            <a:r>
              <a:rPr lang="en-US" sz="2000" dirty="0"/>
              <a:t>A Detailed Study on </a:t>
            </a:r>
            <a:r>
              <a:rPr lang="en-US" sz="2000" dirty="0" smtClean="0"/>
              <a:t>Cryptocurrency (April 2021)</a:t>
            </a:r>
          </a:p>
          <a:p>
            <a:pPr marL="560070" indent="-514350">
              <a:buFont typeface="+mj-lt"/>
              <a:buAutoNum type="romanUcPeriod"/>
            </a:pPr>
            <a:r>
              <a:rPr lang="en-US" sz="2000" dirty="0"/>
              <a:t>Cryptocurrency, Security Issues and Upcoming Challenges to Legal Framework in </a:t>
            </a:r>
            <a:r>
              <a:rPr lang="en-US" sz="2000" dirty="0" smtClean="0"/>
              <a:t>India(Jan 2020)</a:t>
            </a:r>
          </a:p>
          <a:p>
            <a:pPr marL="560070" indent="-514350">
              <a:buFont typeface="+mj-lt"/>
              <a:buAutoNum type="romanUcPeriod"/>
            </a:pPr>
            <a:r>
              <a:rPr lang="en-US" sz="2000" dirty="0"/>
              <a:t>Data Security and Privacy in </a:t>
            </a:r>
            <a:r>
              <a:rPr lang="en-US" sz="2000" dirty="0" err="1"/>
              <a:t>Bitcoin</a:t>
            </a:r>
            <a:r>
              <a:rPr lang="en-US" sz="2000" dirty="0"/>
              <a:t> System: A Survey(July 2020</a:t>
            </a:r>
            <a:r>
              <a:rPr lang="en-US" sz="2000" dirty="0" smtClean="0"/>
              <a:t>)</a:t>
            </a:r>
          </a:p>
          <a:p>
            <a:pPr marL="560070" indent="-514350">
              <a:buFont typeface="+mj-lt"/>
              <a:buAutoNum type="romanUcPeriod"/>
            </a:pPr>
            <a:r>
              <a:rPr lang="en-US" sz="2000" dirty="0"/>
              <a:t>Security Of Cryptocurrency Using Hardware Wallet And QR </a:t>
            </a:r>
            <a:r>
              <a:rPr lang="en-US" sz="2000" dirty="0" smtClean="0"/>
              <a:t>Code(Jan 2019)</a:t>
            </a:r>
          </a:p>
        </p:txBody>
      </p:sp>
    </p:spTree>
    <p:extLst>
      <p:ext uri="{BB962C8B-B14F-4D97-AF65-F5344CB8AC3E}">
        <p14:creationId xmlns:p14="http://schemas.microsoft.com/office/powerpoint/2010/main" val="21539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0196" y="2420888"/>
            <a:ext cx="9753600" cy="1325562"/>
          </a:xfrm>
        </p:spPr>
        <p:txBody>
          <a:bodyPr/>
          <a:lstStyle/>
          <a:p>
            <a:r>
              <a:rPr lang="en-US" dirty="0" smtClean="0"/>
              <a:t>THANK YOU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131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0"/>
            <a:ext cx="9753600" cy="1325562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contents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484784"/>
            <a:ext cx="9753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ABSTRACT</a:t>
            </a:r>
          </a:p>
          <a:p>
            <a:r>
              <a:rPr lang="en-US" dirty="0" smtClean="0"/>
              <a:t>INTRODUCTION OF CRYPOCURENCY</a:t>
            </a:r>
          </a:p>
          <a:p>
            <a:r>
              <a:rPr lang="en-US" dirty="0" smtClean="0"/>
              <a:t>STEPS </a:t>
            </a:r>
            <a:r>
              <a:rPr lang="en-US" dirty="0" smtClean="0"/>
              <a:t>INVOLVED </a:t>
            </a:r>
            <a:r>
              <a:rPr lang="en-US" dirty="0" smtClean="0"/>
              <a:t>CRYPTOCURRENCY</a:t>
            </a:r>
          </a:p>
          <a:p>
            <a:r>
              <a:rPr lang="en-US" dirty="0" smtClean="0"/>
              <a:t>BLOCKCHAIN</a:t>
            </a:r>
          </a:p>
          <a:p>
            <a:r>
              <a:rPr lang="en-US" dirty="0" smtClean="0"/>
              <a:t>MINING</a:t>
            </a:r>
          </a:p>
          <a:p>
            <a:r>
              <a:rPr lang="en-US" dirty="0" smtClean="0"/>
              <a:t>CRYPTOCURRENCY IN INDIA</a:t>
            </a:r>
          </a:p>
          <a:p>
            <a:r>
              <a:rPr lang="en-US" dirty="0" smtClean="0"/>
              <a:t>ADVANTAGES OF CRYPTOCURRENCY</a:t>
            </a:r>
          </a:p>
          <a:p>
            <a:r>
              <a:rPr lang="en-US" dirty="0" smtClean="0"/>
              <a:t>DISADVANTAGES OF CRYPTOCURRENCY</a:t>
            </a:r>
          </a:p>
          <a:p>
            <a:r>
              <a:rPr lang="en-US" dirty="0" smtClean="0"/>
              <a:t>APPLICATION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REFERENCE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231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97868" y="1628800"/>
            <a:ext cx="9753600" cy="434340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Virtual </a:t>
            </a:r>
            <a:r>
              <a:rPr lang="en-US" sz="2000" dirty="0"/>
              <a:t>Currencies and cryptocurrency is a new digital addition to the cyber world as well as global financial system that has not yet been fully administered into the legal structure of many nations across the globe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 Cryptocurrencies </a:t>
            </a:r>
            <a:r>
              <a:rPr lang="en-US" sz="2000" dirty="0"/>
              <a:t>are digital assets where cryptography is used to create and distribute currency through </a:t>
            </a:r>
            <a:r>
              <a:rPr lang="en-US" sz="2000" dirty="0" smtClean="0"/>
              <a:t>peer-to-peer network. </a:t>
            </a:r>
          </a:p>
          <a:p>
            <a:pPr algn="just"/>
            <a:r>
              <a:rPr lang="en-US" sz="2000" dirty="0" smtClean="0"/>
              <a:t>Cryptocurrency </a:t>
            </a:r>
            <a:r>
              <a:rPr lang="en-US" sz="2000" dirty="0"/>
              <a:t>has now emerged as an important asset in financial and business </a:t>
            </a:r>
            <a:r>
              <a:rPr lang="en-US" sz="2000" dirty="0" smtClean="0"/>
              <a:t>applications. </a:t>
            </a:r>
          </a:p>
          <a:p>
            <a:pPr algn="just"/>
            <a:r>
              <a:rPr lang="en-US" sz="2000" dirty="0" smtClean="0"/>
              <a:t>They </a:t>
            </a:r>
            <a:r>
              <a:rPr lang="en-US" sz="2000" dirty="0"/>
              <a:t>rely on a secure backbone technology called </a:t>
            </a:r>
            <a:r>
              <a:rPr lang="en-US" sz="2000" dirty="0" err="1"/>
              <a:t>Blockchain</a:t>
            </a:r>
            <a:r>
              <a:rPr lang="en-US" sz="2000" dirty="0"/>
              <a:t> Technology which allows storing all the transactions made in a secure distributed ledger, a data structure which is done by the process called </a:t>
            </a:r>
            <a:r>
              <a:rPr lang="en-US" sz="2000" dirty="0" smtClean="0"/>
              <a:t>mining.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7828" y="0"/>
            <a:ext cx="9753600" cy="1325562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95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1716" y="34183"/>
            <a:ext cx="9753600" cy="133600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INTRODUCTION TO CRYPTOCURRENCY 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820" y="1828800"/>
            <a:ext cx="10205393" cy="4343400"/>
          </a:xfrm>
        </p:spPr>
        <p:txBody>
          <a:bodyPr>
            <a:normAutofit lnSpcReduction="10000"/>
          </a:bodyPr>
          <a:lstStyle/>
          <a:p>
            <a:r>
              <a:rPr lang="en-IN" sz="2000" b="1" dirty="0" err="1" smtClean="0"/>
              <a:t>Cryptocurrencies</a:t>
            </a:r>
            <a:r>
              <a:rPr lang="en-IN" sz="2000" dirty="0" smtClean="0"/>
              <a:t> is divided into two parts cryptography and currency.</a:t>
            </a:r>
          </a:p>
          <a:p>
            <a:r>
              <a:rPr lang="en-US" sz="2000" b="1" dirty="0"/>
              <a:t>Cryptography</a:t>
            </a:r>
            <a:r>
              <a:rPr lang="en-US" sz="2000" dirty="0"/>
              <a:t> is associated with the process of converting ordinary plain text into unintelligible text and </a:t>
            </a:r>
            <a:r>
              <a:rPr lang="en-US" sz="2000" dirty="0" smtClean="0"/>
              <a:t>vice-versa.</a:t>
            </a:r>
          </a:p>
          <a:p>
            <a:pPr marL="560070" indent="-514350">
              <a:buFont typeface="+mj-lt"/>
              <a:buAutoNum type="romanUcPeriod"/>
            </a:pPr>
            <a:r>
              <a:rPr lang="en-US" sz="2000" dirty="0" smtClean="0"/>
              <a:t>An </a:t>
            </a:r>
            <a:r>
              <a:rPr lang="en-US" sz="2000" dirty="0"/>
              <a:t>encrypted message is </a:t>
            </a:r>
            <a:r>
              <a:rPr lang="en-US" sz="2000" dirty="0" err="1"/>
              <a:t>ciphertext</a:t>
            </a:r>
            <a:r>
              <a:rPr lang="en-US" sz="2000" dirty="0"/>
              <a:t>. The process of turning </a:t>
            </a:r>
            <a:r>
              <a:rPr lang="en-US" sz="2000" dirty="0" err="1"/>
              <a:t>ciphertext</a:t>
            </a:r>
            <a:r>
              <a:rPr lang="en-US" sz="2000" dirty="0"/>
              <a:t> back into plaintext is decryption</a:t>
            </a:r>
            <a:r>
              <a:rPr lang="en-US" sz="2000" dirty="0" smtClean="0"/>
              <a:t>.</a:t>
            </a:r>
          </a:p>
          <a:p>
            <a:pPr marL="560070" indent="-514350">
              <a:buFont typeface="+mj-lt"/>
              <a:buAutoNum type="romanUcPeriod"/>
            </a:pPr>
            <a:r>
              <a:rPr lang="en-US" sz="2000" dirty="0" smtClean="0"/>
              <a:t>It is a</a:t>
            </a:r>
            <a:r>
              <a:rPr lang="en-US" sz="2000" dirty="0"/>
              <a:t> is the science of protecting information by transforming it into a secure format.</a:t>
            </a:r>
            <a:endParaRPr lang="en-US" sz="2000" dirty="0" smtClean="0"/>
          </a:p>
          <a:p>
            <a:r>
              <a:rPr lang="en-US" sz="2000" dirty="0"/>
              <a:t>Since the development of </a:t>
            </a:r>
            <a:r>
              <a:rPr lang="en-US" sz="2000" dirty="0" err="1"/>
              <a:t>Bitcoin</a:t>
            </a:r>
            <a:r>
              <a:rPr lang="en-US" sz="2000" dirty="0"/>
              <a:t> in 2009 by Satoshi </a:t>
            </a:r>
            <a:r>
              <a:rPr lang="en-US" sz="2000" dirty="0" err="1"/>
              <a:t>Nakamoto</a:t>
            </a:r>
            <a:r>
              <a:rPr lang="en-US" sz="2000" dirty="0"/>
              <a:t>, the first-ever cryptocurrency, it has become an important component of the international financial market after ten years of </a:t>
            </a:r>
            <a:r>
              <a:rPr lang="en-US" sz="2000" dirty="0" smtClean="0"/>
              <a:t>development.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cryptocurrency market has grown to a total market capitalization of 209 billion USD</a:t>
            </a:r>
            <a:endParaRPr lang="en-US" sz="2000" dirty="0" smtClean="0"/>
          </a:p>
          <a:p>
            <a:pPr marL="560070" indent="-514350">
              <a:buFont typeface="+mj-lt"/>
              <a:buAutoNum type="romanUcPeriod"/>
            </a:pPr>
            <a:endParaRPr lang="en-US" dirty="0" smtClean="0"/>
          </a:p>
          <a:p>
            <a:pPr marL="560070" indent="-514350">
              <a:buFont typeface="+mj-lt"/>
              <a:buAutoNum type="romanUcPeriod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0836" y="188640"/>
            <a:ext cx="1872208" cy="187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26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23100" y="0"/>
            <a:ext cx="9753600" cy="1325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History and STEPS Involved IN CRYPTOCURRENCY  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1217614" y="1828800"/>
            <a:ext cx="9753599" cy="4343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It is method of storing and transmitting data in a particular form so that </a:t>
            </a:r>
            <a:r>
              <a:rPr lang="en-US" sz="2000" dirty="0" err="1" smtClean="0"/>
              <a:t>ony</a:t>
            </a:r>
            <a:r>
              <a:rPr lang="en-US" sz="2000" dirty="0" smtClean="0"/>
              <a:t> those for whom it is intended can read and process it.</a:t>
            </a:r>
          </a:p>
          <a:p>
            <a:r>
              <a:rPr lang="en-US" sz="2000" dirty="0" smtClean="0"/>
              <a:t>The art and science of concealing the messages to </a:t>
            </a:r>
            <a:r>
              <a:rPr lang="en-US" sz="2000" b="1" dirty="0" smtClean="0"/>
              <a:t>introduce</a:t>
            </a:r>
            <a:r>
              <a:rPr lang="en-US" sz="2000" dirty="0" smtClean="0"/>
              <a:t> secrecy in information security is recognized as </a:t>
            </a:r>
            <a:r>
              <a:rPr lang="en-US" sz="2000" b="1" dirty="0" smtClean="0"/>
              <a:t>cryptography</a:t>
            </a:r>
            <a:r>
              <a:rPr lang="en-US" sz="2000" dirty="0" smtClean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03"/>
          <a:stretch/>
        </p:blipFill>
        <p:spPr>
          <a:xfrm>
            <a:off x="7174532" y="3319037"/>
            <a:ext cx="4320480" cy="3220030"/>
          </a:xfrm>
          <a:prstGeom prst="rect">
            <a:avLst/>
          </a:prstGeom>
        </p:spPr>
      </p:pic>
      <p:pic>
        <p:nvPicPr>
          <p:cNvPr id="7" name="History of the Dark Web Timeline-01-3.png" descr="History of the Dark Web Timeline-01-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69865" y="3581323"/>
            <a:ext cx="5452025" cy="2957744"/>
          </a:xfrm>
          <a:prstGeom prst="rect">
            <a:avLst/>
          </a:prstGeom>
          <a:ln w="254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309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17614" y="260648"/>
            <a:ext cx="9753600" cy="1325562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blockchain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909836" y="2132856"/>
            <a:ext cx="9753599" cy="4343400"/>
          </a:xfrm>
        </p:spPr>
        <p:txBody>
          <a:bodyPr>
            <a:normAutofit/>
          </a:bodyPr>
          <a:lstStyle/>
          <a:p>
            <a:r>
              <a:rPr lang="en-US" sz="2000" b="1" dirty="0" err="1"/>
              <a:t>Blockchain</a:t>
            </a:r>
            <a:r>
              <a:rPr lang="en-US" sz="2000" b="1" dirty="0"/>
              <a:t> </a:t>
            </a:r>
            <a:r>
              <a:rPr lang="en-US" sz="2000" dirty="0"/>
              <a:t>does not store any of its information in a central location. Instead, the </a:t>
            </a:r>
            <a:r>
              <a:rPr lang="en-US" sz="2000" b="1" dirty="0" err="1"/>
              <a:t>blockchain</a:t>
            </a:r>
            <a:r>
              <a:rPr lang="en-US" sz="2000" dirty="0"/>
              <a:t> is copied and spread across a network of computers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Block structure - The </a:t>
            </a:r>
            <a:r>
              <a:rPr lang="en-US" sz="2000" dirty="0" err="1"/>
              <a:t>Blockchain</a:t>
            </a:r>
            <a:r>
              <a:rPr lang="en-US" sz="2000" dirty="0"/>
              <a:t> comprises a sequence of blocks, which stores the information of all the transactions, similar to a public </a:t>
            </a:r>
            <a:r>
              <a:rPr lang="en-US" sz="2000" dirty="0" smtClean="0"/>
              <a:t>ledger</a:t>
            </a:r>
            <a:r>
              <a:rPr lang="en-IN" sz="2000" dirty="0" smtClean="0"/>
              <a:t>.</a:t>
            </a:r>
          </a:p>
          <a:p>
            <a:r>
              <a:rPr lang="en-US" sz="2000" dirty="0" smtClean="0"/>
              <a:t>Proof of work :</a:t>
            </a:r>
            <a:r>
              <a:rPr lang="en-US" sz="2000" dirty="0"/>
              <a:t> The algorithm is used to confirm the transaction and creates a new block to the chain. </a:t>
            </a:r>
            <a:endParaRPr lang="en-US" sz="2000" dirty="0" smtClean="0"/>
          </a:p>
          <a:p>
            <a:r>
              <a:rPr lang="en-US" sz="2000" dirty="0" smtClean="0"/>
              <a:t>For </a:t>
            </a:r>
            <a:r>
              <a:rPr lang="en-US" sz="2000" dirty="0" err="1"/>
              <a:t>Bitcoin</a:t>
            </a:r>
            <a:r>
              <a:rPr lang="en-US" sz="2000" dirty="0"/>
              <a:t>, this means that transactions are permanently recorded and viewable to anyone</a:t>
            </a:r>
            <a:r>
              <a:rPr lang="en-US" sz="2000" dirty="0" smtClean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8" t="2716" r="2843" b="9069"/>
          <a:stretch/>
        </p:blipFill>
        <p:spPr>
          <a:xfrm>
            <a:off x="5374332" y="260648"/>
            <a:ext cx="3240360" cy="17020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04" y="5301208"/>
            <a:ext cx="2446535" cy="14391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732" y="257577"/>
            <a:ext cx="2808312" cy="170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73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3488" y="-99392"/>
            <a:ext cx="9753600" cy="1325562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MINING</a:t>
            </a:r>
            <a:endParaRPr lang="en-IN" sz="3600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"/>
          </p:nvPr>
        </p:nvSpPr>
        <p:spPr>
          <a:xfrm>
            <a:off x="869951" y="1340768"/>
            <a:ext cx="10117137" cy="4343400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Mining</a:t>
            </a:r>
            <a:r>
              <a:rPr lang="en-US" sz="2000" dirty="0"/>
              <a:t> </a:t>
            </a:r>
            <a:r>
              <a:rPr lang="en-US" sz="2000" dirty="0" smtClean="0"/>
              <a:t>one </a:t>
            </a:r>
            <a:r>
              <a:rPr lang="en-US" sz="2000" dirty="0"/>
              <a:t>can earn </a:t>
            </a:r>
            <a:r>
              <a:rPr lang="en-US" sz="2000" b="1" dirty="0"/>
              <a:t>cryptocurrency</a:t>
            </a:r>
            <a:r>
              <a:rPr lang="en-US" sz="2000" dirty="0"/>
              <a:t> without having to put down money for it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 </a:t>
            </a:r>
            <a:r>
              <a:rPr lang="en-US" sz="2000" b="1" dirty="0" err="1"/>
              <a:t>Bitcoin</a:t>
            </a:r>
            <a:r>
              <a:rPr lang="en-US" sz="2000" b="1" dirty="0"/>
              <a:t> miners</a:t>
            </a:r>
            <a:r>
              <a:rPr lang="en-US" sz="2000" dirty="0"/>
              <a:t> receive </a:t>
            </a:r>
            <a:r>
              <a:rPr lang="en-US" sz="2000" b="1" dirty="0" err="1"/>
              <a:t>Bitcoin</a:t>
            </a:r>
            <a:r>
              <a:rPr lang="en-US" sz="2000" dirty="0"/>
              <a:t> as a reward for completing "blocks" of verified transactions which are added to the </a:t>
            </a:r>
            <a:r>
              <a:rPr lang="en-US" sz="2000" dirty="0" err="1"/>
              <a:t>blockchain</a:t>
            </a:r>
            <a:r>
              <a:rPr lang="en-US" sz="2000" dirty="0"/>
              <a:t>.</a:t>
            </a:r>
            <a:endParaRPr lang="en-US" sz="2000" dirty="0" smtClean="0"/>
          </a:p>
          <a:p>
            <a:pPr marL="45720" indent="0">
              <a:buNone/>
            </a:pPr>
            <a:r>
              <a:rPr lang="en-US" sz="2000" dirty="0" smtClean="0"/>
              <a:t>Let’s take </a:t>
            </a:r>
            <a:r>
              <a:rPr lang="en-US" sz="2000" dirty="0" err="1" smtClean="0"/>
              <a:t>Bitcoin</a:t>
            </a:r>
            <a:r>
              <a:rPr lang="en-US" sz="2000" dirty="0"/>
              <a:t> </a:t>
            </a:r>
            <a:r>
              <a:rPr lang="en-US" sz="2000" dirty="0" smtClean="0"/>
              <a:t>as an example.</a:t>
            </a:r>
          </a:p>
          <a:p>
            <a:r>
              <a:rPr lang="en-US" sz="2000" dirty="0" err="1" smtClean="0"/>
              <a:t>Bitcoin</a:t>
            </a:r>
            <a:r>
              <a:rPr lang="en-US" sz="2000" dirty="0" smtClean="0"/>
              <a:t> is limited and it is 21million in total.</a:t>
            </a:r>
          </a:p>
          <a:p>
            <a:r>
              <a:rPr lang="en-US" sz="2000" dirty="0"/>
              <a:t>There are currently 18,728,693.75 </a:t>
            </a:r>
            <a:r>
              <a:rPr lang="en-US" sz="2000" b="1" dirty="0" err="1"/>
              <a:t>bitcoins</a:t>
            </a:r>
            <a:r>
              <a:rPr lang="en-US" sz="2000" dirty="0"/>
              <a:t> in existence. This number changes about every 10 minutes when new blocks are mined. Right now, each new block adds 6.25 </a:t>
            </a:r>
            <a:r>
              <a:rPr lang="en-US" sz="2000" b="1" dirty="0" err="1"/>
              <a:t>bitcoins</a:t>
            </a:r>
            <a:r>
              <a:rPr lang="en-US" sz="2000" dirty="0"/>
              <a:t> into circulation</a:t>
            </a:r>
            <a:r>
              <a:rPr lang="en-US" sz="2000" dirty="0" smtClean="0"/>
              <a:t>.</a:t>
            </a:r>
          </a:p>
          <a:p>
            <a:r>
              <a:rPr lang="en-US" sz="2000" b="1" dirty="0" err="1" smtClean="0"/>
              <a:t>Bitcoin</a:t>
            </a:r>
            <a:r>
              <a:rPr lang="en-US" sz="2000" b="1" dirty="0" smtClean="0"/>
              <a:t> </a:t>
            </a:r>
            <a:r>
              <a:rPr lang="en-US" sz="2000" b="1" dirty="0"/>
              <a:t>mining </a:t>
            </a:r>
            <a:r>
              <a:rPr lang="en-US" sz="2000" dirty="0" smtClean="0"/>
              <a:t>is</a:t>
            </a:r>
            <a:r>
              <a:rPr lang="en-US" sz="2000" dirty="0"/>
              <a:t> the process by which new </a:t>
            </a:r>
            <a:r>
              <a:rPr lang="en-US" sz="2000" dirty="0" err="1"/>
              <a:t>bitcoins</a:t>
            </a:r>
            <a:r>
              <a:rPr lang="en-US" sz="2000" dirty="0"/>
              <a:t> are entered into circulation, but it </a:t>
            </a:r>
            <a:r>
              <a:rPr lang="en-US" sz="2000" b="1" dirty="0"/>
              <a:t>is</a:t>
            </a:r>
            <a:r>
              <a:rPr lang="en-US" sz="2000" dirty="0"/>
              <a:t> also a critical component of the maintenance and development of the </a:t>
            </a:r>
            <a:r>
              <a:rPr lang="en-US" sz="2000" b="1" dirty="0" err="1"/>
              <a:t>blockchain</a:t>
            </a:r>
            <a:r>
              <a:rPr lang="en-US" sz="2000" dirty="0"/>
              <a:t> ledger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 </a:t>
            </a:r>
            <a:r>
              <a:rPr lang="en-US" sz="2000" b="1" dirty="0"/>
              <a:t>cost </a:t>
            </a:r>
            <a:r>
              <a:rPr lang="en-US" sz="2000" dirty="0"/>
              <a:t>to mine 1 BTC is 8206.64$. Meaning its still </a:t>
            </a:r>
            <a:r>
              <a:rPr lang="en-US" sz="2000" dirty="0" smtClean="0"/>
              <a:t>profitable.</a:t>
            </a:r>
          </a:p>
          <a:p>
            <a:r>
              <a:rPr lang="en-US" sz="2000" dirty="0"/>
              <a:t>144 blocks per day are </a:t>
            </a:r>
            <a:r>
              <a:rPr lang="en-US" sz="2000" b="1" dirty="0"/>
              <a:t>mined</a:t>
            </a:r>
            <a:r>
              <a:rPr lang="en-US" sz="2000" dirty="0"/>
              <a:t> on average, and there are 6.25 </a:t>
            </a:r>
            <a:r>
              <a:rPr lang="en-US" sz="2000" b="1" dirty="0" err="1"/>
              <a:t>bitcoins</a:t>
            </a:r>
            <a:r>
              <a:rPr lang="en-US" sz="2000" dirty="0"/>
              <a:t> per block</a:t>
            </a:r>
            <a:r>
              <a:rPr lang="en-US" sz="2000" dirty="0" smtClean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964" y="54727"/>
            <a:ext cx="2232248" cy="128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79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712" y="300761"/>
            <a:ext cx="9753600" cy="1325562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Cryptocurrency in </a:t>
            </a:r>
            <a:r>
              <a:rPr lang="en-US" sz="3600" dirty="0" err="1" smtClean="0"/>
              <a:t>india</a:t>
            </a:r>
            <a:endParaRPr lang="en-IN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7828" y="1916832"/>
            <a:ext cx="9989369" cy="4343400"/>
          </a:xfrm>
        </p:spPr>
        <p:txBody>
          <a:bodyPr>
            <a:normAutofit fontScale="92500" lnSpcReduction="10000"/>
          </a:bodyPr>
          <a:lstStyle/>
          <a:p>
            <a:r>
              <a:rPr lang="en-US" sz="2000" b="1" dirty="0"/>
              <a:t>What's the government stand on </a:t>
            </a:r>
            <a:r>
              <a:rPr lang="en-US" sz="2000" b="1" dirty="0" err="1"/>
              <a:t>cryptos</a:t>
            </a:r>
            <a:r>
              <a:rPr lang="en-US" sz="2000" b="1" dirty="0" smtClean="0"/>
              <a:t>? </a:t>
            </a:r>
            <a:r>
              <a:rPr lang="en-US" sz="2000" dirty="0"/>
              <a:t> </a:t>
            </a:r>
            <a:r>
              <a:rPr lang="en-US" sz="2000" dirty="0" smtClean="0"/>
              <a:t>The </a:t>
            </a:r>
            <a:r>
              <a:rPr lang="en-US" sz="2000" dirty="0"/>
              <a:t>Ministry of Corporate Affairs (MCA) has made it mandatory for companies to disclose crypto trading/investments during the financial year</a:t>
            </a:r>
            <a:r>
              <a:rPr lang="en-US" sz="2000" dirty="0" smtClean="0"/>
              <a:t>.</a:t>
            </a:r>
          </a:p>
          <a:p>
            <a:r>
              <a:rPr lang="en-US" sz="2000" b="1" dirty="0"/>
              <a:t>What's its legal status in India</a:t>
            </a:r>
            <a:r>
              <a:rPr lang="en-US" sz="2000" b="1" dirty="0" smtClean="0"/>
              <a:t>? </a:t>
            </a:r>
          </a:p>
          <a:p>
            <a:pPr marL="560070" indent="-514350">
              <a:buFont typeface="+mj-lt"/>
              <a:buAutoNum type="romanUcPeriod"/>
            </a:pPr>
            <a:r>
              <a:rPr lang="en-US" sz="2000" dirty="0" smtClean="0"/>
              <a:t>Cryptocurrencies </a:t>
            </a:r>
            <a:r>
              <a:rPr lang="en-US" sz="2000" dirty="0"/>
              <a:t>are not illegal in </a:t>
            </a:r>
            <a:r>
              <a:rPr lang="en-US" sz="2000" dirty="0" smtClean="0"/>
              <a:t>India. </a:t>
            </a:r>
            <a:r>
              <a:rPr lang="en-US" sz="2000" dirty="0"/>
              <a:t>Inter-Ministerial Committee (IMC) on November 2, 2017, to study virtual currencies</a:t>
            </a:r>
            <a:r>
              <a:rPr lang="en-US" sz="2000" dirty="0" smtClean="0"/>
              <a:t>.</a:t>
            </a:r>
          </a:p>
          <a:p>
            <a:pPr marL="560070" indent="-514350">
              <a:buFont typeface="+mj-lt"/>
              <a:buAutoNum type="romanUcPeriod"/>
            </a:pPr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government does not consider </a:t>
            </a:r>
            <a:r>
              <a:rPr lang="en-US" sz="2000" dirty="0" err="1"/>
              <a:t>cryptocurrencies</a:t>
            </a:r>
            <a:r>
              <a:rPr lang="en-US" sz="2000" dirty="0"/>
              <a:t> as legal </a:t>
            </a:r>
            <a:r>
              <a:rPr lang="en-US" sz="2000" dirty="0" smtClean="0"/>
              <a:t>tender.</a:t>
            </a:r>
          </a:p>
          <a:p>
            <a:r>
              <a:rPr lang="en-IN" sz="2000" b="1" dirty="0"/>
              <a:t>Is </a:t>
            </a:r>
            <a:r>
              <a:rPr lang="en-IN" sz="2000" b="1" dirty="0" err="1"/>
              <a:t>cryptocurrency</a:t>
            </a:r>
            <a:r>
              <a:rPr lang="en-IN" sz="2000" b="1" dirty="0"/>
              <a:t> taxable currently</a:t>
            </a:r>
            <a:r>
              <a:rPr lang="en-IN" sz="2000" b="1" dirty="0" smtClean="0"/>
              <a:t>? </a:t>
            </a:r>
            <a:r>
              <a:rPr lang="en-IN" sz="2000" dirty="0" smtClean="0"/>
              <a:t>Yes</a:t>
            </a:r>
          </a:p>
          <a:p>
            <a:r>
              <a:rPr lang="en-US" sz="2000" b="1" dirty="0"/>
              <a:t>Were </a:t>
            </a:r>
            <a:r>
              <a:rPr lang="en-US" sz="2000" b="1" dirty="0" err="1"/>
              <a:t>cryptocurrencies</a:t>
            </a:r>
            <a:r>
              <a:rPr lang="en-US" sz="2000" b="1" dirty="0"/>
              <a:t> ever banned in India</a:t>
            </a:r>
            <a:r>
              <a:rPr lang="en-US" sz="2000" b="1" dirty="0" smtClean="0"/>
              <a:t>?</a:t>
            </a:r>
            <a:r>
              <a:rPr lang="en-US" sz="2000" dirty="0"/>
              <a:t> The RBI, through a circular in April </a:t>
            </a:r>
            <a:r>
              <a:rPr lang="en-US" sz="2000" dirty="0" smtClean="0"/>
              <a:t>2018</a:t>
            </a:r>
          </a:p>
          <a:p>
            <a:r>
              <a:rPr lang="en-US" sz="2000" dirty="0"/>
              <a:t>However, the Supreme Court in March 2020 overturned RBI's circular, permitting banks to handle cryptocurrency transactions from traders and exchanges.</a:t>
            </a:r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612" y="116632"/>
            <a:ext cx="2037767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9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ADVANTAGES OF CRYPTOCURRENCY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1125860" y="1916832"/>
            <a:ext cx="9753599" cy="4343400"/>
          </a:xfrm>
        </p:spPr>
        <p:txBody>
          <a:bodyPr>
            <a:noAutofit/>
          </a:bodyPr>
          <a:lstStyle/>
          <a:p>
            <a:r>
              <a:rPr lang="en-IN" sz="2000" smtClean="0"/>
              <a:t>Counterfeit ability.</a:t>
            </a:r>
            <a:endParaRPr lang="en-IN" sz="2000" dirty="0" smtClean="0"/>
          </a:p>
          <a:p>
            <a:r>
              <a:rPr lang="en-IN" sz="2000" dirty="0"/>
              <a:t>Protection from </a:t>
            </a:r>
            <a:r>
              <a:rPr lang="en-IN" sz="2000" dirty="0" smtClean="0"/>
              <a:t>inflation.</a:t>
            </a:r>
          </a:p>
          <a:p>
            <a:r>
              <a:rPr lang="en-IN" sz="2000" dirty="0"/>
              <a:t>Self-governed and </a:t>
            </a:r>
            <a:r>
              <a:rPr lang="en-IN" sz="2000" dirty="0" smtClean="0"/>
              <a:t>managed.</a:t>
            </a:r>
          </a:p>
          <a:p>
            <a:r>
              <a:rPr lang="en-IN" sz="2000" dirty="0"/>
              <a:t>Secure and </a:t>
            </a:r>
            <a:r>
              <a:rPr lang="en-IN" sz="2000" dirty="0" smtClean="0"/>
              <a:t>private.</a:t>
            </a:r>
          </a:p>
          <a:p>
            <a:r>
              <a:rPr lang="en-US" sz="2000" dirty="0"/>
              <a:t>Currency exchanges can be done </a:t>
            </a:r>
            <a:r>
              <a:rPr lang="en-US" sz="2000" dirty="0" smtClean="0"/>
              <a:t>easily.</a:t>
            </a:r>
          </a:p>
          <a:p>
            <a:r>
              <a:rPr lang="en-IN" sz="2000" dirty="0" smtClean="0"/>
              <a:t>Decentralized</a:t>
            </a:r>
            <a:r>
              <a:rPr lang="en-IN" sz="2000" dirty="0"/>
              <a:t>.</a:t>
            </a:r>
            <a:endParaRPr lang="en-IN" sz="2000" dirty="0" smtClean="0"/>
          </a:p>
          <a:p>
            <a:r>
              <a:rPr lang="en-IN" sz="2000" dirty="0"/>
              <a:t>Cost-effective mode of </a:t>
            </a:r>
            <a:r>
              <a:rPr lang="en-IN" sz="2000" dirty="0" smtClean="0"/>
              <a:t>transaction.</a:t>
            </a:r>
          </a:p>
          <a:p>
            <a:r>
              <a:rPr lang="en-US" sz="2000" dirty="0"/>
              <a:t>A fast way to transfer </a:t>
            </a:r>
            <a:r>
              <a:rPr lang="en-US" sz="2000" dirty="0" smtClean="0"/>
              <a:t>funds.</a:t>
            </a:r>
            <a:endParaRPr lang="en-US" sz="2000" dirty="0"/>
          </a:p>
        </p:txBody>
      </p:sp>
      <p:pic>
        <p:nvPicPr>
          <p:cNvPr id="6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516" y="1899644"/>
            <a:ext cx="4708525" cy="2393452"/>
          </a:xfrm>
        </p:spPr>
      </p:pic>
    </p:spTree>
    <p:extLst>
      <p:ext uri="{BB962C8B-B14F-4D97-AF65-F5344CB8AC3E}">
        <p14:creationId xmlns:p14="http://schemas.microsoft.com/office/powerpoint/2010/main" val="404019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rld count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country report presentation.potx" id="{FF082492-D6CE-444E-B3E8-FB131EDFAC53}" vid="{71BD5CC8-96B3-46A6-8835-37741E8965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country report presentation</Template>
  <TotalTime>734</TotalTime>
  <Words>646</Words>
  <Application>Microsoft Office PowerPoint</Application>
  <PresentationFormat>Custom</PresentationFormat>
  <Paragraphs>118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Times New Roman</vt:lpstr>
      <vt:lpstr>World country report presentation</vt:lpstr>
      <vt:lpstr>PowerPoint Presentation</vt:lpstr>
      <vt:lpstr>contents</vt:lpstr>
      <vt:lpstr>ABSTRACT</vt:lpstr>
      <vt:lpstr>INTRODUCTION TO CRYPTOCURRENCY </vt:lpstr>
      <vt:lpstr>History and STEPS Involved IN CRYPTOCURRENCY  </vt:lpstr>
      <vt:lpstr>blockchain</vt:lpstr>
      <vt:lpstr>MINING</vt:lpstr>
      <vt:lpstr>Cryptocurrency in india</vt:lpstr>
      <vt:lpstr>ADVANTAGES OF CRYPTOCURRENCY</vt:lpstr>
      <vt:lpstr>Disadvantages OF CRYPTOCURRENCY</vt:lpstr>
      <vt:lpstr>APPLICATIONS</vt:lpstr>
      <vt:lpstr>conclusion</vt:lpstr>
      <vt:lpstr>references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Latha</dc:creator>
  <cp:lastModifiedBy>Latha</cp:lastModifiedBy>
  <cp:revision>57</cp:revision>
  <dcterms:created xsi:type="dcterms:W3CDTF">2021-06-06T15:08:57Z</dcterms:created>
  <dcterms:modified xsi:type="dcterms:W3CDTF">2021-06-08T09:25:00Z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