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78" r:id="rId2"/>
    <p:sldId id="296" r:id="rId3"/>
    <p:sldId id="279" r:id="rId4"/>
    <p:sldId id="281" r:id="rId5"/>
    <p:sldId id="282" r:id="rId6"/>
    <p:sldId id="287" r:id="rId7"/>
    <p:sldId id="295" r:id="rId8"/>
    <p:sldId id="288" r:id="rId9"/>
    <p:sldId id="293" r:id="rId10"/>
    <p:sldId id="285" r:id="rId11"/>
    <p:sldId id="283" r:id="rId12"/>
    <p:sldId id="291" r:id="rId13"/>
    <p:sldId id="294" r:id="rId14"/>
    <p:sldId id="292" r:id="rId15"/>
  </p:sldIdLst>
  <p:sldSz cx="9144000" cy="5143500" type="screen16x9"/>
  <p:notesSz cx="6858000" cy="9144000"/>
  <p:embeddedFontLst>
    <p:embeddedFont>
      <p:font typeface="Barlow Light" panose="020B0604020202020204" charset="0"/>
      <p:regular r:id="rId17"/>
      <p:bold r:id="rId18"/>
      <p:italic r:id="rId19"/>
      <p:boldItalic r:id="rId20"/>
    </p:embeddedFont>
    <p:embeddedFont>
      <p:font typeface="Century Schoolbook" panose="02040604050505020304" pitchFamily="18" charset="0"/>
      <p:regular r:id="rId21"/>
      <p:bold r:id="rId22"/>
      <p:italic r:id="rId23"/>
      <p:boldItalic r:id="rId24"/>
    </p:embeddedFont>
    <p:embeddedFont>
      <p:font typeface="Raleway Thin"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u B M" initials="MBM" lastIdx="1" clrIdx="0">
    <p:extLst>
      <p:ext uri="{19B8F6BF-5375-455C-9EA6-DF929625EA0E}">
        <p15:presenceInfo xmlns:p15="http://schemas.microsoft.com/office/powerpoint/2012/main" userId="7a444d326a9af9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94" autoAdjust="0"/>
  </p:normalViewPr>
  <p:slideViewPr>
    <p:cSldViewPr>
      <p:cViewPr varScale="1">
        <p:scale>
          <a:sx n="92" d="100"/>
          <a:sy n="92" d="100"/>
        </p:scale>
        <p:origin x="756"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AE2F9-BFEC-4422-AAB3-EFC98E221DD3}" type="doc">
      <dgm:prSet loTypeId="urn:microsoft.com/office/officeart/2005/8/layout/process1" loCatId="process" qsTypeId="urn:microsoft.com/office/officeart/2005/8/quickstyle/simple1" qsCatId="simple" csTypeId="urn:microsoft.com/office/officeart/2005/8/colors/colorful2" csCatId="colorful" phldr="1"/>
      <dgm:spPr/>
    </dgm:pt>
    <dgm:pt modelId="{9B53802E-C460-49FE-B7E5-1DF32A089AA3}">
      <dgm:prSet phldrT="[Text]"/>
      <dgm:spPr/>
      <dgm:t>
        <a:bodyPr/>
        <a:lstStyle/>
        <a:p>
          <a:pPr algn="ctr"/>
          <a:r>
            <a:rPr lang="en-US" b="1"/>
            <a:t>Stage-1</a:t>
          </a:r>
          <a:endParaRPr lang="en-US" b="1" dirty="0"/>
        </a:p>
      </dgm:t>
    </dgm:pt>
    <dgm:pt modelId="{5AE762AD-7CB2-43A3-9E3D-321FE1FEBB3A}" type="parTrans" cxnId="{507A4E74-0789-4ECA-9128-85B797834557}">
      <dgm:prSet/>
      <dgm:spPr/>
      <dgm:t>
        <a:bodyPr/>
        <a:lstStyle/>
        <a:p>
          <a:endParaRPr lang="en-US"/>
        </a:p>
      </dgm:t>
    </dgm:pt>
    <dgm:pt modelId="{32C03136-7435-4A45-B43A-E3D53E1816D7}" type="sibTrans" cxnId="{507A4E74-0789-4ECA-9128-85B797834557}">
      <dgm:prSet/>
      <dgm:spPr/>
      <dgm:t>
        <a:bodyPr/>
        <a:lstStyle/>
        <a:p>
          <a:endParaRPr lang="en-US" dirty="0"/>
        </a:p>
      </dgm:t>
    </dgm:pt>
    <dgm:pt modelId="{BF7E98A5-0D0A-4FDF-B31A-F9BD49A29094}">
      <dgm:prSet phldrT="[Text]" custT="1"/>
      <dgm:spPr/>
      <dgm:t>
        <a:bodyPr/>
        <a:lstStyle/>
        <a:p>
          <a:pPr algn="ctr"/>
          <a:r>
            <a:rPr lang="en-US" sz="1800" b="1" dirty="0"/>
            <a:t>Stage-3</a:t>
          </a:r>
        </a:p>
      </dgm:t>
    </dgm:pt>
    <dgm:pt modelId="{E9A49827-5AC5-4E56-A7A0-64960106177F}" type="parTrans" cxnId="{7F7937EE-9B2A-4303-B335-1032ED98E11C}">
      <dgm:prSet/>
      <dgm:spPr/>
      <dgm:t>
        <a:bodyPr/>
        <a:lstStyle/>
        <a:p>
          <a:endParaRPr lang="en-US"/>
        </a:p>
      </dgm:t>
    </dgm:pt>
    <dgm:pt modelId="{8560955D-7124-4E37-B105-C81CC4E27B03}" type="sibTrans" cxnId="{7F7937EE-9B2A-4303-B335-1032ED98E11C}">
      <dgm:prSet/>
      <dgm:spPr/>
      <dgm:t>
        <a:bodyPr/>
        <a:lstStyle/>
        <a:p>
          <a:endParaRPr lang="en-US" dirty="0"/>
        </a:p>
      </dgm:t>
    </dgm:pt>
    <dgm:pt modelId="{FF4C6A4D-9D43-4F8B-8D21-52471F65C561}">
      <dgm:prSet phldrT="[Text]" custT="1"/>
      <dgm:spPr/>
      <dgm:t>
        <a:bodyPr/>
        <a:lstStyle/>
        <a:p>
          <a:pPr algn="ctr"/>
          <a:r>
            <a:rPr lang="en-US" sz="1800" b="1"/>
            <a:t>Stage-4</a:t>
          </a:r>
          <a:endParaRPr lang="en-US" sz="1800" b="1" dirty="0"/>
        </a:p>
      </dgm:t>
    </dgm:pt>
    <dgm:pt modelId="{7F055D9F-9610-4D1A-AA56-4F79E8BF0358}" type="parTrans" cxnId="{B0FD8B62-7D09-496B-A0C0-ADFF054689CC}">
      <dgm:prSet/>
      <dgm:spPr/>
      <dgm:t>
        <a:bodyPr/>
        <a:lstStyle/>
        <a:p>
          <a:endParaRPr lang="en-US"/>
        </a:p>
      </dgm:t>
    </dgm:pt>
    <dgm:pt modelId="{606B67CD-833B-4B35-8CB0-DC7B25309F60}" type="sibTrans" cxnId="{B0FD8B62-7D09-496B-A0C0-ADFF054689CC}">
      <dgm:prSet/>
      <dgm:spPr/>
      <dgm:t>
        <a:bodyPr/>
        <a:lstStyle/>
        <a:p>
          <a:endParaRPr lang="en-US"/>
        </a:p>
      </dgm:t>
    </dgm:pt>
    <dgm:pt modelId="{D4C05586-EAB1-438D-93E8-9F8305E0B39F}">
      <dgm:prSet phldrT="[Text]"/>
      <dgm:spPr/>
      <dgm:t>
        <a:bodyPr/>
        <a:lstStyle/>
        <a:p>
          <a:pPr algn="ctr"/>
          <a:r>
            <a:rPr lang="en-US" b="1"/>
            <a:t>Stage-2</a:t>
          </a:r>
          <a:endParaRPr lang="en-US" b="1" dirty="0"/>
        </a:p>
      </dgm:t>
    </dgm:pt>
    <dgm:pt modelId="{E0CED7CB-0705-4FD9-B6F2-A014EA353EAE}" type="parTrans" cxnId="{7FDF07C9-4A33-4B5A-9E88-FD93AE8BCB6E}">
      <dgm:prSet/>
      <dgm:spPr/>
      <dgm:t>
        <a:bodyPr/>
        <a:lstStyle/>
        <a:p>
          <a:endParaRPr lang="en-US"/>
        </a:p>
      </dgm:t>
    </dgm:pt>
    <dgm:pt modelId="{7B0698D6-956F-4735-8CFD-0EB65FEE2564}" type="sibTrans" cxnId="{7FDF07C9-4A33-4B5A-9E88-FD93AE8BCB6E}">
      <dgm:prSet/>
      <dgm:spPr/>
      <dgm:t>
        <a:bodyPr/>
        <a:lstStyle/>
        <a:p>
          <a:endParaRPr lang="en-US" dirty="0"/>
        </a:p>
      </dgm:t>
    </dgm:pt>
    <dgm:pt modelId="{970525FB-57AC-48C7-AEB2-DEFF8C25516A}">
      <dgm:prSet/>
      <dgm:spPr/>
      <dgm:t>
        <a:bodyPr/>
        <a:lstStyle/>
        <a:p>
          <a:pPr algn="just">
            <a:buNone/>
          </a:pPr>
          <a:r>
            <a:rPr lang="en-IN" b="0" dirty="0">
              <a:latin typeface="Times New Roman" pitchFamily="18" charset="0"/>
              <a:cs typeface="Times New Roman" pitchFamily="18" charset="0"/>
            </a:rPr>
            <a:t>Acess</a:t>
          </a:r>
          <a:r>
            <a:rPr lang="en-IN" b="0" baseline="0" dirty="0">
              <a:latin typeface="Times New Roman" pitchFamily="18" charset="0"/>
              <a:cs typeface="Times New Roman" pitchFamily="18" charset="0"/>
            </a:rPr>
            <a:t> for RPA Opportunities </a:t>
          </a:r>
          <a:endParaRPr lang="en-US" dirty="0"/>
        </a:p>
      </dgm:t>
    </dgm:pt>
    <dgm:pt modelId="{3FF0ED2D-30DF-42EB-97FB-D7B4DA381EC5}" type="parTrans" cxnId="{8F04CA02-6465-461C-B468-45371A6CD510}">
      <dgm:prSet/>
      <dgm:spPr/>
      <dgm:t>
        <a:bodyPr/>
        <a:lstStyle/>
        <a:p>
          <a:endParaRPr lang="en-US"/>
        </a:p>
      </dgm:t>
    </dgm:pt>
    <dgm:pt modelId="{40906B56-1416-46E7-B65F-FE1F040E7ACD}" type="sibTrans" cxnId="{8F04CA02-6465-461C-B468-45371A6CD510}">
      <dgm:prSet/>
      <dgm:spPr/>
      <dgm:t>
        <a:bodyPr/>
        <a:lstStyle/>
        <a:p>
          <a:endParaRPr lang="en-US"/>
        </a:p>
      </dgm:t>
    </dgm:pt>
    <dgm:pt modelId="{018BEAAB-E50F-4F61-AE85-E8E57322A5AB}">
      <dgm:prSet/>
      <dgm:spPr/>
      <dgm:t>
        <a:bodyPr/>
        <a:lstStyle/>
        <a:p>
          <a:pPr algn="just">
            <a:buNone/>
          </a:pPr>
          <a:r>
            <a:rPr lang="en-IN" b="0" i="0" dirty="0">
              <a:latin typeface="Times New Roman" pitchFamily="18" charset="0"/>
              <a:cs typeface="Times New Roman" pitchFamily="18" charset="0"/>
            </a:rPr>
            <a:t>Vendor selection </a:t>
          </a:r>
          <a:endParaRPr lang="en-US" dirty="0"/>
        </a:p>
      </dgm:t>
    </dgm:pt>
    <dgm:pt modelId="{401B226F-0698-423F-8520-B4834D70FFCC}" type="parTrans" cxnId="{3BD5D1A4-37ED-4658-A377-E74991817A85}">
      <dgm:prSet/>
      <dgm:spPr/>
      <dgm:t>
        <a:bodyPr/>
        <a:lstStyle/>
        <a:p>
          <a:endParaRPr lang="en-US"/>
        </a:p>
      </dgm:t>
    </dgm:pt>
    <dgm:pt modelId="{7E1DE1B8-CDD7-480B-B2C3-6D641190C577}" type="sibTrans" cxnId="{3BD5D1A4-37ED-4658-A377-E74991817A85}">
      <dgm:prSet/>
      <dgm:spPr/>
      <dgm:t>
        <a:bodyPr/>
        <a:lstStyle/>
        <a:p>
          <a:endParaRPr lang="en-US"/>
        </a:p>
      </dgm:t>
    </dgm:pt>
    <dgm:pt modelId="{65036ECE-8EE0-4341-983E-91F0B7F266DA}">
      <dgm:prSet custT="1"/>
      <dgm:spPr/>
      <dgm:t>
        <a:bodyPr/>
        <a:lstStyle/>
        <a:p>
          <a:pPr algn="l">
            <a:buNone/>
          </a:pPr>
          <a:r>
            <a:rPr lang="en-IN" sz="1400" b="0" dirty="0">
              <a:latin typeface="Times New Roman" pitchFamily="18" charset="0"/>
              <a:cs typeface="Times New Roman" pitchFamily="18" charset="0"/>
            </a:rPr>
            <a:t>Capture Process Steps</a:t>
          </a:r>
          <a:r>
            <a:rPr lang="en-IN" sz="1400" b="0" baseline="0" dirty="0">
              <a:latin typeface="Times New Roman" pitchFamily="18" charset="0"/>
              <a:cs typeface="Times New Roman" pitchFamily="18" charset="0"/>
            </a:rPr>
            <a:t>, Pilot and implement</a:t>
          </a:r>
          <a:endParaRPr lang="en-US" sz="1400" dirty="0"/>
        </a:p>
      </dgm:t>
    </dgm:pt>
    <dgm:pt modelId="{E3F283BF-6E12-4E49-A5A4-EB5A5577EA58}" type="parTrans" cxnId="{988BF207-B636-4145-AACF-A227DEFA8CCC}">
      <dgm:prSet/>
      <dgm:spPr/>
      <dgm:t>
        <a:bodyPr/>
        <a:lstStyle/>
        <a:p>
          <a:endParaRPr lang="en-US"/>
        </a:p>
      </dgm:t>
    </dgm:pt>
    <dgm:pt modelId="{F37B0652-4935-4A70-A92B-E239402DE7A3}" type="sibTrans" cxnId="{988BF207-B636-4145-AACF-A227DEFA8CCC}">
      <dgm:prSet/>
      <dgm:spPr/>
      <dgm:t>
        <a:bodyPr/>
        <a:lstStyle/>
        <a:p>
          <a:endParaRPr lang="en-US"/>
        </a:p>
      </dgm:t>
    </dgm:pt>
    <dgm:pt modelId="{2A9070A4-91DF-48D7-9CFC-5F6314F93B29}">
      <dgm:prSet custT="1"/>
      <dgm:spPr/>
      <dgm:t>
        <a:bodyPr/>
        <a:lstStyle/>
        <a:p>
          <a:pPr algn="ctr">
            <a:buNone/>
          </a:pPr>
          <a:r>
            <a:rPr lang="en-IN" sz="1400" b="0" dirty="0">
              <a:latin typeface="Times New Roman" pitchFamily="18" charset="0"/>
              <a:cs typeface="Times New Roman" pitchFamily="18" charset="0"/>
            </a:rPr>
            <a:t>Manage RPA cycle</a:t>
          </a:r>
          <a:endParaRPr lang="en-US" sz="1400" dirty="0"/>
        </a:p>
      </dgm:t>
    </dgm:pt>
    <dgm:pt modelId="{053AD784-08C5-4B77-AC4B-EBC9D21F3BF6}" type="parTrans" cxnId="{3264AC08-2296-45D7-A5E7-B434341DAC56}">
      <dgm:prSet/>
      <dgm:spPr/>
      <dgm:t>
        <a:bodyPr/>
        <a:lstStyle/>
        <a:p>
          <a:endParaRPr lang="en-US"/>
        </a:p>
      </dgm:t>
    </dgm:pt>
    <dgm:pt modelId="{D6F02A7F-393D-46C0-96A1-79B23A335C6E}" type="sibTrans" cxnId="{3264AC08-2296-45D7-A5E7-B434341DAC56}">
      <dgm:prSet/>
      <dgm:spPr/>
      <dgm:t>
        <a:bodyPr/>
        <a:lstStyle/>
        <a:p>
          <a:endParaRPr lang="en-US"/>
        </a:p>
      </dgm:t>
    </dgm:pt>
    <dgm:pt modelId="{3668F70C-CDEB-48E4-B7BD-C3B04ADA8E3A}" type="pres">
      <dgm:prSet presAssocID="{90AAE2F9-BFEC-4422-AAB3-EFC98E221DD3}" presName="Name0" presStyleCnt="0">
        <dgm:presLayoutVars>
          <dgm:dir/>
          <dgm:resizeHandles val="exact"/>
        </dgm:presLayoutVars>
      </dgm:prSet>
      <dgm:spPr/>
    </dgm:pt>
    <dgm:pt modelId="{69AAE133-867B-49A6-8EB4-8F249EF98751}" type="pres">
      <dgm:prSet presAssocID="{9B53802E-C460-49FE-B7E5-1DF32A089AA3}" presName="node" presStyleLbl="node1" presStyleIdx="0" presStyleCnt="4">
        <dgm:presLayoutVars>
          <dgm:bulletEnabled val="1"/>
        </dgm:presLayoutVars>
      </dgm:prSet>
      <dgm:spPr/>
    </dgm:pt>
    <dgm:pt modelId="{275E538D-3AFB-4F6B-A0C8-C683E95F4180}" type="pres">
      <dgm:prSet presAssocID="{32C03136-7435-4A45-B43A-E3D53E1816D7}" presName="sibTrans" presStyleLbl="sibTrans2D1" presStyleIdx="0" presStyleCnt="3"/>
      <dgm:spPr/>
    </dgm:pt>
    <dgm:pt modelId="{468F97BC-04A6-4414-8A78-7347D1C271AD}" type="pres">
      <dgm:prSet presAssocID="{32C03136-7435-4A45-B43A-E3D53E1816D7}" presName="connectorText" presStyleLbl="sibTrans2D1" presStyleIdx="0" presStyleCnt="3"/>
      <dgm:spPr/>
    </dgm:pt>
    <dgm:pt modelId="{CCEBC061-BC62-42BA-9C24-7F6A9742CCD9}" type="pres">
      <dgm:prSet presAssocID="{D4C05586-EAB1-438D-93E8-9F8305E0B39F}" presName="node" presStyleLbl="node1" presStyleIdx="1" presStyleCnt="4">
        <dgm:presLayoutVars>
          <dgm:bulletEnabled val="1"/>
        </dgm:presLayoutVars>
      </dgm:prSet>
      <dgm:spPr/>
    </dgm:pt>
    <dgm:pt modelId="{010C3B74-7FC8-4F62-8EF7-9958CCF7D07C}" type="pres">
      <dgm:prSet presAssocID="{7B0698D6-956F-4735-8CFD-0EB65FEE2564}" presName="sibTrans" presStyleLbl="sibTrans2D1" presStyleIdx="1" presStyleCnt="3"/>
      <dgm:spPr/>
    </dgm:pt>
    <dgm:pt modelId="{EB78C4A9-7457-4A45-AFDE-8AE113DEF1C3}" type="pres">
      <dgm:prSet presAssocID="{7B0698D6-956F-4735-8CFD-0EB65FEE2564}" presName="connectorText" presStyleLbl="sibTrans2D1" presStyleIdx="1" presStyleCnt="3"/>
      <dgm:spPr/>
    </dgm:pt>
    <dgm:pt modelId="{DBD520A2-7126-40E6-ADC3-8C920019F77C}" type="pres">
      <dgm:prSet presAssocID="{BF7E98A5-0D0A-4FDF-B31A-F9BD49A29094}" presName="node" presStyleLbl="node1" presStyleIdx="2" presStyleCnt="4">
        <dgm:presLayoutVars>
          <dgm:bulletEnabled val="1"/>
        </dgm:presLayoutVars>
      </dgm:prSet>
      <dgm:spPr/>
    </dgm:pt>
    <dgm:pt modelId="{0347754A-66A1-4307-831D-79BED1C77785}" type="pres">
      <dgm:prSet presAssocID="{8560955D-7124-4E37-B105-C81CC4E27B03}" presName="sibTrans" presStyleLbl="sibTrans2D1" presStyleIdx="2" presStyleCnt="3"/>
      <dgm:spPr/>
    </dgm:pt>
    <dgm:pt modelId="{198EF786-52AD-4C34-89E6-678E3FB38977}" type="pres">
      <dgm:prSet presAssocID="{8560955D-7124-4E37-B105-C81CC4E27B03}" presName="connectorText" presStyleLbl="sibTrans2D1" presStyleIdx="2" presStyleCnt="3"/>
      <dgm:spPr/>
    </dgm:pt>
    <dgm:pt modelId="{6B0775CE-8BE8-4B57-AB30-4E674E9AD731}" type="pres">
      <dgm:prSet presAssocID="{FF4C6A4D-9D43-4F8B-8D21-52471F65C561}" presName="node" presStyleLbl="node1" presStyleIdx="3" presStyleCnt="4">
        <dgm:presLayoutVars>
          <dgm:bulletEnabled val="1"/>
        </dgm:presLayoutVars>
      </dgm:prSet>
      <dgm:spPr/>
    </dgm:pt>
  </dgm:ptLst>
  <dgm:cxnLst>
    <dgm:cxn modelId="{8F04CA02-6465-461C-B468-45371A6CD510}" srcId="{9B53802E-C460-49FE-B7E5-1DF32A089AA3}" destId="{970525FB-57AC-48C7-AEB2-DEFF8C25516A}" srcOrd="0" destOrd="0" parTransId="{3FF0ED2D-30DF-42EB-97FB-D7B4DA381EC5}" sibTransId="{40906B56-1416-46E7-B65F-FE1F040E7ACD}"/>
    <dgm:cxn modelId="{988BF207-B636-4145-AACF-A227DEFA8CCC}" srcId="{BF7E98A5-0D0A-4FDF-B31A-F9BD49A29094}" destId="{65036ECE-8EE0-4341-983E-91F0B7F266DA}" srcOrd="0" destOrd="0" parTransId="{E3F283BF-6E12-4E49-A5A4-EB5A5577EA58}" sibTransId="{F37B0652-4935-4A70-A92B-E239402DE7A3}"/>
    <dgm:cxn modelId="{3264AC08-2296-45D7-A5E7-B434341DAC56}" srcId="{FF4C6A4D-9D43-4F8B-8D21-52471F65C561}" destId="{2A9070A4-91DF-48D7-9CFC-5F6314F93B29}" srcOrd="0" destOrd="0" parTransId="{053AD784-08C5-4B77-AC4B-EBC9D21F3BF6}" sibTransId="{D6F02A7F-393D-46C0-96A1-79B23A335C6E}"/>
    <dgm:cxn modelId="{9E595D11-AB7F-4707-A214-467C55D3E29D}" type="presOf" srcId="{2A9070A4-91DF-48D7-9CFC-5F6314F93B29}" destId="{6B0775CE-8BE8-4B57-AB30-4E674E9AD731}" srcOrd="0" destOrd="1" presId="urn:microsoft.com/office/officeart/2005/8/layout/process1"/>
    <dgm:cxn modelId="{8F85C719-CC65-428F-853F-D48DEC22E4C7}" type="presOf" srcId="{FF4C6A4D-9D43-4F8B-8D21-52471F65C561}" destId="{6B0775CE-8BE8-4B57-AB30-4E674E9AD731}" srcOrd="0" destOrd="0" presId="urn:microsoft.com/office/officeart/2005/8/layout/process1"/>
    <dgm:cxn modelId="{C1E6CE1D-1137-4451-9377-CD195A2496A6}" type="presOf" srcId="{65036ECE-8EE0-4341-983E-91F0B7F266DA}" destId="{DBD520A2-7126-40E6-ADC3-8C920019F77C}" srcOrd="0" destOrd="1" presId="urn:microsoft.com/office/officeart/2005/8/layout/process1"/>
    <dgm:cxn modelId="{6E5CEA1D-ADEE-42BB-B324-F2B2004C2F3C}" type="presOf" srcId="{D4C05586-EAB1-438D-93E8-9F8305E0B39F}" destId="{CCEBC061-BC62-42BA-9C24-7F6A9742CCD9}" srcOrd="0" destOrd="0" presId="urn:microsoft.com/office/officeart/2005/8/layout/process1"/>
    <dgm:cxn modelId="{B0FD8B62-7D09-496B-A0C0-ADFF054689CC}" srcId="{90AAE2F9-BFEC-4422-AAB3-EFC98E221DD3}" destId="{FF4C6A4D-9D43-4F8B-8D21-52471F65C561}" srcOrd="3" destOrd="0" parTransId="{7F055D9F-9610-4D1A-AA56-4F79E8BF0358}" sibTransId="{606B67CD-833B-4B35-8CB0-DC7B25309F60}"/>
    <dgm:cxn modelId="{4A989842-7E0D-4763-BBBE-5B869D5773D8}" type="presOf" srcId="{90AAE2F9-BFEC-4422-AAB3-EFC98E221DD3}" destId="{3668F70C-CDEB-48E4-B7BD-C3B04ADA8E3A}" srcOrd="0" destOrd="0" presId="urn:microsoft.com/office/officeart/2005/8/layout/process1"/>
    <dgm:cxn modelId="{F3B41C67-9430-4460-9ACB-29B36C0570A6}" type="presOf" srcId="{8560955D-7124-4E37-B105-C81CC4E27B03}" destId="{198EF786-52AD-4C34-89E6-678E3FB38977}" srcOrd="1" destOrd="0" presId="urn:microsoft.com/office/officeart/2005/8/layout/process1"/>
    <dgm:cxn modelId="{F62A2449-71E3-44F9-9CB0-ADEB5EDCDB9F}" type="presOf" srcId="{970525FB-57AC-48C7-AEB2-DEFF8C25516A}" destId="{69AAE133-867B-49A6-8EB4-8F249EF98751}" srcOrd="0" destOrd="1" presId="urn:microsoft.com/office/officeart/2005/8/layout/process1"/>
    <dgm:cxn modelId="{507A4E74-0789-4ECA-9128-85B797834557}" srcId="{90AAE2F9-BFEC-4422-AAB3-EFC98E221DD3}" destId="{9B53802E-C460-49FE-B7E5-1DF32A089AA3}" srcOrd="0" destOrd="0" parTransId="{5AE762AD-7CB2-43A3-9E3D-321FE1FEBB3A}" sibTransId="{32C03136-7435-4A45-B43A-E3D53E1816D7}"/>
    <dgm:cxn modelId="{479FBA8B-5A72-4013-813C-893FFD29E203}" type="presOf" srcId="{8560955D-7124-4E37-B105-C81CC4E27B03}" destId="{0347754A-66A1-4307-831D-79BED1C77785}" srcOrd="0" destOrd="0" presId="urn:microsoft.com/office/officeart/2005/8/layout/process1"/>
    <dgm:cxn modelId="{95FDE097-B7A5-48BC-ACC6-5B16691963F3}" type="presOf" srcId="{BF7E98A5-0D0A-4FDF-B31A-F9BD49A29094}" destId="{DBD520A2-7126-40E6-ADC3-8C920019F77C}" srcOrd="0" destOrd="0" presId="urn:microsoft.com/office/officeart/2005/8/layout/process1"/>
    <dgm:cxn modelId="{35A72A9D-0B47-4924-872C-B6A4256272AE}" type="presOf" srcId="{32C03136-7435-4A45-B43A-E3D53E1816D7}" destId="{275E538D-3AFB-4F6B-A0C8-C683E95F4180}" srcOrd="0" destOrd="0" presId="urn:microsoft.com/office/officeart/2005/8/layout/process1"/>
    <dgm:cxn modelId="{3BD5D1A4-37ED-4658-A377-E74991817A85}" srcId="{D4C05586-EAB1-438D-93E8-9F8305E0B39F}" destId="{018BEAAB-E50F-4F61-AE85-E8E57322A5AB}" srcOrd="0" destOrd="0" parTransId="{401B226F-0698-423F-8520-B4834D70FFCC}" sibTransId="{7E1DE1B8-CDD7-480B-B2C3-6D641190C577}"/>
    <dgm:cxn modelId="{9F6D6EBD-2405-4978-B40B-11E41EA053B7}" type="presOf" srcId="{7B0698D6-956F-4735-8CFD-0EB65FEE2564}" destId="{EB78C4A9-7457-4A45-AFDE-8AE113DEF1C3}" srcOrd="1" destOrd="0" presId="urn:microsoft.com/office/officeart/2005/8/layout/process1"/>
    <dgm:cxn modelId="{7FDF07C9-4A33-4B5A-9E88-FD93AE8BCB6E}" srcId="{90AAE2F9-BFEC-4422-AAB3-EFC98E221DD3}" destId="{D4C05586-EAB1-438D-93E8-9F8305E0B39F}" srcOrd="1" destOrd="0" parTransId="{E0CED7CB-0705-4FD9-B6F2-A014EA353EAE}" sibTransId="{7B0698D6-956F-4735-8CFD-0EB65FEE2564}"/>
    <dgm:cxn modelId="{BD8DABD4-7F9F-476A-8066-0E74D06566A6}" type="presOf" srcId="{32C03136-7435-4A45-B43A-E3D53E1816D7}" destId="{468F97BC-04A6-4414-8A78-7347D1C271AD}" srcOrd="1" destOrd="0" presId="urn:microsoft.com/office/officeart/2005/8/layout/process1"/>
    <dgm:cxn modelId="{7A767CEA-39F4-4E5B-83F6-E47E4C278D05}" type="presOf" srcId="{018BEAAB-E50F-4F61-AE85-E8E57322A5AB}" destId="{CCEBC061-BC62-42BA-9C24-7F6A9742CCD9}" srcOrd="0" destOrd="1" presId="urn:microsoft.com/office/officeart/2005/8/layout/process1"/>
    <dgm:cxn modelId="{678983EB-3188-48E2-9C37-DF943C754DED}" type="presOf" srcId="{7B0698D6-956F-4735-8CFD-0EB65FEE2564}" destId="{010C3B74-7FC8-4F62-8EF7-9958CCF7D07C}" srcOrd="0" destOrd="0" presId="urn:microsoft.com/office/officeart/2005/8/layout/process1"/>
    <dgm:cxn modelId="{7F7937EE-9B2A-4303-B335-1032ED98E11C}" srcId="{90AAE2F9-BFEC-4422-AAB3-EFC98E221DD3}" destId="{BF7E98A5-0D0A-4FDF-B31A-F9BD49A29094}" srcOrd="2" destOrd="0" parTransId="{E9A49827-5AC5-4E56-A7A0-64960106177F}" sibTransId="{8560955D-7124-4E37-B105-C81CC4E27B03}"/>
    <dgm:cxn modelId="{AB6B9DF5-6607-44F9-B781-85442E22CBDD}" type="presOf" srcId="{9B53802E-C460-49FE-B7E5-1DF32A089AA3}" destId="{69AAE133-867B-49A6-8EB4-8F249EF98751}" srcOrd="0" destOrd="0" presId="urn:microsoft.com/office/officeart/2005/8/layout/process1"/>
    <dgm:cxn modelId="{A92B554C-CDD3-41F1-8C86-41E0D7497F5D}" type="presParOf" srcId="{3668F70C-CDEB-48E4-B7BD-C3B04ADA8E3A}" destId="{69AAE133-867B-49A6-8EB4-8F249EF98751}" srcOrd="0" destOrd="0" presId="urn:microsoft.com/office/officeart/2005/8/layout/process1"/>
    <dgm:cxn modelId="{8F39FC5F-5F0D-4FA2-A854-47FA3EF9CEB4}" type="presParOf" srcId="{3668F70C-CDEB-48E4-B7BD-C3B04ADA8E3A}" destId="{275E538D-3AFB-4F6B-A0C8-C683E95F4180}" srcOrd="1" destOrd="0" presId="urn:microsoft.com/office/officeart/2005/8/layout/process1"/>
    <dgm:cxn modelId="{F3329ABC-E219-4FA9-8207-74230B8DDC30}" type="presParOf" srcId="{275E538D-3AFB-4F6B-A0C8-C683E95F4180}" destId="{468F97BC-04A6-4414-8A78-7347D1C271AD}" srcOrd="0" destOrd="0" presId="urn:microsoft.com/office/officeart/2005/8/layout/process1"/>
    <dgm:cxn modelId="{73851EA1-F560-4D1A-B854-0F64DB2E7ABA}" type="presParOf" srcId="{3668F70C-CDEB-48E4-B7BD-C3B04ADA8E3A}" destId="{CCEBC061-BC62-42BA-9C24-7F6A9742CCD9}" srcOrd="2" destOrd="0" presId="urn:microsoft.com/office/officeart/2005/8/layout/process1"/>
    <dgm:cxn modelId="{9305A3E0-2D97-4CB0-8036-0C9368C20ED2}" type="presParOf" srcId="{3668F70C-CDEB-48E4-B7BD-C3B04ADA8E3A}" destId="{010C3B74-7FC8-4F62-8EF7-9958CCF7D07C}" srcOrd="3" destOrd="0" presId="urn:microsoft.com/office/officeart/2005/8/layout/process1"/>
    <dgm:cxn modelId="{AC7B1115-2270-472B-A2AC-BED191F65538}" type="presParOf" srcId="{010C3B74-7FC8-4F62-8EF7-9958CCF7D07C}" destId="{EB78C4A9-7457-4A45-AFDE-8AE113DEF1C3}" srcOrd="0" destOrd="0" presId="urn:microsoft.com/office/officeart/2005/8/layout/process1"/>
    <dgm:cxn modelId="{075CA7F4-2C1C-4E5A-990C-4CDAF926E3E4}" type="presParOf" srcId="{3668F70C-CDEB-48E4-B7BD-C3B04ADA8E3A}" destId="{DBD520A2-7126-40E6-ADC3-8C920019F77C}" srcOrd="4" destOrd="0" presId="urn:microsoft.com/office/officeart/2005/8/layout/process1"/>
    <dgm:cxn modelId="{9BA0800E-3CF6-46A6-96B6-608DCE8B1822}" type="presParOf" srcId="{3668F70C-CDEB-48E4-B7BD-C3B04ADA8E3A}" destId="{0347754A-66A1-4307-831D-79BED1C77785}" srcOrd="5" destOrd="0" presId="urn:microsoft.com/office/officeart/2005/8/layout/process1"/>
    <dgm:cxn modelId="{3BEB43C9-86FE-4E44-8CDA-E90F5CD8FFDB}" type="presParOf" srcId="{0347754A-66A1-4307-831D-79BED1C77785}" destId="{198EF786-52AD-4C34-89E6-678E3FB38977}" srcOrd="0" destOrd="0" presId="urn:microsoft.com/office/officeart/2005/8/layout/process1"/>
    <dgm:cxn modelId="{3617807A-B953-4950-B884-EF9E14B1784F}" type="presParOf" srcId="{3668F70C-CDEB-48E4-B7BD-C3B04ADA8E3A}" destId="{6B0775CE-8BE8-4B57-AB30-4E674E9AD731}"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AE133-867B-49A6-8EB4-8F249EF98751}">
      <dsp:nvSpPr>
        <dsp:cNvPr id="0" name=""/>
        <dsp:cNvSpPr/>
      </dsp:nvSpPr>
      <dsp:spPr>
        <a:xfrm>
          <a:off x="3201" y="1284677"/>
          <a:ext cx="1399661" cy="110305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b="1" kern="1200"/>
            <a:t>Stage-1</a:t>
          </a:r>
          <a:endParaRPr lang="en-US" sz="1800" b="1" kern="1200" dirty="0"/>
        </a:p>
        <a:p>
          <a:pPr marL="114300" lvl="1" indent="-114300" algn="just" defTabSz="622300">
            <a:lnSpc>
              <a:spcPct val="90000"/>
            </a:lnSpc>
            <a:spcBef>
              <a:spcPct val="0"/>
            </a:spcBef>
            <a:spcAft>
              <a:spcPct val="15000"/>
            </a:spcAft>
            <a:buNone/>
          </a:pPr>
          <a:r>
            <a:rPr lang="en-IN" sz="1400" b="0" kern="1200" dirty="0">
              <a:latin typeface="Times New Roman" pitchFamily="18" charset="0"/>
              <a:cs typeface="Times New Roman" pitchFamily="18" charset="0"/>
            </a:rPr>
            <a:t>Acess</a:t>
          </a:r>
          <a:r>
            <a:rPr lang="en-IN" sz="1400" b="0" kern="1200" baseline="0" dirty="0">
              <a:latin typeface="Times New Roman" pitchFamily="18" charset="0"/>
              <a:cs typeface="Times New Roman" pitchFamily="18" charset="0"/>
            </a:rPr>
            <a:t> for RPA Opportunities </a:t>
          </a:r>
          <a:endParaRPr lang="en-US" sz="1400" kern="1200" dirty="0"/>
        </a:p>
      </dsp:txBody>
      <dsp:txXfrm>
        <a:off x="35508" y="1316984"/>
        <a:ext cx="1335047" cy="1038439"/>
      </dsp:txXfrm>
    </dsp:sp>
    <dsp:sp modelId="{275E538D-3AFB-4F6B-A0C8-C683E95F4180}">
      <dsp:nvSpPr>
        <dsp:cNvPr id="0" name=""/>
        <dsp:cNvSpPr/>
      </dsp:nvSpPr>
      <dsp:spPr>
        <a:xfrm>
          <a:off x="1542828" y="1662646"/>
          <a:ext cx="296728" cy="34711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542828" y="1732069"/>
        <a:ext cx="207710" cy="208269"/>
      </dsp:txXfrm>
    </dsp:sp>
    <dsp:sp modelId="{CCEBC061-BC62-42BA-9C24-7F6A9742CCD9}">
      <dsp:nvSpPr>
        <dsp:cNvPr id="0" name=""/>
        <dsp:cNvSpPr/>
      </dsp:nvSpPr>
      <dsp:spPr>
        <a:xfrm>
          <a:off x="1962726" y="1284677"/>
          <a:ext cx="1399661" cy="1103053"/>
        </a:xfrm>
        <a:prstGeom prst="roundRect">
          <a:avLst>
            <a:gd name="adj" fmla="val 10000"/>
          </a:avLst>
        </a:prstGeom>
        <a:solidFill>
          <a:schemeClr val="accent2">
            <a:hueOff val="-6721062"/>
            <a:satOff val="2923"/>
            <a:lumOff val="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b="1" kern="1200"/>
            <a:t>Stage-2</a:t>
          </a:r>
          <a:endParaRPr lang="en-US" sz="1800" b="1" kern="1200" dirty="0"/>
        </a:p>
        <a:p>
          <a:pPr marL="114300" lvl="1" indent="-114300" algn="just" defTabSz="622300">
            <a:lnSpc>
              <a:spcPct val="90000"/>
            </a:lnSpc>
            <a:spcBef>
              <a:spcPct val="0"/>
            </a:spcBef>
            <a:spcAft>
              <a:spcPct val="15000"/>
            </a:spcAft>
            <a:buNone/>
          </a:pPr>
          <a:r>
            <a:rPr lang="en-IN" sz="1400" b="0" i="0" kern="1200" dirty="0">
              <a:latin typeface="Times New Roman" pitchFamily="18" charset="0"/>
              <a:cs typeface="Times New Roman" pitchFamily="18" charset="0"/>
            </a:rPr>
            <a:t>Vendor selection </a:t>
          </a:r>
          <a:endParaRPr lang="en-US" sz="1400" kern="1200" dirty="0"/>
        </a:p>
      </dsp:txBody>
      <dsp:txXfrm>
        <a:off x="1995033" y="1316984"/>
        <a:ext cx="1335047" cy="1038439"/>
      </dsp:txXfrm>
    </dsp:sp>
    <dsp:sp modelId="{010C3B74-7FC8-4F62-8EF7-9958CCF7D07C}">
      <dsp:nvSpPr>
        <dsp:cNvPr id="0" name=""/>
        <dsp:cNvSpPr/>
      </dsp:nvSpPr>
      <dsp:spPr>
        <a:xfrm>
          <a:off x="3502353" y="1662646"/>
          <a:ext cx="296728" cy="347115"/>
        </a:xfrm>
        <a:prstGeom prst="rightArrow">
          <a:avLst>
            <a:gd name="adj1" fmla="val 60000"/>
            <a:gd name="adj2" fmla="val 50000"/>
          </a:avLst>
        </a:prstGeom>
        <a:solidFill>
          <a:schemeClr val="accent2">
            <a:hueOff val="-10081593"/>
            <a:satOff val="4384"/>
            <a:lumOff val="12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3502353" y="1732069"/>
        <a:ext cx="207710" cy="208269"/>
      </dsp:txXfrm>
    </dsp:sp>
    <dsp:sp modelId="{DBD520A2-7126-40E6-ADC3-8C920019F77C}">
      <dsp:nvSpPr>
        <dsp:cNvPr id="0" name=""/>
        <dsp:cNvSpPr/>
      </dsp:nvSpPr>
      <dsp:spPr>
        <a:xfrm>
          <a:off x="3922252" y="1284677"/>
          <a:ext cx="1399661" cy="1103053"/>
        </a:xfrm>
        <a:prstGeom prst="roundRect">
          <a:avLst>
            <a:gd name="adj" fmla="val 10000"/>
          </a:avLst>
        </a:prstGeom>
        <a:solidFill>
          <a:schemeClr val="accent2">
            <a:hueOff val="-13442124"/>
            <a:satOff val="5846"/>
            <a:lumOff val="17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b="1" kern="1200" dirty="0"/>
            <a:t>Stage-3</a:t>
          </a:r>
        </a:p>
        <a:p>
          <a:pPr marL="114300" lvl="1" indent="-114300" algn="l" defTabSz="622300">
            <a:lnSpc>
              <a:spcPct val="90000"/>
            </a:lnSpc>
            <a:spcBef>
              <a:spcPct val="0"/>
            </a:spcBef>
            <a:spcAft>
              <a:spcPct val="15000"/>
            </a:spcAft>
            <a:buNone/>
          </a:pPr>
          <a:r>
            <a:rPr lang="en-IN" sz="1400" b="0" kern="1200" dirty="0">
              <a:latin typeface="Times New Roman" pitchFamily="18" charset="0"/>
              <a:cs typeface="Times New Roman" pitchFamily="18" charset="0"/>
            </a:rPr>
            <a:t>Capture Process Steps</a:t>
          </a:r>
          <a:r>
            <a:rPr lang="en-IN" sz="1400" b="0" kern="1200" baseline="0" dirty="0">
              <a:latin typeface="Times New Roman" pitchFamily="18" charset="0"/>
              <a:cs typeface="Times New Roman" pitchFamily="18" charset="0"/>
            </a:rPr>
            <a:t>, Pilot and implement</a:t>
          </a:r>
          <a:endParaRPr lang="en-US" sz="1400" kern="1200" dirty="0"/>
        </a:p>
      </dsp:txBody>
      <dsp:txXfrm>
        <a:off x="3954559" y="1316984"/>
        <a:ext cx="1335047" cy="1038439"/>
      </dsp:txXfrm>
    </dsp:sp>
    <dsp:sp modelId="{0347754A-66A1-4307-831D-79BED1C77785}">
      <dsp:nvSpPr>
        <dsp:cNvPr id="0" name=""/>
        <dsp:cNvSpPr/>
      </dsp:nvSpPr>
      <dsp:spPr>
        <a:xfrm>
          <a:off x="5461879" y="1662646"/>
          <a:ext cx="296728" cy="347115"/>
        </a:xfrm>
        <a:prstGeom prst="rightArrow">
          <a:avLst>
            <a:gd name="adj1" fmla="val 60000"/>
            <a:gd name="adj2" fmla="val 50000"/>
          </a:avLst>
        </a:prstGeom>
        <a:solidFill>
          <a:schemeClr val="accent2">
            <a:hueOff val="-20163186"/>
            <a:satOff val="8769"/>
            <a:lumOff val="255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461879" y="1732069"/>
        <a:ext cx="207710" cy="208269"/>
      </dsp:txXfrm>
    </dsp:sp>
    <dsp:sp modelId="{6B0775CE-8BE8-4B57-AB30-4E674E9AD731}">
      <dsp:nvSpPr>
        <dsp:cNvPr id="0" name=""/>
        <dsp:cNvSpPr/>
      </dsp:nvSpPr>
      <dsp:spPr>
        <a:xfrm>
          <a:off x="5881777" y="1284677"/>
          <a:ext cx="1399661" cy="1103053"/>
        </a:xfrm>
        <a:prstGeom prst="roundRect">
          <a:avLst>
            <a:gd name="adj" fmla="val 10000"/>
          </a:avLst>
        </a:prstGeom>
        <a:solidFill>
          <a:schemeClr val="accent2">
            <a:hueOff val="-20163186"/>
            <a:satOff val="8769"/>
            <a:lumOff val="25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b="1" kern="1200"/>
            <a:t>Stage-4</a:t>
          </a:r>
          <a:endParaRPr lang="en-US" sz="1800" b="1" kern="1200" dirty="0"/>
        </a:p>
        <a:p>
          <a:pPr marL="114300" lvl="1" indent="-114300" algn="ctr" defTabSz="622300">
            <a:lnSpc>
              <a:spcPct val="90000"/>
            </a:lnSpc>
            <a:spcBef>
              <a:spcPct val="0"/>
            </a:spcBef>
            <a:spcAft>
              <a:spcPct val="15000"/>
            </a:spcAft>
            <a:buNone/>
          </a:pPr>
          <a:r>
            <a:rPr lang="en-IN" sz="1400" b="0" kern="1200" dirty="0">
              <a:latin typeface="Times New Roman" pitchFamily="18" charset="0"/>
              <a:cs typeface="Times New Roman" pitchFamily="18" charset="0"/>
            </a:rPr>
            <a:t>Manage RPA cycle</a:t>
          </a:r>
          <a:endParaRPr lang="en-US" sz="1400" kern="1200" dirty="0"/>
        </a:p>
      </dsp:txBody>
      <dsp:txXfrm>
        <a:off x="5914084" y="1316984"/>
        <a:ext cx="1335047" cy="103843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elito.com/blog/10-ways-" TargetMode="External"/><Relationship Id="rId2" Type="http://schemas.openxmlformats.org/officeDocument/2006/relationships/hyperlink" Target="https://www.researchgate.net/journal/Shanlax-International-Journal-of-Commerce-2320-4168" TargetMode="External"/><Relationship Id="rId1" Type="http://schemas.openxmlformats.org/officeDocument/2006/relationships/slideLayout" Target="../slideLayouts/slideLayout2.xml"/><Relationship Id="rId5" Type="http://schemas.openxmlformats.org/officeDocument/2006/relationships/hyperlink" Target="https://smartrpa/" TargetMode="External"/><Relationship Id="rId4" Type="http://schemas.openxmlformats.org/officeDocument/2006/relationships/hyperlink" Target="https://doi.org/https:/doi.org/10.1515/picbe-2017-007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339" name="Picture 338" descr="logo.png"/>
          <p:cNvPicPr>
            <a:picLocks noChangeAspect="1"/>
          </p:cNvPicPr>
          <p:nvPr/>
        </p:nvPicPr>
        <p:blipFill>
          <a:blip r:embed="rId3" cstate="print"/>
          <a:stretch>
            <a:fillRect/>
          </a:stretch>
        </p:blipFill>
        <p:spPr>
          <a:xfrm>
            <a:off x="467543" y="123478"/>
            <a:ext cx="4392489" cy="629608"/>
          </a:xfrm>
          <a:prstGeom prst="rect">
            <a:avLst/>
          </a:prstGeom>
        </p:spPr>
      </p:pic>
      <p:sp>
        <p:nvSpPr>
          <p:cNvPr id="340" name="TextBox 339"/>
          <p:cNvSpPr txBox="1"/>
          <p:nvPr/>
        </p:nvSpPr>
        <p:spPr>
          <a:xfrm>
            <a:off x="0" y="1059582"/>
            <a:ext cx="9144000" cy="523220"/>
          </a:xfrm>
          <a:prstGeom prst="rect">
            <a:avLst/>
          </a:prstGeom>
          <a:noFill/>
        </p:spPr>
        <p:txBody>
          <a:bodyPr wrap="square" rtlCol="0">
            <a:spAutoFit/>
          </a:bodyPr>
          <a:lstStyle/>
          <a:p>
            <a:pPr algn="ctr"/>
            <a:r>
              <a:rPr lang="en-IN" sz="2800" b="1" dirty="0">
                <a:latin typeface="Times New Roman" pitchFamily="18" charset="0"/>
                <a:cs typeface="Times New Roman" pitchFamily="18" charset="0"/>
              </a:rPr>
              <a:t>SEMINAR (17CSS86)</a:t>
            </a:r>
            <a:endParaRPr lang="en-US" sz="2800" b="1" dirty="0">
              <a:latin typeface="Times New Roman" pitchFamily="18" charset="0"/>
              <a:cs typeface="Times New Roman" pitchFamily="18" charset="0"/>
            </a:endParaRPr>
          </a:p>
        </p:txBody>
      </p:sp>
      <p:sp>
        <p:nvSpPr>
          <p:cNvPr id="341" name="Rectangle 340"/>
          <p:cNvSpPr/>
          <p:nvPr/>
        </p:nvSpPr>
        <p:spPr>
          <a:xfrm>
            <a:off x="2" y="1851670"/>
            <a:ext cx="9143999" cy="369332"/>
          </a:xfrm>
          <a:prstGeom prst="rect">
            <a:avLst/>
          </a:prstGeom>
        </p:spPr>
        <p:txBody>
          <a:bodyPr wrap="square">
            <a:spAutoFit/>
          </a:bodyPr>
          <a:lstStyle/>
          <a:p>
            <a:pPr algn="ctr"/>
            <a:r>
              <a:rPr lang="en-IN" sz="1800" b="1" dirty="0">
                <a:latin typeface="Times New Roman" pitchFamily="18" charset="0"/>
                <a:cs typeface="Times New Roman" pitchFamily="18" charset="0"/>
              </a:rPr>
              <a:t>TOPIC : ROBOTIC PROCESS AUTOMATION IN BANKING SECTOR</a:t>
            </a:r>
            <a:endParaRPr lang="en-US" sz="1800" b="1" dirty="0">
              <a:latin typeface="Times New Roman" pitchFamily="18" charset="0"/>
              <a:cs typeface="Times New Roman" pitchFamily="18" charset="0"/>
            </a:endParaRPr>
          </a:p>
        </p:txBody>
      </p:sp>
      <p:sp>
        <p:nvSpPr>
          <p:cNvPr id="342" name="Rectangle 341"/>
          <p:cNvSpPr/>
          <p:nvPr/>
        </p:nvSpPr>
        <p:spPr>
          <a:xfrm>
            <a:off x="179512" y="2427734"/>
            <a:ext cx="8964488" cy="1061829"/>
          </a:xfrm>
          <a:prstGeom prst="rect">
            <a:avLst/>
          </a:prstGeom>
        </p:spPr>
        <p:txBody>
          <a:bodyPr wrap="square">
            <a:spAutoFit/>
          </a:bodyPr>
          <a:lstStyle/>
          <a:p>
            <a:pPr algn="ctr">
              <a:lnSpc>
                <a:spcPct val="150000"/>
              </a:lnSpc>
            </a:pPr>
            <a:r>
              <a:rPr lang="en-IN" b="1" dirty="0">
                <a:solidFill>
                  <a:schemeClr val="tx1"/>
                </a:solidFill>
                <a:latin typeface="Times New Roman" panose="02020603050405020304" pitchFamily="18" charset="0"/>
                <a:cs typeface="Times New Roman" panose="02020603050405020304" pitchFamily="18" charset="0"/>
              </a:rPr>
              <a:t>UNDER THE GUIDANCE OF :</a:t>
            </a:r>
          </a:p>
          <a:p>
            <a:pPr algn="ctr">
              <a:lnSpc>
                <a:spcPct val="150000"/>
              </a:lnSpc>
            </a:pPr>
            <a:r>
              <a:rPr lang="en-IN" b="1" dirty="0">
                <a:solidFill>
                  <a:schemeClr val="tx1"/>
                </a:solidFill>
                <a:latin typeface="Times New Roman" panose="02020603050405020304" pitchFamily="18" charset="0"/>
                <a:cs typeface="Times New Roman" panose="02020603050405020304" pitchFamily="18" charset="0"/>
              </a:rPr>
              <a:t>MRS. GEETHA PAWAR</a:t>
            </a:r>
          </a:p>
          <a:p>
            <a:pPr algn="ctr">
              <a:lnSpc>
                <a:spcPct val="150000"/>
              </a:lnSpc>
            </a:pPr>
            <a:r>
              <a:rPr lang="en-IN" b="1" dirty="0">
                <a:solidFill>
                  <a:schemeClr val="tx1"/>
                </a:solidFill>
                <a:latin typeface="Times New Roman" panose="02020603050405020304" pitchFamily="18" charset="0"/>
                <a:cs typeface="Times New Roman" panose="02020603050405020304" pitchFamily="18" charset="0"/>
              </a:rPr>
              <a:t>ASST. PROFESSOR, DEPT OF CSE</a:t>
            </a:r>
          </a:p>
        </p:txBody>
      </p:sp>
      <p:sp>
        <p:nvSpPr>
          <p:cNvPr id="343" name="Rectangle 342"/>
          <p:cNvSpPr/>
          <p:nvPr/>
        </p:nvSpPr>
        <p:spPr>
          <a:xfrm flipH="1">
            <a:off x="4837152" y="3822308"/>
            <a:ext cx="4427984" cy="523220"/>
          </a:xfrm>
          <a:prstGeom prst="rect">
            <a:avLst/>
          </a:prstGeom>
        </p:spPr>
        <p:txBody>
          <a:bodyPr wrap="square">
            <a:spAutoFit/>
          </a:bodyPr>
          <a:lstStyle/>
          <a:p>
            <a:pPr algn="just"/>
            <a:endParaRPr lang="en-IN" b="1"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PRESENTED BY: POORNIMA S (1RG17CS036)</a:t>
            </a:r>
            <a:endParaRPr lang="en-US" dirty="0"/>
          </a:p>
        </p:txBody>
      </p:sp>
      <p:pic>
        <p:nvPicPr>
          <p:cNvPr id="345" name="Picture 20" descr="What is RPA? | Robotic Process Automation - Iberdrola"/>
          <p:cNvPicPr>
            <a:picLocks noChangeAspect="1" noChangeArrowheads="1"/>
          </p:cNvPicPr>
          <p:nvPr/>
        </p:nvPicPr>
        <p:blipFill>
          <a:blip r:embed="rId4"/>
          <a:srcRect l="11147" t="8507" r="15889" b="6693"/>
          <a:stretch>
            <a:fillRect/>
          </a:stretch>
        </p:blipFill>
        <p:spPr bwMode="auto">
          <a:xfrm>
            <a:off x="107504" y="3219822"/>
            <a:ext cx="2726290" cy="1779662"/>
          </a:xfrm>
          <a:prstGeom prst="rect">
            <a:avLst/>
          </a:prstGeom>
          <a:noFill/>
          <a:effectLst>
            <a:glow rad="63500">
              <a:schemeClr val="accent1">
                <a:satMod val="175000"/>
                <a:alpha val="40000"/>
              </a:schemeClr>
            </a:glo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251520" y="915566"/>
          <a:ext cx="8640959" cy="4187904"/>
        </p:xfrm>
        <a:graphic>
          <a:graphicData uri="http://schemas.openxmlformats.org/drawingml/2006/table">
            <a:tbl>
              <a:tblPr firstRow="1" bandRow="1">
                <a:tableStyleId>{2D5ABB26-0587-4C30-8999-92F81FD0307C}</a:tableStyleId>
              </a:tblPr>
              <a:tblGrid>
                <a:gridCol w="2028747">
                  <a:extLst>
                    <a:ext uri="{9D8B030D-6E8A-4147-A177-3AD203B41FA5}">
                      <a16:colId xmlns:a16="http://schemas.microsoft.com/office/drawing/2014/main" val="20000"/>
                    </a:ext>
                  </a:extLst>
                </a:gridCol>
                <a:gridCol w="2554718">
                  <a:extLst>
                    <a:ext uri="{9D8B030D-6E8A-4147-A177-3AD203B41FA5}">
                      <a16:colId xmlns:a16="http://schemas.microsoft.com/office/drawing/2014/main" val="20001"/>
                    </a:ext>
                  </a:extLst>
                </a:gridCol>
                <a:gridCol w="2103886">
                  <a:extLst>
                    <a:ext uri="{9D8B030D-6E8A-4147-A177-3AD203B41FA5}">
                      <a16:colId xmlns:a16="http://schemas.microsoft.com/office/drawing/2014/main" val="20002"/>
                    </a:ext>
                  </a:extLst>
                </a:gridCol>
                <a:gridCol w="1953608">
                  <a:extLst>
                    <a:ext uri="{9D8B030D-6E8A-4147-A177-3AD203B41FA5}">
                      <a16:colId xmlns:a16="http://schemas.microsoft.com/office/drawing/2014/main" val="20003"/>
                    </a:ext>
                  </a:extLst>
                </a:gridCol>
              </a:tblGrid>
              <a:tr h="1512168">
                <a:tc>
                  <a:txBody>
                    <a:bodyPr/>
                    <a:lstStyle/>
                    <a:p>
                      <a:pPr algn="ctr"/>
                      <a:endParaRPr lang="en-US" dirty="0"/>
                    </a:p>
                  </a:txBody>
                  <a:tcPr>
                    <a:lnL>
                      <a:noFill/>
                    </a:lnL>
                    <a:lnR>
                      <a:noFill/>
                    </a:lnR>
                    <a:lnT>
                      <a:noFill/>
                    </a:lnT>
                    <a:lnB>
                      <a:noFill/>
                    </a:lnB>
                    <a:lnTlToBr w="12700" cmpd="sng">
                      <a:noFill/>
                      <a:prstDash val="solid"/>
                    </a:lnTlToBr>
                    <a:lnBlToTr w="12700" cmpd="sng">
                      <a:noFill/>
                      <a:prstDash val="solid"/>
                    </a:lnBlToTr>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2048">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t>Reduces cost</a:t>
                      </a:r>
                      <a:endParaRPr lang="en-US" dirty="0"/>
                    </a:p>
                    <a:p>
                      <a:pPr algn="ctr"/>
                      <a:endParaRPr lang="en-US" dirty="0"/>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Faster speeds</a:t>
                      </a:r>
                    </a:p>
                    <a:p>
                      <a:pPr algn="ctr"/>
                      <a:endParaRPr lang="en-US" dirty="0"/>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Increased accuracy</a:t>
                      </a:r>
                    </a:p>
                    <a:p>
                      <a:pPr algn="ctr"/>
                      <a:endParaRPr lang="en-US" dirty="0"/>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Consistency</a:t>
                      </a:r>
                    </a:p>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426056">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567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Increased Customer Satisfaction</a:t>
                      </a:r>
                    </a:p>
                    <a:p>
                      <a:pPr algn="ctr"/>
                      <a:endParaRPr lang="en-US" dirty="0"/>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Security</a:t>
                      </a:r>
                    </a:p>
                    <a:p>
                      <a:pPr algn="ctr"/>
                      <a:endParaRPr lang="en-US" dirty="0"/>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t>Fraud detection</a:t>
                      </a:r>
                      <a:endParaRPr lang="en-US" dirty="0"/>
                    </a:p>
                    <a:p>
                      <a:pPr algn="ctr"/>
                      <a:endParaRPr lang="en-US" dirty="0"/>
                    </a:p>
                  </a:txBody>
                  <a:tcPr>
                    <a:lnL>
                      <a:noFill/>
                    </a:lnL>
                    <a:lnR>
                      <a:noFill/>
                    </a:lnR>
                    <a:lnT>
                      <a:noFill/>
                    </a:lnT>
                    <a:lnB>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Increased operational efficiency</a:t>
                      </a:r>
                    </a:p>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pic>
        <p:nvPicPr>
          <p:cNvPr id="8" name="Picture 2"/>
          <p:cNvPicPr>
            <a:picLocks noChangeAspect="1" noChangeArrowheads="1"/>
          </p:cNvPicPr>
          <p:nvPr/>
        </p:nvPicPr>
        <p:blipFill>
          <a:blip r:embed="rId2"/>
          <a:srcRect l="11825" t="32003" r="81852" b="56756"/>
          <a:stretch>
            <a:fillRect/>
          </a:stretch>
        </p:blipFill>
        <p:spPr bwMode="auto">
          <a:xfrm>
            <a:off x="539552" y="1059582"/>
            <a:ext cx="1368152" cy="1296144"/>
          </a:xfrm>
          <a:prstGeom prst="rect">
            <a:avLst/>
          </a:prstGeom>
          <a:noFill/>
          <a:ln w="9525">
            <a:noFill/>
            <a:miter lim="800000"/>
            <a:headEnd/>
            <a:tailEnd/>
          </a:ln>
        </p:spPr>
      </p:pic>
      <p:pic>
        <p:nvPicPr>
          <p:cNvPr id="9" name="Picture 8" descr="How To Lose Wait On Your Website By Increasing Page Load Speeds"/>
          <p:cNvPicPr>
            <a:picLocks noChangeAspect="1" noChangeArrowheads="1"/>
          </p:cNvPicPr>
          <p:nvPr/>
        </p:nvPicPr>
        <p:blipFill>
          <a:blip r:embed="rId3"/>
          <a:srcRect/>
          <a:stretch>
            <a:fillRect/>
          </a:stretch>
        </p:blipFill>
        <p:spPr bwMode="auto">
          <a:xfrm>
            <a:off x="2843808" y="1059582"/>
            <a:ext cx="1296144" cy="1250864"/>
          </a:xfrm>
          <a:prstGeom prst="rect">
            <a:avLst/>
          </a:prstGeom>
          <a:noFill/>
        </p:spPr>
      </p:pic>
      <p:pic>
        <p:nvPicPr>
          <p:cNvPr id="10" name="Picture 31" descr="The Quest of Higher Accuracy for CNN Models | by Swanand Mhalagi | Towards  Data Science"/>
          <p:cNvPicPr>
            <a:picLocks noChangeAspect="1" noChangeArrowheads="1"/>
          </p:cNvPicPr>
          <p:nvPr/>
        </p:nvPicPr>
        <p:blipFill>
          <a:blip r:embed="rId4"/>
          <a:srcRect/>
          <a:stretch>
            <a:fillRect/>
          </a:stretch>
        </p:blipFill>
        <p:spPr bwMode="auto">
          <a:xfrm>
            <a:off x="5148064" y="1073984"/>
            <a:ext cx="1512168" cy="1209734"/>
          </a:xfrm>
          <a:prstGeom prst="rect">
            <a:avLst/>
          </a:prstGeom>
          <a:noFill/>
        </p:spPr>
      </p:pic>
      <p:pic>
        <p:nvPicPr>
          <p:cNvPr id="11" name="Picture 53" descr="This Fall, Consistency is Key - Momentous Institute"/>
          <p:cNvPicPr>
            <a:picLocks noChangeAspect="1" noChangeArrowheads="1"/>
          </p:cNvPicPr>
          <p:nvPr/>
        </p:nvPicPr>
        <p:blipFill>
          <a:blip r:embed="rId5"/>
          <a:srcRect l="23882" t="12154" r="26638" b="27072"/>
          <a:stretch>
            <a:fillRect/>
          </a:stretch>
        </p:blipFill>
        <p:spPr bwMode="auto">
          <a:xfrm>
            <a:off x="7236296" y="1059582"/>
            <a:ext cx="1400556" cy="1143311"/>
          </a:xfrm>
          <a:prstGeom prst="rect">
            <a:avLst/>
          </a:prstGeom>
          <a:noFill/>
        </p:spPr>
      </p:pic>
      <p:pic>
        <p:nvPicPr>
          <p:cNvPr id="12" name="Picture 55" descr="The Purpose of a System Is What It Does.”"/>
          <p:cNvPicPr>
            <a:picLocks noChangeAspect="1" noChangeArrowheads="1"/>
          </p:cNvPicPr>
          <p:nvPr/>
        </p:nvPicPr>
        <p:blipFill>
          <a:blip r:embed="rId6"/>
          <a:srcRect l="7742" t="12903" r="7096" b="9677"/>
          <a:stretch>
            <a:fillRect/>
          </a:stretch>
        </p:blipFill>
        <p:spPr bwMode="auto">
          <a:xfrm>
            <a:off x="467544" y="3291830"/>
            <a:ext cx="1716191" cy="936104"/>
          </a:xfrm>
          <a:prstGeom prst="rect">
            <a:avLst/>
          </a:prstGeom>
          <a:noFill/>
        </p:spPr>
      </p:pic>
      <p:pic>
        <p:nvPicPr>
          <p:cNvPr id="13" name="Picture 69" descr="Cyber Security—Advancing through AI - IEEE Innovation at Work"/>
          <p:cNvPicPr>
            <a:picLocks noChangeAspect="1" noChangeArrowheads="1"/>
          </p:cNvPicPr>
          <p:nvPr/>
        </p:nvPicPr>
        <p:blipFill>
          <a:blip r:embed="rId7"/>
          <a:srcRect l="17210" r="17178" b="15116"/>
          <a:stretch>
            <a:fillRect/>
          </a:stretch>
        </p:blipFill>
        <p:spPr bwMode="auto">
          <a:xfrm>
            <a:off x="2843808" y="3075806"/>
            <a:ext cx="1368152" cy="1182325"/>
          </a:xfrm>
          <a:prstGeom prst="rect">
            <a:avLst/>
          </a:prstGeom>
          <a:noFill/>
        </p:spPr>
      </p:pic>
      <p:pic>
        <p:nvPicPr>
          <p:cNvPr id="14" name="Picture 93" descr="Homme En Capuche Fraude Interdit Vecteur De Signe. Icône De Protection  Contre La Fraude Pour Les Systèmes De Sécurité. Clip Art Libres De Droits ,  Vecteurs Et Illustration. Image 69054499."/>
          <p:cNvPicPr>
            <a:picLocks noChangeAspect="1" noChangeArrowheads="1"/>
          </p:cNvPicPr>
          <p:nvPr/>
        </p:nvPicPr>
        <p:blipFill>
          <a:blip r:embed="rId8"/>
          <a:srcRect l="20408" t="18950" r="22449" b="19826"/>
          <a:stretch>
            <a:fillRect/>
          </a:stretch>
        </p:blipFill>
        <p:spPr bwMode="auto">
          <a:xfrm>
            <a:off x="5292080" y="3003799"/>
            <a:ext cx="1224136" cy="1311574"/>
          </a:xfrm>
          <a:prstGeom prst="ellipse">
            <a:avLst/>
          </a:prstGeom>
          <a:ln w="635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5" name="Picture 89" descr="Why TrustMore? | TrustMore Enterprise Blockchain"/>
          <p:cNvPicPr>
            <a:picLocks noChangeAspect="1" noChangeArrowheads="1"/>
          </p:cNvPicPr>
          <p:nvPr/>
        </p:nvPicPr>
        <p:blipFill>
          <a:blip r:embed="rId9"/>
          <a:srcRect l="10080" t="20160" r="5921" b="-799"/>
          <a:stretch>
            <a:fillRect/>
          </a:stretch>
        </p:blipFill>
        <p:spPr bwMode="auto">
          <a:xfrm>
            <a:off x="7308304" y="3003798"/>
            <a:ext cx="1296144" cy="1244298"/>
          </a:xfrm>
          <a:prstGeom prst="rect">
            <a:avLst/>
          </a:prstGeom>
          <a:noFill/>
        </p:spPr>
      </p:pic>
      <p:sp>
        <p:nvSpPr>
          <p:cNvPr id="16" name="Rectangle 15"/>
          <p:cNvSpPr/>
          <p:nvPr/>
        </p:nvSpPr>
        <p:spPr>
          <a:xfrm>
            <a:off x="179512" y="195486"/>
            <a:ext cx="8964488" cy="461665"/>
          </a:xfrm>
          <a:prstGeom prst="rect">
            <a:avLst/>
          </a:prstGeom>
        </p:spPr>
        <p:txBody>
          <a:bodyPr wrap="square">
            <a:spAutoFit/>
          </a:bodyPr>
          <a:lstStyle/>
          <a:p>
            <a:pPr algn="ctr"/>
            <a:r>
              <a:rPr lang="en-US" sz="2400" b="1" dirty="0">
                <a:latin typeface="Times New Roman" pitchFamily="18" charset="0"/>
                <a:cs typeface="Times New Roman" pitchFamily="18" charset="0"/>
              </a:rPr>
              <a:t>BENEFITS  OF  RPA IN BANKING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3478"/>
            <a:ext cx="9144000" cy="523220"/>
          </a:xfrm>
          <a:prstGeom prst="rect">
            <a:avLst/>
          </a:prstGeom>
        </p:spPr>
        <p:txBody>
          <a:bodyPr wrap="square">
            <a:spAutoFit/>
          </a:bodyPr>
          <a:lstStyle/>
          <a:p>
            <a:pPr algn="ctr"/>
            <a:r>
              <a:rPr lang="en-US" sz="2800" b="1" dirty="0">
                <a:latin typeface="Times New Roman" pitchFamily="18" charset="0"/>
                <a:cs typeface="Times New Roman" pitchFamily="18" charset="0"/>
              </a:rPr>
              <a:t>RPA TOOLS</a:t>
            </a:r>
          </a:p>
        </p:txBody>
      </p:sp>
      <p:sp>
        <p:nvSpPr>
          <p:cNvPr id="4" name="Rectangle 3"/>
          <p:cNvSpPr/>
          <p:nvPr/>
        </p:nvSpPr>
        <p:spPr>
          <a:xfrm>
            <a:off x="251520" y="699542"/>
            <a:ext cx="8424936" cy="584775"/>
          </a:xfrm>
          <a:prstGeom prst="rect">
            <a:avLst/>
          </a:prstGeom>
        </p:spPr>
        <p:txBody>
          <a:bodyPr wrap="square">
            <a:spAutoFit/>
          </a:bodyPr>
          <a:lstStyle/>
          <a:p>
            <a:pPr algn="just"/>
            <a:r>
              <a:rPr lang="en-US" sz="1600" dirty="0">
                <a:latin typeface="Century Schoolbook" pitchFamily="18" charset="0"/>
              </a:rPr>
              <a:t>RPA tools are the software that helps users to configure various tasks to get automated.</a:t>
            </a:r>
          </a:p>
        </p:txBody>
      </p:sp>
      <p:sp>
        <p:nvSpPr>
          <p:cNvPr id="2050" name="AutoShape 2" descr="data:image/png;base64,iVBORw0KGgoAAAANSUhEUgAAAJcAAAA2CAMAAAD9AfsAAAAAclBMVEX////6Rhb6PgD6QQv7TB79b1H7Uyj9jHX+lYH9akn/+/r6NwD/x7z6RBL9inL7MQD/4tz9nIn/6+b8Vi/+5uP/opD8XDn9hGv+ppb+9vT9Yj3+tKb/8O3/zML+wLT+0cn+rp/9d1r7IQD8fmT/29X+uq2u5areAAAEJUlEQVRoge2ZbZ+iIBDAEcxUZLHsQfOxrb7/VzxmQEVv1/S27bd317wyGoY/A/NgEddZLmxFvl1eXP8QF6OzRTyRiwX7zUzZJ+J5XNSfrx+wF9eLa77M46rTfKeffhSXLzmX5Y/jqqVSEm72WK64yfO8KQZjRdpEcU1IbnEVWxBLCT/DvD2F5MuvIy49QUs2CyWzl4jeOefvu4FCWJ+LPFGOsLg2UqVzGfY6ifrML+op5cgVj7iO3CoDybq+z5XCEtzsIQKrcshFiiPJ11f/bHGBVwS3uA4KgR7VUyxVkqcHMuJ6o13FFEJQGcR3uRSKoJNcF9LUl/Q44nIGXMJwkYpynuwmuHQ55+U9LpgxyZXlpNzeinweFwmvrS/GXIKDUIZek3c8dp+rk3lcvYy4hBtVSpqAY6Nxei5XF5m/c3lGu8YOiHeXP4zLKroCgg5CZXdbbJAr1kHZcYXX6FbVw4Qxiyv0IIzeJrlIxa1MmG08PF/nGJMI4zwmmTSnDfHrhYZrm/kOqrLL4BLM4kqYirf1NBdxoTMLzBHhsQKDbEquwhW5rOhNDBePdKuJqpvFXPB0j2vF2o+5FH2UchiH5NdzKb2Wy6G2qlV3Hsd1Bi5HzS+lcYAOU2aScvauz9GBc3RbLtRTAY2P8vYNXCfgOpgDVZao36QXaXIccL356Dq2VuJ3XIyndVz7ePCCPp6rgBOhqmw1umo1OJpdeMtF2jxhltBc7KTTRuFgPFcP59LTU0IOeJ/y7njpmMvOXw5vy3iJ8dylywdxZXtpVtmBfROXnR8/5TJWQWA5cXgUl+vDdTm7evNHsxzvLzC50AkuHnV6R9xm2zB9kUtnScrwqlMV/fp6cStH5nyCy6qoPu2azwdwWTmJJ1BLsFmjVn8ZTXL19fEzLr3RvkyFXkszycW0UO6kOPobV/VFrmrk1wKNpPe4ApTLJsrsY7Oa13Tqfs3gusqWw95nNM0lEjKSmg/N4IyvcGVweYXXXTDI344s7nD1+b5z89BMbb0c/BGXDmh6Nhb9Pg8t4sI62SfIrSN6rtyO1dlc+Jqogr25xtfbSW+zWs6lyzZfwWtddtNl28Cg79h5u4yLrPAiY33naI5qgGVcxgzj4pBQ04cZrgLzHOOMdX3hHK5CsEFGYibcF3JtTT+j2j/E6Lkwp8M3y7jIzrFTJXXNTVjIRWJqvVl2faF2mAFbxkWytWrCYZ+CcfnW6oQeJM4PuNTwR1ykOEtqrNCqlEqtzYvbQMIsBn0hjltcHMY/5lIT0wBKnhOkfcoOV6fT6bAZc/kHNdw3DgO5rl0GVpqClIlS87r1680ZpoXjcbJHc59x4XaL0UuTJfN/z8kmrNyXv/v3wl5eXC+uJQJc4rSeK773xP9hTJP+4/63Wir/NZdYLs/gSrzl4p6/HesXMhtdr3ljH/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2" name="AutoShape 4" descr="data:image/png;base64,iVBORw0KGgoAAAANSUhEUgAAAJcAAAA2CAMAAAD9AfsAAAAAclBMVEX////6Rhb6PgD6QQv7TB79b1H7Uyj9jHX+lYH9akn/+/r6NwD/x7z6RBL9inL7MQD/4tz9nIn/6+b8Vi/+5uP/opD8XDn9hGv+ppb+9vT9Yj3+tKb/8O3/zML+wLT+0cn+rp/9d1r7IQD8fmT/29X+uq2u5areAAAEJUlEQVRoge2ZbZ+iIBDAEcxUZLHsQfOxrb7/VzxmQEVv1/S27bd317wyGoY/A/NgEddZLmxFvl1eXP8QF6OzRTyRiwX7zUzZJ+J5XNSfrx+wF9eLa77M46rTfKeffhSXLzmX5Y/jqqVSEm72WK64yfO8KQZjRdpEcU1IbnEVWxBLCT/DvD2F5MuvIy49QUs2CyWzl4jeOefvu4FCWJ+LPFGOsLg2UqVzGfY6ifrML+op5cgVj7iO3CoDybq+z5XCEtzsIQKrcshFiiPJ11f/bHGBVwS3uA4KgR7VUyxVkqcHMuJ6o13FFEJQGcR3uRSKoJNcF9LUl/Q44nIGXMJwkYpynuwmuHQ55+U9LpgxyZXlpNzeinweFwmvrS/GXIKDUIZek3c8dp+rk3lcvYy4hBtVSpqAY6Nxei5XF5m/c3lGu8YOiHeXP4zLKroCgg5CZXdbbJAr1kHZcYXX6FbVw4Qxiyv0IIzeJrlIxa1MmG08PF/nGJMI4zwmmTSnDfHrhYZrm/kOqrLL4BLM4kqYirf1NBdxoTMLzBHhsQKDbEquwhW5rOhNDBePdKuJqpvFXPB0j2vF2o+5FH2UchiH5NdzKb2Wy6G2qlV3Hsd1Bi5HzS+lcYAOU2aScvauz9GBc3RbLtRTAY2P8vYNXCfgOpgDVZao36QXaXIccL356Dq2VuJ3XIyndVz7ePCCPp6rgBOhqmw1umo1OJpdeMtF2jxhltBc7KTTRuFgPFcP59LTU0IOeJ/y7njpmMvOXw5vy3iJ8dylywdxZXtpVtmBfROXnR8/5TJWQWA5cXgUl+vDdTm7evNHsxzvLzC50AkuHnV6R9xm2zB9kUtnScrwqlMV/fp6cStH5nyCy6qoPu2azwdwWTmJJ1BLsFmjVn8ZTXL19fEzLr3RvkyFXkszycW0UO6kOPobV/VFrmrk1wKNpPe4ApTLJsrsY7Oa13Tqfs3gusqWw95nNM0lEjKSmg/N4IyvcGVweYXXXTDI344s7nD1+b5z89BMbb0c/BGXDmh6Nhb9Pg8t4sI62SfIrSN6rtyO1dlc+Jqogr25xtfbSW+zWs6lyzZfwWtddtNl28Cg79h5u4yLrPAiY33naI5qgGVcxgzj4pBQ04cZrgLzHOOMdX3hHK5CsEFGYibcF3JtTT+j2j/E6Lkwp8M3y7jIzrFTJXXNTVjIRWJqvVl2faF2mAFbxkWytWrCYZ+CcfnW6oQeJM4PuNTwR1ykOEtqrNCqlEqtzYvbQMIsBn0hjltcHMY/5lIT0wBKnhOkfcoOV6fT6bAZc/kHNdw3DgO5rl0GVpqClIlS87r1680ZpoXjcbJHc59x4XaL0UuTJfN/z8kmrNyXv/v3wl5eXC+uJQJc4rSeK773xP9hTJP+4/63Wir/NZdYLs/gSrzl4p6/HesXMhtdr3ljH/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4" name="AutoShape 6" descr="Empower the future of work with UiPath: Pw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56" name="AutoShape 8" descr="Empower the future of work with UiPath: Pw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058" name="Picture 10" descr="UiPath partners with GUVI to train learners in software automation | TechGig"/>
          <p:cNvPicPr>
            <a:picLocks noChangeAspect="1" noChangeArrowheads="1"/>
          </p:cNvPicPr>
          <p:nvPr/>
        </p:nvPicPr>
        <p:blipFill>
          <a:blip r:embed="rId2"/>
          <a:srcRect t="18000" b="18000"/>
          <a:stretch>
            <a:fillRect/>
          </a:stretch>
        </p:blipFill>
        <p:spPr bwMode="auto">
          <a:xfrm>
            <a:off x="539552" y="1635646"/>
            <a:ext cx="2448272" cy="870497"/>
          </a:xfrm>
          <a:prstGeom prst="rect">
            <a:avLst/>
          </a:prstGeom>
          <a:noFill/>
        </p:spPr>
      </p:pic>
      <p:pic>
        <p:nvPicPr>
          <p:cNvPr id="2060" name="Picture 12" descr="Discover the Scalability of Blue Prism RPA on Oracle Cloud Infrastructure |  IaaS Blog - Oracle Cloud Infrastructure News"/>
          <p:cNvPicPr>
            <a:picLocks noChangeAspect="1" noChangeArrowheads="1"/>
          </p:cNvPicPr>
          <p:nvPr/>
        </p:nvPicPr>
        <p:blipFill>
          <a:blip r:embed="rId3"/>
          <a:srcRect l="19000" t="40072" r="18000" b="31428"/>
          <a:stretch>
            <a:fillRect/>
          </a:stretch>
        </p:blipFill>
        <p:spPr bwMode="auto">
          <a:xfrm>
            <a:off x="4716017" y="1635646"/>
            <a:ext cx="2736304" cy="825234"/>
          </a:xfrm>
          <a:prstGeom prst="rect">
            <a:avLst/>
          </a:prstGeom>
          <a:noFill/>
        </p:spPr>
      </p:pic>
      <p:pic>
        <p:nvPicPr>
          <p:cNvPr id="2062" name="Picture 14" descr="Automation Anywhere raises $290 million at a $6.8 billion valuation |  VentureBeat"/>
          <p:cNvPicPr>
            <a:picLocks noChangeAspect="1" noChangeArrowheads="1"/>
          </p:cNvPicPr>
          <p:nvPr/>
        </p:nvPicPr>
        <p:blipFill>
          <a:blip r:embed="rId4"/>
          <a:srcRect l="17010" t="26460" r="16841" b="20621"/>
          <a:stretch>
            <a:fillRect/>
          </a:stretch>
        </p:blipFill>
        <p:spPr bwMode="auto">
          <a:xfrm>
            <a:off x="539552" y="3291831"/>
            <a:ext cx="2376264" cy="950506"/>
          </a:xfrm>
          <a:prstGeom prst="rect">
            <a:avLst/>
          </a:prstGeom>
          <a:noFill/>
        </p:spPr>
      </p:pic>
      <p:sp>
        <p:nvSpPr>
          <p:cNvPr id="2064" name="AutoShape 16" descr="WorkFusion Intelligent Automation Cloud Reviews, Ratings, &amp; Alternatives -  Gartner 202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066" name="AutoShape 18" descr="WorkFusion Intelligent Automation Cloud Reviews, Ratings, &amp; Alternatives -  Gartner 202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068" name="Picture 20" descr="WorkFusion Intelligent Automation Cloud Reviews, Ratings, &amp; Alternatives -  Gartner 2021"/>
          <p:cNvPicPr>
            <a:picLocks noChangeAspect="1" noChangeArrowheads="1"/>
          </p:cNvPicPr>
          <p:nvPr/>
        </p:nvPicPr>
        <p:blipFill>
          <a:blip r:embed="rId5"/>
          <a:srcRect l="17010" t="37200" r="17471" b="38801"/>
          <a:stretch>
            <a:fillRect/>
          </a:stretch>
        </p:blipFill>
        <p:spPr bwMode="auto">
          <a:xfrm>
            <a:off x="4716017" y="3507854"/>
            <a:ext cx="3240359" cy="623147"/>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
        <p:nvSpPr>
          <p:cNvPr id="3" name="TextBox 2"/>
          <p:cNvSpPr txBox="1"/>
          <p:nvPr/>
        </p:nvSpPr>
        <p:spPr>
          <a:xfrm>
            <a:off x="0" y="195486"/>
            <a:ext cx="9144000" cy="461665"/>
          </a:xfrm>
          <a:prstGeom prst="rect">
            <a:avLst/>
          </a:prstGeom>
          <a:noFill/>
        </p:spPr>
        <p:txBody>
          <a:bodyPr wrap="square" rtlCol="0">
            <a:spAutoFit/>
          </a:bodyPr>
          <a:lstStyle/>
          <a:p>
            <a:pPr algn="ctr"/>
            <a:r>
              <a:rPr lang="en-IN" sz="2400" b="1" dirty="0">
                <a:latin typeface="Times New Roman" pitchFamily="18" charset="0"/>
                <a:cs typeface="Times New Roman" pitchFamily="18" charset="0"/>
              </a:rPr>
              <a:t>CONCLUSION</a:t>
            </a:r>
            <a:endParaRPr lang="en-US" sz="2400" b="1" dirty="0">
              <a:latin typeface="Times New Roman" pitchFamily="18" charset="0"/>
              <a:cs typeface="Times New Roman" pitchFamily="18" charset="0"/>
            </a:endParaRPr>
          </a:p>
        </p:txBody>
      </p:sp>
      <p:sp>
        <p:nvSpPr>
          <p:cNvPr id="4" name="Rectangle 3"/>
          <p:cNvSpPr/>
          <p:nvPr/>
        </p:nvSpPr>
        <p:spPr>
          <a:xfrm>
            <a:off x="395536" y="987574"/>
            <a:ext cx="8496944" cy="2946704"/>
          </a:xfrm>
          <a:prstGeom prst="rect">
            <a:avLst/>
          </a:prstGeom>
        </p:spPr>
        <p:txBody>
          <a:bodyPr wrap="square">
            <a:spAutoFit/>
          </a:bodyPr>
          <a:lstStyle/>
          <a:p>
            <a:pPr algn="just">
              <a:lnSpc>
                <a:spcPct val="150000"/>
              </a:lnSpc>
            </a:pPr>
            <a:r>
              <a:rPr lang="en-US" sz="1800" dirty="0">
                <a:latin typeface="Century Schoolbook" pitchFamily="18" charset="0"/>
              </a:rPr>
              <a:t>The Robotic Process Automation technology is beneficial to many industries. Robotic Process Automation (RPA) is fast emerging as a highly efficient way to help banking and financial institutions support their digital transformation initiatives. Robotic Process Automation helps as reduced error rates, saves labor costs and operational efficiency, accuracy, and improved efficiency for significant growth in the banking sector. Robotic Process Automation is already being implemented in many banks of the world.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67494"/>
            <a:ext cx="9144000"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REFERENCES</a:t>
            </a:r>
          </a:p>
        </p:txBody>
      </p:sp>
      <p:sp>
        <p:nvSpPr>
          <p:cNvPr id="4" name="Rectangle 3"/>
          <p:cNvSpPr/>
          <p:nvPr/>
        </p:nvSpPr>
        <p:spPr>
          <a:xfrm>
            <a:off x="395536" y="915567"/>
            <a:ext cx="8136904" cy="4616648"/>
          </a:xfrm>
          <a:prstGeom prst="rect">
            <a:avLst/>
          </a:prstGeom>
        </p:spPr>
        <p:txBody>
          <a:bodyPr wrap="square">
            <a:spAutoFit/>
          </a:bodyPr>
          <a:lstStyle/>
          <a:p>
            <a:pPr marL="342900" indent="-342900" algn="just">
              <a:lnSpc>
                <a:spcPct val="150000"/>
              </a:lnSpc>
              <a:buFont typeface="+mj-lt"/>
              <a:buAutoNum type="arabicPeriod"/>
            </a:pPr>
            <a:r>
              <a:rPr lang="en-US" dirty="0"/>
              <a:t>The Future of Robotic Process Automation (RPA) in the Banking Sector for Better Customer Experience  April 2020  </a:t>
            </a:r>
            <a:r>
              <a:rPr lang="en-US" u="sng" dirty="0">
                <a:hlinkClick r:id="rId2"/>
              </a:rPr>
              <a:t>Shanlax International Journal of Commerce</a:t>
            </a:r>
            <a:r>
              <a:rPr lang="en-US" dirty="0"/>
              <a:t> 8(2):61-65</a:t>
            </a:r>
          </a:p>
          <a:p>
            <a:pPr marL="342900" indent="-342900" algn="just">
              <a:lnSpc>
                <a:spcPct val="150000"/>
              </a:lnSpc>
              <a:buFont typeface="+mj-lt"/>
              <a:buAutoNum type="arabicPeriod"/>
            </a:pPr>
            <a:endParaRPr lang="en-US" dirty="0"/>
          </a:p>
          <a:p>
            <a:pPr marL="357188" indent="-357188" algn="just">
              <a:lnSpc>
                <a:spcPct val="150000"/>
              </a:lnSpc>
              <a:buFont typeface="+mj-lt"/>
              <a:buAutoNum type="arabicPeriod"/>
            </a:pPr>
            <a:r>
              <a:rPr lang="en-US" dirty="0"/>
              <a:t>“10 ways Robotic Process Automation can improve  the Loan Origination Process.” Nelito, 2019, </a:t>
            </a:r>
            <a:r>
              <a:rPr lang="en-US" dirty="0">
                <a:hlinkClick r:id="rId3"/>
              </a:rPr>
              <a:t>https://www.nelito.com/blog/10-ways-</a:t>
            </a:r>
            <a:r>
              <a:rPr lang="en-US" dirty="0"/>
              <a:t> Robotic-Process-Automation-can-improve - the-Loan-Origination-Process.html.</a:t>
            </a:r>
          </a:p>
          <a:p>
            <a:pPr marL="357188" indent="-357188" algn="just">
              <a:lnSpc>
                <a:spcPct val="150000"/>
              </a:lnSpc>
              <a:buFont typeface="+mj-lt"/>
              <a:buAutoNum type="arabicPeriod"/>
            </a:pPr>
            <a:endParaRPr lang="en-IN" dirty="0"/>
          </a:p>
          <a:p>
            <a:pPr marL="357188" indent="-357188" algn="just">
              <a:lnSpc>
                <a:spcPct val="150000"/>
              </a:lnSpc>
              <a:buFont typeface="+mj-lt"/>
              <a:buAutoNum type="arabicPeriod"/>
            </a:pPr>
            <a:r>
              <a:rPr lang="en-US" dirty="0"/>
              <a:t>Anagnoste, S. (2017). Robotic Automation Process - The next major revolution in terms of back-office operations improvement. Proceedings of the International Conference on Business Excellence, 11(1), 676–686 </a:t>
            </a:r>
            <a:r>
              <a:rPr lang="en-US" dirty="0">
                <a:hlinkClick r:id="rId4"/>
              </a:rPr>
              <a:t>https://doi.org/https://doi.org/10.1515/picbe-2017-0072</a:t>
            </a:r>
            <a:endParaRPr lang="en-US" dirty="0"/>
          </a:p>
          <a:p>
            <a:pPr marL="357188" indent="-357188" algn="just">
              <a:lnSpc>
                <a:spcPct val="150000"/>
              </a:lnSpc>
              <a:buFont typeface="+mj-lt"/>
              <a:buAutoNum type="arabicPeriod"/>
            </a:pPr>
            <a:endParaRPr lang="en-US" dirty="0"/>
          </a:p>
          <a:p>
            <a:pPr marL="357188" indent="-357188" algn="just">
              <a:lnSpc>
                <a:spcPct val="150000"/>
              </a:lnSpc>
              <a:buFont typeface="+mj-lt"/>
              <a:buAutoNum type="arabicPeriod"/>
            </a:pPr>
            <a:r>
              <a:rPr lang="en-US" dirty="0"/>
              <a:t>“RPA for Banking.” SmartRPA, </a:t>
            </a:r>
            <a:r>
              <a:rPr lang="en-US" dirty="0">
                <a:hlinkClick r:id="rId5"/>
              </a:rPr>
              <a:t>https://smartrpa</a:t>
            </a:r>
            <a:r>
              <a:rPr lang="en-US" dirty="0"/>
              <a:t>. com/rpa-for-banking</a:t>
            </a:r>
          </a:p>
          <a:p>
            <a:pPr marL="357188" indent="-357188">
              <a:buFont typeface="+mj-lt"/>
              <a:buAutoNum type="arabicPeriod"/>
            </a:pPr>
            <a:endParaRPr lang="en-US" dirty="0"/>
          </a:p>
          <a:p>
            <a:pPr marL="342900" indent="-342900">
              <a:buFont typeface="+mj-lt"/>
              <a:buAutoNum type="arabicPeriod"/>
            </a:pPr>
            <a:endParaRPr lang="en-IN" dirty="0"/>
          </a:p>
          <a:p>
            <a:pPr marL="342900" indent="-342900">
              <a:buFont typeface="+mj-lt"/>
              <a:buAutoNum type="arabicPeriod"/>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2554545"/>
          </a:xfrm>
          <a:prstGeom prst="rect">
            <a:avLst/>
          </a:prstGeom>
          <a:noFill/>
        </p:spPr>
        <p:txBody>
          <a:bodyPr wrap="square" rtlCol="0">
            <a:spAutoFit/>
          </a:bodyPr>
          <a:lstStyle/>
          <a:p>
            <a:pPr algn="ctr"/>
            <a:endParaRPr lang="en-IN" sz="4000" dirty="0">
              <a:latin typeface="Times New Roman" pitchFamily="18" charset="0"/>
              <a:cs typeface="Times New Roman" pitchFamily="18" charset="0"/>
            </a:endParaRPr>
          </a:p>
          <a:p>
            <a:pPr algn="ctr"/>
            <a:endParaRPr lang="en-IN" sz="4000" dirty="0">
              <a:latin typeface="Times New Roman" pitchFamily="18" charset="0"/>
              <a:cs typeface="Times New Roman" pitchFamily="18" charset="0"/>
            </a:endParaRPr>
          </a:p>
          <a:p>
            <a:pPr algn="ctr"/>
            <a:endParaRPr lang="en-IN" sz="4000" b="1" dirty="0">
              <a:latin typeface="Times New Roman" pitchFamily="18" charset="0"/>
              <a:cs typeface="Times New Roman" pitchFamily="18" charset="0"/>
            </a:endParaRPr>
          </a:p>
          <a:p>
            <a:pPr algn="ctr"/>
            <a:r>
              <a:rPr lang="en-IN" sz="4000" b="1" dirty="0">
                <a:latin typeface="Times New Roman" pitchFamily="18" charset="0"/>
                <a:cs typeface="Times New Roman" pitchFamily="18" charset="0"/>
              </a:rPr>
              <a:t>THANK YOU</a:t>
            </a:r>
            <a:endParaRPr lang="en-US" sz="40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23478"/>
            <a:ext cx="9036496" cy="523220"/>
          </a:xfrm>
          <a:prstGeom prst="rect">
            <a:avLst/>
          </a:prstGeom>
          <a:noFill/>
        </p:spPr>
        <p:txBody>
          <a:bodyPr wrap="square" rtlCol="0">
            <a:spAutoFit/>
          </a:bodyPr>
          <a:lstStyle/>
          <a:p>
            <a:pPr algn="ctr"/>
            <a:r>
              <a:rPr lang="en-IN" sz="2800" b="1" dirty="0">
                <a:latin typeface="Times New Roman" pitchFamily="18" charset="0"/>
                <a:cs typeface="Times New Roman" pitchFamily="18" charset="0"/>
              </a:rPr>
              <a:t>ABSTRACT</a:t>
            </a:r>
            <a:endParaRPr lang="en-US" sz="2800" b="1" dirty="0">
              <a:latin typeface="Times New Roman" pitchFamily="18" charset="0"/>
              <a:cs typeface="Times New Roman" pitchFamily="18" charset="0"/>
            </a:endParaRPr>
          </a:p>
        </p:txBody>
      </p:sp>
      <p:sp>
        <p:nvSpPr>
          <p:cNvPr id="7" name="TextBox 6"/>
          <p:cNvSpPr txBox="1"/>
          <p:nvPr/>
        </p:nvSpPr>
        <p:spPr>
          <a:xfrm>
            <a:off x="323528" y="915565"/>
            <a:ext cx="8568952" cy="3785652"/>
          </a:xfrm>
          <a:prstGeom prst="rect">
            <a:avLst/>
          </a:prstGeom>
          <a:noFill/>
        </p:spPr>
        <p:txBody>
          <a:bodyPr wrap="square" rtlCol="0">
            <a:spAutoFit/>
          </a:bodyPr>
          <a:lstStyle/>
          <a:p>
            <a:pPr algn="just">
              <a:lnSpc>
                <a:spcPct val="150000"/>
              </a:lnSpc>
            </a:pPr>
            <a:r>
              <a:rPr lang="en-US" sz="1600" dirty="0">
                <a:latin typeface="Century Schoolbook" pitchFamily="18" charset="0"/>
              </a:rPr>
              <a:t>Robotic Process Automation (RPA) is a useful tool for the pressing demand of the banking sector. The virtual workforce has successfully helped banks to minimize in many cases, eliminate human intervention to a large extent in the execution of earlier human labor heavy tasks. The financial benefits of robotics in banking are matched by the improvement it yields in both back-office processes and the customer experience. The study focuses on factors influencing customer experience in  banking services delivered by RPA. Specifically, the study theorizes the role of various factors influencing the adoption of RPA in the  banking industry. Results highlight that factors such as security, privacy, reliability and usefulness are significant in advancing RPA in the retail banking industry. Implications for research and practice are also discussed.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771550"/>
            <a:ext cx="5472608" cy="615553"/>
          </a:xfrm>
          <a:prstGeom prst="rect">
            <a:avLst/>
          </a:prstGeom>
          <a:noFill/>
        </p:spPr>
        <p:txBody>
          <a:bodyPr wrap="square" rtlCol="0">
            <a:spAutoFit/>
          </a:bodyPr>
          <a:lstStyle/>
          <a:p>
            <a:r>
              <a:rPr lang="en-IN" sz="2000" b="1" dirty="0">
                <a:solidFill>
                  <a:schemeClr val="accent1">
                    <a:lumMod val="75000"/>
                  </a:schemeClr>
                </a:solidFill>
                <a:latin typeface="Times New Roman" pitchFamily="18" charset="0"/>
                <a:cs typeface="Times New Roman" pitchFamily="18" charset="0"/>
              </a:rPr>
              <a:t>WHAT IS RPA</a:t>
            </a:r>
            <a:r>
              <a:rPr lang="en-IN" sz="2000" b="1" dirty="0">
                <a:solidFill>
                  <a:schemeClr val="accent1">
                    <a:lumMod val="50000"/>
                  </a:schemeClr>
                </a:solidFill>
                <a:latin typeface="Times New Roman" pitchFamily="18" charset="0"/>
                <a:cs typeface="Times New Roman" pitchFamily="18" charset="0"/>
              </a:rPr>
              <a:t>?</a:t>
            </a:r>
          </a:p>
          <a:p>
            <a:endParaRPr lang="en-US" dirty="0"/>
          </a:p>
        </p:txBody>
      </p:sp>
      <p:sp>
        <p:nvSpPr>
          <p:cNvPr id="4" name="Oval 3"/>
          <p:cNvSpPr/>
          <p:nvPr/>
        </p:nvSpPr>
        <p:spPr>
          <a:xfrm flipH="1">
            <a:off x="755576" y="2355726"/>
            <a:ext cx="864096"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1">
                    <a:lumMod val="50000"/>
                  </a:schemeClr>
                </a:solidFill>
                <a:latin typeface="Century Schoolbook" pitchFamily="18" charset="0"/>
              </a:rPr>
              <a:t>RPA</a:t>
            </a:r>
            <a:endParaRPr lang="en-US" b="1" dirty="0">
              <a:solidFill>
                <a:schemeClr val="accent1">
                  <a:lumMod val="50000"/>
                </a:schemeClr>
              </a:solidFill>
              <a:latin typeface="Century Schoolbook" pitchFamily="18" charset="0"/>
            </a:endParaRPr>
          </a:p>
        </p:txBody>
      </p:sp>
      <p:sp>
        <p:nvSpPr>
          <p:cNvPr id="6" name="Oval 5"/>
          <p:cNvSpPr/>
          <p:nvPr/>
        </p:nvSpPr>
        <p:spPr>
          <a:xfrm>
            <a:off x="539552" y="2067694"/>
            <a:ext cx="1368152" cy="1296144"/>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475656" y="2067694"/>
            <a:ext cx="144016" cy="1440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1835696" y="2643758"/>
            <a:ext cx="144016" cy="14401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1547664" y="3219822"/>
            <a:ext cx="144016" cy="14401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a:endCxn id="29" idx="1"/>
          </p:cNvCxnSpPr>
          <p:nvPr/>
        </p:nvCxnSpPr>
        <p:spPr>
          <a:xfrm>
            <a:off x="1907704" y="1635646"/>
            <a:ext cx="1728192"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3635896" y="2355726"/>
            <a:ext cx="1512168" cy="720080"/>
          </a:xfrm>
          <a:prstGeom prst="rect">
            <a:avLst/>
          </a:prstGeom>
          <a:solidFill>
            <a:schemeClr val="bg1"/>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1"/>
                </a:solidFill>
                <a:latin typeface="Century Schoolbook" pitchFamily="18" charset="0"/>
              </a:rPr>
              <a:t>PROCESS</a:t>
            </a:r>
            <a:endParaRPr lang="en-US" b="1" dirty="0">
              <a:solidFill>
                <a:schemeClr val="accent1"/>
              </a:solidFill>
              <a:latin typeface="Century Schoolbook" pitchFamily="18" charset="0"/>
            </a:endParaRPr>
          </a:p>
        </p:txBody>
      </p:sp>
      <p:cxnSp>
        <p:nvCxnSpPr>
          <p:cNvPr id="27" name="Straight Connector 26"/>
          <p:cNvCxnSpPr>
            <a:stCxn id="8" idx="6"/>
            <a:endCxn id="16" idx="1"/>
          </p:cNvCxnSpPr>
          <p:nvPr/>
        </p:nvCxnSpPr>
        <p:spPr>
          <a:xfrm>
            <a:off x="1979712" y="2715766"/>
            <a:ext cx="16561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1547664" y="1635646"/>
            <a:ext cx="381131" cy="453139"/>
          </a:xfrm>
          <a:prstGeom prst="line">
            <a:avLst/>
          </a:prstGeom>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3635896" y="1275606"/>
            <a:ext cx="1512168" cy="720080"/>
          </a:xfrm>
          <a:prstGeom prst="rect">
            <a:avLst/>
          </a:prstGeom>
          <a:solidFill>
            <a:schemeClr val="bg1"/>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1"/>
                </a:solidFill>
                <a:latin typeface="Century Schoolbook" pitchFamily="18" charset="0"/>
              </a:rPr>
              <a:t>ROBOTIC</a:t>
            </a:r>
            <a:endParaRPr lang="en-US" b="1" dirty="0">
              <a:solidFill>
                <a:schemeClr val="accent1"/>
              </a:solidFill>
              <a:latin typeface="Century Schoolbook" pitchFamily="18" charset="0"/>
            </a:endParaRPr>
          </a:p>
        </p:txBody>
      </p:sp>
      <p:cxnSp>
        <p:nvCxnSpPr>
          <p:cNvPr id="31" name="Straight Connector 30"/>
          <p:cNvCxnSpPr/>
          <p:nvPr/>
        </p:nvCxnSpPr>
        <p:spPr>
          <a:xfrm>
            <a:off x="2123728" y="3723878"/>
            <a:ext cx="144016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flipV="1">
            <a:off x="1619672" y="3291830"/>
            <a:ext cx="504054" cy="432046"/>
          </a:xfrm>
          <a:prstGeom prst="line">
            <a:avLst/>
          </a:prstGeom>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3563888" y="3363838"/>
            <a:ext cx="1584176" cy="720080"/>
          </a:xfrm>
          <a:prstGeom prst="rect">
            <a:avLst/>
          </a:prstGeom>
          <a:solidFill>
            <a:schemeClr val="bg1"/>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1"/>
                </a:solidFill>
                <a:latin typeface="Century Schoolbook" pitchFamily="18" charset="0"/>
              </a:rPr>
              <a:t>AUTOMATION</a:t>
            </a:r>
            <a:endParaRPr lang="en-US" b="1" dirty="0">
              <a:solidFill>
                <a:schemeClr val="accent1"/>
              </a:solidFill>
              <a:latin typeface="Century Schoolbook" pitchFamily="18" charset="0"/>
            </a:endParaRPr>
          </a:p>
        </p:txBody>
      </p:sp>
      <p:sp>
        <p:nvSpPr>
          <p:cNvPr id="41" name="TextBox 40"/>
          <p:cNvSpPr txBox="1"/>
          <p:nvPr/>
        </p:nvSpPr>
        <p:spPr>
          <a:xfrm>
            <a:off x="5508104" y="771550"/>
            <a:ext cx="3384376" cy="3970318"/>
          </a:xfrm>
          <a:prstGeom prst="rect">
            <a:avLst/>
          </a:prstGeom>
          <a:gradFill flip="none" rotWithShape="1">
            <a:gsLst>
              <a:gs pos="41000">
                <a:schemeClr val="accent1">
                  <a:tint val="44500"/>
                  <a:satMod val="160000"/>
                  <a:alpha val="0"/>
                </a:schemeClr>
              </a:gs>
              <a:gs pos="100000">
                <a:schemeClr val="accent1">
                  <a:tint val="23500"/>
                  <a:satMod val="160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wrap="square" rtlCol="0">
            <a:spAutoFit/>
          </a:bodyPr>
          <a:lstStyle/>
          <a:p>
            <a:pPr algn="just">
              <a:lnSpc>
                <a:spcPct val="150000"/>
              </a:lnSpc>
              <a:buFont typeface="Wingdings" pitchFamily="2" charset="2"/>
              <a:buChar char="Ø"/>
            </a:pPr>
            <a:r>
              <a:rPr lang="en-IN" dirty="0">
                <a:latin typeface="Century Schoolbook" pitchFamily="18" charset="0"/>
              </a:rPr>
              <a:t> An entity which is capable of being programmed by a computer for doing complex tasks is known as a robot .In terms of RPA, this task would be to mimic the human actions.</a:t>
            </a:r>
          </a:p>
          <a:p>
            <a:pPr algn="just">
              <a:lnSpc>
                <a:spcPct val="150000"/>
              </a:lnSpc>
              <a:buFont typeface="Wingdings" pitchFamily="2" charset="2"/>
              <a:buChar char="Ø"/>
            </a:pPr>
            <a:endParaRPr lang="en-IN" dirty="0">
              <a:latin typeface="Century Schoolbook" pitchFamily="18" charset="0"/>
            </a:endParaRPr>
          </a:p>
          <a:p>
            <a:pPr algn="just">
              <a:lnSpc>
                <a:spcPct val="150000"/>
              </a:lnSpc>
              <a:buFont typeface="Wingdings" pitchFamily="2" charset="2"/>
              <a:buChar char="Ø"/>
            </a:pPr>
            <a:r>
              <a:rPr lang="en-IN" dirty="0">
                <a:latin typeface="Century Schoolbook" pitchFamily="18" charset="0"/>
              </a:rPr>
              <a:t>A sequence of steps, that lead to a meaningful activity or task is know as process.</a:t>
            </a:r>
          </a:p>
          <a:p>
            <a:pPr algn="just">
              <a:lnSpc>
                <a:spcPct val="150000"/>
              </a:lnSpc>
              <a:buFont typeface="Wingdings" pitchFamily="2" charset="2"/>
              <a:buChar char="Ø"/>
            </a:pPr>
            <a:endParaRPr lang="en-IN" dirty="0">
              <a:latin typeface="Century Schoolbook" pitchFamily="18" charset="0"/>
            </a:endParaRPr>
          </a:p>
          <a:p>
            <a:pPr algn="just">
              <a:lnSpc>
                <a:spcPct val="150000"/>
              </a:lnSpc>
              <a:buFont typeface="Wingdings" pitchFamily="2" charset="2"/>
              <a:buChar char="Ø"/>
            </a:pPr>
            <a:r>
              <a:rPr lang="en-IN" dirty="0">
                <a:latin typeface="Century Schoolbook" pitchFamily="18" charset="0"/>
              </a:rPr>
              <a:t>When task happens automatically i.e. without human intervention.</a:t>
            </a:r>
          </a:p>
        </p:txBody>
      </p:sp>
      <p:sp>
        <p:nvSpPr>
          <p:cNvPr id="23" name="TextBox 22"/>
          <p:cNvSpPr txBox="1"/>
          <p:nvPr/>
        </p:nvSpPr>
        <p:spPr>
          <a:xfrm>
            <a:off x="0" y="123478"/>
            <a:ext cx="9144000" cy="461665"/>
          </a:xfrm>
          <a:prstGeom prst="rect">
            <a:avLst/>
          </a:prstGeom>
          <a:noFill/>
        </p:spPr>
        <p:txBody>
          <a:bodyPr wrap="square" rtlCol="0">
            <a:spAutoFit/>
          </a:bodyPr>
          <a:lstStyle/>
          <a:p>
            <a:pPr algn="ctr"/>
            <a:r>
              <a:rPr lang="en-IN" sz="2400" b="1" dirty="0">
                <a:solidFill>
                  <a:schemeClr val="accent1">
                    <a:lumMod val="50000"/>
                  </a:schemeClr>
                </a:solidFill>
                <a:latin typeface="Times New Roman" pitchFamily="18" charset="0"/>
                <a:cs typeface="Times New Roman" pitchFamily="18" charset="0"/>
              </a:rPr>
              <a:t>INTRODUCTION</a:t>
            </a:r>
            <a:endParaRPr lang="en-US" sz="2000" b="1" dirty="0">
              <a:solidFill>
                <a:schemeClr val="accent1">
                  <a:lumMod val="50000"/>
                </a:schemeClr>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627535"/>
            <a:ext cx="8424936" cy="4392488"/>
          </a:xfrm>
          <a:prstGeom prst="rect">
            <a:avLst/>
          </a:prstGeom>
        </p:spPr>
        <p:txBody>
          <a:bodyPr wrap="square">
            <a:spAutoFit/>
          </a:bodyPr>
          <a:lstStyle/>
          <a:p>
            <a:pPr marL="179388" indent="-179388" algn="just">
              <a:buFont typeface="Wingdings" pitchFamily="2" charset="2"/>
              <a:buChar char="Ø"/>
            </a:pPr>
            <a:r>
              <a:rPr lang="en-US" dirty="0">
                <a:latin typeface="Century Schoolbook" pitchFamily="18" charset="0"/>
              </a:rPr>
              <a:t>Robotic process automation (RPA) is a software technology that makes it easy to build, deploy and manage software robots that emulate humans actions interacting with digital systems and software. </a:t>
            </a:r>
          </a:p>
          <a:p>
            <a:pPr marL="179388" indent="-179388" algn="just">
              <a:buFont typeface="Wingdings" pitchFamily="2" charset="2"/>
              <a:buChar char="Ø"/>
            </a:pPr>
            <a:endParaRPr lang="en-IN" dirty="0">
              <a:latin typeface="Century Schoolbook" pitchFamily="18" charset="0"/>
            </a:endParaRPr>
          </a:p>
          <a:p>
            <a:pPr marL="179388" indent="-179388" algn="just">
              <a:buFont typeface="Wingdings" pitchFamily="2" charset="2"/>
              <a:buChar char="Ø"/>
            </a:pPr>
            <a:r>
              <a:rPr lang="en-US" dirty="0">
                <a:latin typeface="Century Schoolbook" pitchFamily="18" charset="0"/>
              </a:rPr>
              <a:t>Robotic Process Automation is a useful tool for the pressing demand of the banking sector. Operation costs have been one of the focus areas in the banking sector.</a:t>
            </a:r>
          </a:p>
          <a:p>
            <a:pPr marL="179388" indent="-179388" algn="just">
              <a:buFont typeface="Wingdings" pitchFamily="2" charset="2"/>
              <a:buChar char="Ø"/>
            </a:pPr>
            <a:endParaRPr lang="en-US" dirty="0">
              <a:latin typeface="Century Schoolbook" pitchFamily="18" charset="0"/>
            </a:endParaRPr>
          </a:p>
          <a:p>
            <a:pPr marL="179388" indent="-179388" algn="just">
              <a:buFont typeface="Wingdings" pitchFamily="2" charset="2"/>
              <a:buChar char="Ø"/>
            </a:pPr>
            <a:r>
              <a:rPr lang="en-US" dirty="0">
                <a:latin typeface="Century Schoolbook" pitchFamily="18" charset="0"/>
              </a:rPr>
              <a:t> RPA in the banking sector has significantly helped to reduce the costs by 30 per cents to 70 percent,  saves labor costs ,operational efficiency, accuracy, 24/7, offer innovative services and better experience of the customer.</a:t>
            </a:r>
          </a:p>
          <a:p>
            <a:pPr marL="179388" indent="-179388" algn="just"/>
            <a:endParaRPr lang="en-US" dirty="0">
              <a:latin typeface="Century Schoolbook" pitchFamily="18" charset="0"/>
            </a:endParaRPr>
          </a:p>
          <a:p>
            <a:pPr marL="179388" indent="-179388" algn="just">
              <a:buFont typeface="Wingdings" pitchFamily="2" charset="2"/>
              <a:buChar char="Ø"/>
            </a:pPr>
            <a:r>
              <a:rPr lang="en-US" dirty="0">
                <a:latin typeface="Century Schoolbook" pitchFamily="18" charset="0"/>
              </a:rPr>
              <a:t>RPA is being increasingly used as a tool to automate, scale-up, manage, analyze, and provide superior customer service.</a:t>
            </a:r>
          </a:p>
          <a:p>
            <a:pPr marL="179388" indent="-179388" algn="just">
              <a:buFont typeface="Wingdings" pitchFamily="2" charset="2"/>
              <a:buChar char="Ø"/>
            </a:pPr>
            <a:endParaRPr lang="en-IN" dirty="0">
              <a:latin typeface="Century Schoolbook" pitchFamily="18" charset="0"/>
            </a:endParaRPr>
          </a:p>
          <a:p>
            <a:pPr marL="179388" indent="-179388" algn="just">
              <a:buFont typeface="Wingdings" pitchFamily="2" charset="2"/>
              <a:buChar char="Ø"/>
            </a:pPr>
            <a:r>
              <a:rPr lang="en-US" dirty="0">
                <a:latin typeface="Century Schoolbook" pitchFamily="18" charset="0"/>
              </a:rPr>
              <a:t>Leading banks in India, such as ICICI Bank, HDFC Bank, and Axis Bank, have implemented Robotic Process Automation.</a:t>
            </a:r>
          </a:p>
          <a:p>
            <a:pPr marL="179388" indent="-179388" algn="just">
              <a:buFont typeface="Wingdings" pitchFamily="2" charset="2"/>
              <a:buChar char="Ø"/>
            </a:pPr>
            <a:endParaRPr lang="en-IN" dirty="0">
              <a:latin typeface="Century Schoolbook" pitchFamily="18" charset="0"/>
            </a:endParaRPr>
          </a:p>
          <a:p>
            <a:pPr marL="179388" indent="-179388" algn="just">
              <a:buFont typeface="Wingdings" pitchFamily="2" charset="2"/>
              <a:buChar char="Ø"/>
            </a:pPr>
            <a:r>
              <a:rPr lang="en-US" dirty="0">
                <a:latin typeface="Century Schoolbook" pitchFamily="18" charset="0"/>
              </a:rPr>
              <a:t>Banks use RPA to perform repetitive tasks like data entry and to automate customer service and back-office workflows. RPA can also be supplemented with AI and Machine Learning (ML) to handle sophisticated processes with higher accuracy and efficiency.</a:t>
            </a:r>
          </a:p>
        </p:txBody>
      </p:sp>
      <p:sp>
        <p:nvSpPr>
          <p:cNvPr id="4" name="Rectangle 3"/>
          <p:cNvSpPr/>
          <p:nvPr/>
        </p:nvSpPr>
        <p:spPr>
          <a:xfrm>
            <a:off x="0" y="0"/>
            <a:ext cx="9144000" cy="523220"/>
          </a:xfrm>
          <a:prstGeom prst="rect">
            <a:avLst/>
          </a:prstGeom>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IN" sz="2800" b="1" dirty="0">
                <a:ln>
                  <a:prstDash val="solid"/>
                </a:ln>
                <a:solidFill>
                  <a:schemeClr val="accent1">
                    <a:lumMod val="50000"/>
                  </a:schemeClr>
                </a:solidFill>
                <a:latin typeface="Times New Roman" pitchFamily="18" charset="0"/>
                <a:cs typeface="Times New Roman" pitchFamily="18" charset="0"/>
              </a:rPr>
              <a:t>INTRODUCTION</a:t>
            </a:r>
            <a:endParaRPr lang="en-US" sz="2400" b="1" dirty="0">
              <a:ln>
                <a:prstDash val="solid"/>
              </a:ln>
              <a:solidFill>
                <a:schemeClr val="accent1">
                  <a:lumMod val="50000"/>
                </a:schemeClr>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ow Does RPA Work? - Tutorial And Example"/>
          <p:cNvPicPr>
            <a:picLocks noChangeAspect="1" noChangeArrowheads="1"/>
          </p:cNvPicPr>
          <p:nvPr/>
        </p:nvPicPr>
        <p:blipFill>
          <a:blip r:embed="rId2" cstate="print"/>
          <a:srcRect/>
          <a:stretch>
            <a:fillRect/>
          </a:stretch>
        </p:blipFill>
        <p:spPr bwMode="auto">
          <a:xfrm>
            <a:off x="1331640" y="461350"/>
            <a:ext cx="6048671" cy="4586493"/>
          </a:xfrm>
          <a:prstGeom prst="rect">
            <a:avLst/>
          </a:prstGeom>
          <a:noFill/>
        </p:spPr>
      </p:pic>
      <p:sp>
        <p:nvSpPr>
          <p:cNvPr id="5" name="TextBox 4"/>
          <p:cNvSpPr txBox="1"/>
          <p:nvPr/>
        </p:nvSpPr>
        <p:spPr>
          <a:xfrm>
            <a:off x="0" y="0"/>
            <a:ext cx="9144000" cy="523220"/>
          </a:xfrm>
          <a:prstGeom prst="rect">
            <a:avLst/>
          </a:prstGeom>
          <a:noFill/>
        </p:spPr>
        <p:txBody>
          <a:bodyPr wrap="square" rtlCol="0">
            <a:spAutoFit/>
          </a:bodyPr>
          <a:lstStyle/>
          <a:p>
            <a:pPr algn="ctr"/>
            <a:r>
              <a:rPr lang="en-US" sz="2800" b="1" dirty="0">
                <a:solidFill>
                  <a:schemeClr val="accent1">
                    <a:lumMod val="50000"/>
                  </a:schemeClr>
                </a:solidFill>
                <a:latin typeface="Times New Roman" pitchFamily="18" charset="0"/>
                <a:cs typeface="Times New Roman" pitchFamily="18" charset="0"/>
              </a:rPr>
              <a:t>RPA  ARCHITECTURE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descr="RPA in Banking Compliance Use Cases - Banking Automation | UiPa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3316" name="AutoShape 4" descr="RPA in Banking Compliance Use Cases - Banking Automation | UiPa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3318" name="AutoShape 6" descr="RPA in Banking Compliance Use Cases - Banking Automation | UiPa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3320" name="AutoShape 8" descr="RPA in Banking Compliance Use Cases - Banking Automation | UiPa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26" name="Picture 2" descr="Components of RPA"/>
          <p:cNvPicPr>
            <a:picLocks noChangeAspect="1" noChangeArrowheads="1"/>
          </p:cNvPicPr>
          <p:nvPr/>
        </p:nvPicPr>
        <p:blipFill>
          <a:blip r:embed="rId2"/>
          <a:srcRect r="-2507" b="8365"/>
          <a:stretch>
            <a:fillRect/>
          </a:stretch>
        </p:blipFill>
        <p:spPr bwMode="auto">
          <a:xfrm>
            <a:off x="1115616" y="843558"/>
            <a:ext cx="6336704" cy="3872430"/>
          </a:xfrm>
          <a:prstGeom prst="rect">
            <a:avLst/>
          </a:prstGeom>
          <a:noFill/>
        </p:spPr>
      </p:pic>
      <p:sp>
        <p:nvSpPr>
          <p:cNvPr id="8" name="TextBox 7"/>
          <p:cNvSpPr txBox="1"/>
          <p:nvPr/>
        </p:nvSpPr>
        <p:spPr>
          <a:xfrm>
            <a:off x="0" y="195487"/>
            <a:ext cx="9144000" cy="461665"/>
          </a:xfrm>
          <a:prstGeom prst="rect">
            <a:avLst/>
          </a:prstGeom>
          <a:noFill/>
        </p:spPr>
        <p:txBody>
          <a:bodyPr wrap="square" rtlCol="0">
            <a:spAutoFit/>
          </a:bodyPr>
          <a:lstStyle/>
          <a:p>
            <a:pPr algn="ctr"/>
            <a:r>
              <a:rPr lang="en-IN" sz="2400" b="1" dirty="0">
                <a:latin typeface="Times New Roman" pitchFamily="18" charset="0"/>
                <a:cs typeface="Times New Roman" pitchFamily="18" charset="0"/>
              </a:rPr>
              <a:t>COMPONETS OF RPA</a:t>
            </a:r>
            <a:endParaRPr lang="en-US" sz="24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555526"/>
            <a:ext cx="9144000" cy="830997"/>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  IMPLEMENTATION</a:t>
            </a:r>
          </a:p>
          <a:p>
            <a:pPr algn="ctr"/>
            <a:endParaRPr lang="en-US" sz="2400" dirty="0"/>
          </a:p>
        </p:txBody>
      </p:sp>
      <p:graphicFrame>
        <p:nvGraphicFramePr>
          <p:cNvPr id="2" name="Diagram 1">
            <a:extLst>
              <a:ext uri="{FF2B5EF4-FFF2-40B4-BE49-F238E27FC236}">
                <a16:creationId xmlns:a16="http://schemas.microsoft.com/office/drawing/2014/main" id="{F4F6D4F6-493E-48D1-BB24-EAB0AAC15E3A}"/>
              </a:ext>
            </a:extLst>
          </p:cNvPr>
          <p:cNvGraphicFramePr/>
          <p:nvPr>
            <p:extLst>
              <p:ext uri="{D42A27DB-BD31-4B8C-83A1-F6EECF244321}">
                <p14:modId xmlns:p14="http://schemas.microsoft.com/office/powerpoint/2010/main" val="3654138564"/>
              </p:ext>
            </p:extLst>
          </p:nvPr>
        </p:nvGraphicFramePr>
        <p:xfrm>
          <a:off x="959768" y="915566"/>
          <a:ext cx="7284640" cy="3672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l="1772" t="12599" r="1031" b="6551"/>
          <a:stretch>
            <a:fillRect/>
          </a:stretch>
        </p:blipFill>
        <p:spPr bwMode="auto">
          <a:xfrm>
            <a:off x="539552" y="1131590"/>
            <a:ext cx="7848872" cy="3672408"/>
          </a:xfrm>
          <a:prstGeom prst="rect">
            <a:avLst/>
          </a:prstGeom>
          <a:noFill/>
          <a:ln w="9525">
            <a:noFill/>
            <a:miter lim="800000"/>
            <a:headEnd/>
            <a:tailEnd/>
          </a:ln>
        </p:spPr>
      </p:pic>
      <p:sp>
        <p:nvSpPr>
          <p:cNvPr id="7" name="TextBox 6"/>
          <p:cNvSpPr txBox="1"/>
          <p:nvPr/>
        </p:nvSpPr>
        <p:spPr>
          <a:xfrm>
            <a:off x="0" y="195486"/>
            <a:ext cx="9144000" cy="400110"/>
          </a:xfrm>
          <a:prstGeom prst="rect">
            <a:avLst/>
          </a:prstGeom>
          <a:noFill/>
        </p:spPr>
        <p:txBody>
          <a:bodyPr wrap="square" rtlCol="0">
            <a:spAutoFit/>
          </a:bodyPr>
          <a:lstStyle/>
          <a:p>
            <a:pPr algn="ctr"/>
            <a:r>
              <a:rPr lang="en-IN" sz="2000" b="1" dirty="0">
                <a:latin typeface="Times New Roman" pitchFamily="18" charset="0"/>
                <a:cs typeface="Times New Roman" pitchFamily="18" charset="0"/>
              </a:rPr>
              <a:t>LOAN  PROCESSING  USING RPA</a:t>
            </a:r>
            <a:endParaRPr lang="en-US" sz="2000"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915566"/>
            <a:ext cx="6174432" cy="4252833"/>
          </a:xfrm>
          <a:prstGeom prst="rect">
            <a:avLst/>
          </a:prstGeom>
        </p:spPr>
        <p:txBody>
          <a:bodyPr wrap="square">
            <a:spAutoFit/>
          </a:bodyPr>
          <a:lstStyle/>
          <a:p>
            <a:pPr indent="266700">
              <a:lnSpc>
                <a:spcPct val="150000"/>
              </a:lnSpc>
              <a:buFont typeface="Wingdings" pitchFamily="2" charset="2"/>
              <a:buChar char="Ø"/>
            </a:pPr>
            <a:r>
              <a:rPr lang="en-US" sz="1600" dirty="0">
                <a:latin typeface="Century Schoolbook" pitchFamily="18" charset="0"/>
              </a:rPr>
              <a:t>Accounts Payable</a:t>
            </a:r>
          </a:p>
          <a:p>
            <a:pPr indent="266700">
              <a:lnSpc>
                <a:spcPct val="150000"/>
              </a:lnSpc>
              <a:buFont typeface="Wingdings" pitchFamily="2" charset="2"/>
              <a:buChar char="Ø"/>
            </a:pPr>
            <a:r>
              <a:rPr lang="en-US" sz="1600" dirty="0">
                <a:latin typeface="Century Schoolbook" pitchFamily="18" charset="0"/>
              </a:rPr>
              <a:t>Credit card processing</a:t>
            </a:r>
          </a:p>
          <a:p>
            <a:pPr indent="266700">
              <a:lnSpc>
                <a:spcPct val="150000"/>
              </a:lnSpc>
              <a:buFont typeface="Wingdings" pitchFamily="2" charset="2"/>
              <a:buChar char="Ø"/>
            </a:pPr>
            <a:r>
              <a:rPr lang="en-US" sz="1600" dirty="0">
                <a:latin typeface="Century Schoolbook" pitchFamily="18" charset="0"/>
              </a:rPr>
              <a:t>Fraud Detection</a:t>
            </a:r>
          </a:p>
          <a:p>
            <a:pPr indent="266700">
              <a:lnSpc>
                <a:spcPct val="150000"/>
              </a:lnSpc>
              <a:buFont typeface="Wingdings" pitchFamily="2" charset="2"/>
              <a:buChar char="Ø"/>
            </a:pPr>
            <a:r>
              <a:rPr lang="en-US" sz="1600" dirty="0">
                <a:latin typeface="Century Schoolbook" pitchFamily="18" charset="0"/>
              </a:rPr>
              <a:t>KYC process</a:t>
            </a:r>
          </a:p>
          <a:p>
            <a:pPr indent="266700">
              <a:lnSpc>
                <a:spcPct val="150000"/>
              </a:lnSpc>
              <a:buFont typeface="Wingdings" pitchFamily="2" charset="2"/>
              <a:buChar char="Ø"/>
            </a:pPr>
            <a:r>
              <a:rPr lang="en-US" sz="1600" dirty="0">
                <a:latin typeface="Century Schoolbook" pitchFamily="18" charset="0"/>
              </a:rPr>
              <a:t>Report Automation</a:t>
            </a:r>
          </a:p>
          <a:p>
            <a:pPr indent="266700">
              <a:lnSpc>
                <a:spcPct val="150000"/>
              </a:lnSpc>
              <a:buFont typeface="Wingdings" pitchFamily="2" charset="2"/>
              <a:buChar char="Ø"/>
            </a:pPr>
            <a:r>
              <a:rPr lang="en-US" sz="1600" dirty="0">
                <a:latin typeface="Century Schoolbook" pitchFamily="18" charset="0"/>
              </a:rPr>
              <a:t>Mortgage processing </a:t>
            </a:r>
          </a:p>
          <a:p>
            <a:pPr indent="266700">
              <a:lnSpc>
                <a:spcPct val="150000"/>
              </a:lnSpc>
              <a:buFont typeface="Wingdings" pitchFamily="2" charset="2"/>
              <a:buChar char="Ø"/>
            </a:pPr>
            <a:r>
              <a:rPr lang="en-US" sz="1600" dirty="0">
                <a:latin typeface="Century Schoolbook" pitchFamily="18" charset="0"/>
              </a:rPr>
              <a:t>Loan processing</a:t>
            </a:r>
          </a:p>
          <a:p>
            <a:pPr indent="266700">
              <a:lnSpc>
                <a:spcPct val="150000"/>
              </a:lnSpc>
              <a:buFont typeface="Wingdings" pitchFamily="2" charset="2"/>
              <a:buChar char="Ø"/>
            </a:pPr>
            <a:r>
              <a:rPr lang="en-US" sz="1600" dirty="0">
                <a:latin typeface="Century Schoolbook" pitchFamily="18" charset="0"/>
              </a:rPr>
              <a:t>Customer service </a:t>
            </a:r>
          </a:p>
          <a:p>
            <a:pPr indent="266700">
              <a:lnSpc>
                <a:spcPct val="150000"/>
              </a:lnSpc>
              <a:buFont typeface="Wingdings" pitchFamily="2" charset="2"/>
              <a:buChar char="Ø"/>
            </a:pPr>
            <a:r>
              <a:rPr lang="en-US" sz="1600" dirty="0">
                <a:latin typeface="Century Schoolbook" pitchFamily="18" charset="0"/>
              </a:rPr>
              <a:t>Cheque processing  </a:t>
            </a:r>
          </a:p>
          <a:p>
            <a:pPr indent="266700">
              <a:lnSpc>
                <a:spcPct val="150000"/>
              </a:lnSpc>
              <a:buFont typeface="Wingdings" pitchFamily="2" charset="2"/>
              <a:buChar char="Ø"/>
            </a:pPr>
            <a:r>
              <a:rPr lang="en-US" sz="1600" dirty="0">
                <a:latin typeface="Century Schoolbook" pitchFamily="18" charset="0"/>
              </a:rPr>
              <a:t>Compliance</a:t>
            </a:r>
          </a:p>
          <a:p>
            <a:pPr indent="266700">
              <a:lnSpc>
                <a:spcPct val="150000"/>
              </a:lnSpc>
              <a:buFont typeface="Wingdings" pitchFamily="2" charset="2"/>
              <a:buChar char="Ø"/>
            </a:pPr>
            <a:endParaRPr lang="en-US" dirty="0">
              <a:latin typeface="Century Schoolbook" pitchFamily="18" charset="0"/>
            </a:endParaRPr>
          </a:p>
        </p:txBody>
      </p:sp>
      <p:sp>
        <p:nvSpPr>
          <p:cNvPr id="6" name="Rectangle 5"/>
          <p:cNvSpPr/>
          <p:nvPr/>
        </p:nvSpPr>
        <p:spPr>
          <a:xfrm>
            <a:off x="0" y="375082"/>
            <a:ext cx="9252520" cy="461665"/>
          </a:xfrm>
          <a:prstGeom prst="rect">
            <a:avLst/>
          </a:prstGeom>
        </p:spPr>
        <p:txBody>
          <a:bodyPr wrap="square">
            <a:spAutoFit/>
          </a:bodyPr>
          <a:lstStyle/>
          <a:p>
            <a:pPr algn="ctr"/>
            <a:r>
              <a:rPr lang="en-IN" sz="1800" b="1" dirty="0">
                <a:latin typeface="Times New Roman" pitchFamily="18" charset="0"/>
                <a:cs typeface="Times New Roman" pitchFamily="18" charset="0"/>
              </a:rPr>
              <a:t>  </a:t>
            </a:r>
            <a:r>
              <a:rPr lang="en-IN" sz="2400" b="1" dirty="0">
                <a:latin typeface="Times New Roman" pitchFamily="18" charset="0"/>
                <a:cs typeface="Times New Roman" pitchFamily="18" charset="0"/>
              </a:rPr>
              <a:t>USE CASES IN BANKING </a:t>
            </a:r>
            <a:endParaRPr lang="en-US" sz="2000" b="1" dirty="0">
              <a:latin typeface="Times New Roman" pitchFamily="18" charset="0"/>
              <a:cs typeface="Times New Roman" pitchFamily="18" charset="0"/>
            </a:endParaRPr>
          </a:p>
        </p:txBody>
      </p:sp>
      <p:pic>
        <p:nvPicPr>
          <p:cNvPr id="7172" name="Picture 4" descr="Banking isometric flowchart Free Vector"/>
          <p:cNvPicPr>
            <a:picLocks noChangeAspect="1" noChangeArrowheads="1"/>
          </p:cNvPicPr>
          <p:nvPr/>
        </p:nvPicPr>
        <p:blipFill>
          <a:blip r:embed="rId2"/>
          <a:srcRect/>
          <a:stretch>
            <a:fillRect/>
          </a:stretch>
        </p:blipFill>
        <p:spPr bwMode="auto">
          <a:xfrm>
            <a:off x="4644008" y="1203598"/>
            <a:ext cx="3240360" cy="3240360"/>
          </a:xfrm>
          <a:prstGeom prst="rect">
            <a:avLst/>
          </a:prstGeom>
          <a:noFill/>
        </p:spPr>
      </p:pic>
    </p:spTree>
  </p:cSld>
  <p:clrMapOvr>
    <a:masterClrMapping/>
  </p:clrMapOvr>
</p:sld>
</file>

<file path=ppt/theme/theme1.xml><?xml version="1.0" encoding="utf-8"?>
<a:theme xmlns:a="http://schemas.openxmlformats.org/drawingml/2006/main" name="Gaoler templat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659</TotalTime>
  <Words>751</Words>
  <Application>Microsoft Office PowerPoint</Application>
  <PresentationFormat>On-screen Show (16:9)</PresentationFormat>
  <Paragraphs>82</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Barlow Light</vt:lpstr>
      <vt:lpstr>Arial</vt:lpstr>
      <vt:lpstr>Wingdings</vt:lpstr>
      <vt:lpstr>Century Schoolbook</vt:lpstr>
      <vt:lpstr>Times New Roman</vt:lpstr>
      <vt:lpstr>Raleway Thin</vt:lpstr>
      <vt:lpstr>Gaoler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Poornadeepa</dc:creator>
  <cp:lastModifiedBy>Madhu B M</cp:lastModifiedBy>
  <cp:revision>28</cp:revision>
  <dcterms:modified xsi:type="dcterms:W3CDTF">2021-06-01T08:05:41Z</dcterms:modified>
</cp:coreProperties>
</file>