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2"/>
  </p:notesMasterIdLst>
  <p:sldIdLst>
    <p:sldId id="256" r:id="rId2"/>
    <p:sldId id="258" r:id="rId3"/>
    <p:sldId id="257" r:id="rId4"/>
    <p:sldId id="260" r:id="rId5"/>
    <p:sldId id="261" r:id="rId6"/>
    <p:sldId id="302" r:id="rId7"/>
    <p:sldId id="306" r:id="rId8"/>
    <p:sldId id="307" r:id="rId9"/>
    <p:sldId id="303" r:id="rId10"/>
    <p:sldId id="304" r:id="rId11"/>
    <p:sldId id="310" r:id="rId12"/>
    <p:sldId id="312" r:id="rId13"/>
    <p:sldId id="309" r:id="rId14"/>
    <p:sldId id="313" r:id="rId15"/>
    <p:sldId id="308" r:id="rId16"/>
    <p:sldId id="305" r:id="rId17"/>
    <p:sldId id="311" r:id="rId18"/>
    <p:sldId id="276" r:id="rId19"/>
    <p:sldId id="278" r:id="rId20"/>
    <p:sldId id="281"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2AA888-20F3-43B0-901F-F3A90C280B0E}">
  <a:tblStyle styleId="{9E2AA888-20F3-43B0-901F-F3A90C280B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p:scale>
          <a:sx n="83" d="100"/>
          <a:sy n="83" d="100"/>
        </p:scale>
        <p:origin x="796" y="64"/>
      </p:cViewPr>
      <p:guideLst>
        <p:guide orient="horz" pos="1620"/>
        <p:guide pos="278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hi Venkatesh" userId="fdde942006532e8d" providerId="LiveId" clId="{BCE64483-1EE6-4FA9-B1F3-F4C6D8F13E89}"/>
    <pc:docChg chg="modSld">
      <pc:chgData name="Swathi Venkatesh" userId="fdde942006532e8d" providerId="LiveId" clId="{BCE64483-1EE6-4FA9-B1F3-F4C6D8F13E89}" dt="2021-06-10T08:47:51.542" v="181" actId="1076"/>
      <pc:docMkLst>
        <pc:docMk/>
      </pc:docMkLst>
      <pc:sldChg chg="modSp mod">
        <pc:chgData name="Swathi Venkatesh" userId="fdde942006532e8d" providerId="LiveId" clId="{BCE64483-1EE6-4FA9-B1F3-F4C6D8F13E89}" dt="2021-06-10T08:21:49.560" v="4" actId="120"/>
        <pc:sldMkLst>
          <pc:docMk/>
          <pc:sldMk cId="0" sldId="260"/>
        </pc:sldMkLst>
        <pc:spChg chg="mod">
          <ac:chgData name="Swathi Venkatesh" userId="fdde942006532e8d" providerId="LiveId" clId="{BCE64483-1EE6-4FA9-B1F3-F4C6D8F13E89}" dt="2021-06-10T08:21:49.560" v="4" actId="120"/>
          <ac:spMkLst>
            <pc:docMk/>
            <pc:sldMk cId="0" sldId="260"/>
            <ac:spMk id="314" creationId="{00000000-0000-0000-0000-000000000000}"/>
          </ac:spMkLst>
        </pc:spChg>
      </pc:sldChg>
      <pc:sldChg chg="modSp mod">
        <pc:chgData name="Swathi Venkatesh" userId="fdde942006532e8d" providerId="LiveId" clId="{BCE64483-1EE6-4FA9-B1F3-F4C6D8F13E89}" dt="2021-06-10T08:37:41.751" v="16" actId="20577"/>
        <pc:sldMkLst>
          <pc:docMk/>
          <pc:sldMk cId="3543845542" sldId="302"/>
        </pc:sldMkLst>
        <pc:spChg chg="mod">
          <ac:chgData name="Swathi Venkatesh" userId="fdde942006532e8d" providerId="LiveId" clId="{BCE64483-1EE6-4FA9-B1F3-F4C6D8F13E89}" dt="2021-06-10T08:37:12.353" v="5" actId="1076"/>
          <ac:spMkLst>
            <pc:docMk/>
            <pc:sldMk cId="3543845542" sldId="302"/>
            <ac:spMk id="2" creationId="{39CB0CB7-508C-4549-AF31-3F627D541F84}"/>
          </ac:spMkLst>
        </pc:spChg>
        <pc:spChg chg="mod">
          <ac:chgData name="Swathi Venkatesh" userId="fdde942006532e8d" providerId="LiveId" clId="{BCE64483-1EE6-4FA9-B1F3-F4C6D8F13E89}" dt="2021-06-10T08:37:41.751" v="16" actId="20577"/>
          <ac:spMkLst>
            <pc:docMk/>
            <pc:sldMk cId="3543845542" sldId="302"/>
            <ac:spMk id="3" creationId="{689BAF8B-CDF5-49AF-8265-13D5DDC19EB4}"/>
          </ac:spMkLst>
        </pc:spChg>
      </pc:sldChg>
      <pc:sldChg chg="modSp mod">
        <pc:chgData name="Swathi Venkatesh" userId="fdde942006532e8d" providerId="LiveId" clId="{BCE64483-1EE6-4FA9-B1F3-F4C6D8F13E89}" dt="2021-06-10T08:47:51.542" v="181" actId="1076"/>
        <pc:sldMkLst>
          <pc:docMk/>
          <pc:sldMk cId="100494302" sldId="303"/>
        </pc:sldMkLst>
        <pc:spChg chg="mod">
          <ac:chgData name="Swathi Venkatesh" userId="fdde942006532e8d" providerId="LiveId" clId="{BCE64483-1EE6-4FA9-B1F3-F4C6D8F13E89}" dt="2021-06-10T08:47:51.542" v="181" actId="1076"/>
          <ac:spMkLst>
            <pc:docMk/>
            <pc:sldMk cId="100494302" sldId="303"/>
            <ac:spMk id="3" creationId="{DA40AA63-0C71-4DD6-B260-D2543D167E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3a572fa0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c3a572fa0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3a572fa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3a572fa0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3a572fa0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3a572fa0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c3a572fa09_2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c3a572fa09_2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c3a572fa09_2_1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c3a572fa09_2_1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c3a572fa09_2_1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c3a572fa09_2_1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c3a572fa09_2_1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c3a572fa09_2_1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4425" spc="-75"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1650" cap="none" spc="0" baseline="0">
                <a:solidFill>
                  <a:schemeClr val="accent1">
                    <a:lumMod val="20000"/>
                    <a:lumOff val="80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0170966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537633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2428451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6"/>
        <p:cNvGrpSpPr/>
        <p:nvPr/>
      </p:nvGrpSpPr>
      <p:grpSpPr>
        <a:xfrm>
          <a:off x="0" y="0"/>
          <a:ext cx="0" cy="0"/>
          <a:chOff x="0" y="0"/>
          <a:chExt cx="0" cy="0"/>
        </a:xfrm>
      </p:grpSpPr>
      <p:sp>
        <p:nvSpPr>
          <p:cNvPr id="28" name="Google Shape;28;p4"/>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9C3"/>
              </a:buClr>
              <a:buSzPts val="1200"/>
              <a:buAutoNum type="arabicPeriod"/>
              <a:defRPr sz="1200"/>
            </a:lvl1pPr>
            <a:lvl2pPr lvl="1" rtl="0">
              <a:lnSpc>
                <a:spcPct val="100000"/>
              </a:lnSpc>
              <a:spcBef>
                <a:spcPts val="0"/>
              </a:spcBef>
              <a:spcAft>
                <a:spcPts val="0"/>
              </a:spcAft>
              <a:buClr>
                <a:srgbClr val="461A34"/>
              </a:buClr>
              <a:buSzPts val="1400"/>
              <a:buFont typeface="Nunito Sans"/>
              <a:buAutoNum type="alphaLcPeriod"/>
              <a:defRPr sz="1200"/>
            </a:lvl2pPr>
            <a:lvl3pPr lvl="2" rtl="0">
              <a:lnSpc>
                <a:spcPct val="100000"/>
              </a:lnSpc>
              <a:spcBef>
                <a:spcPts val="0"/>
              </a:spcBef>
              <a:spcAft>
                <a:spcPts val="0"/>
              </a:spcAft>
              <a:buClr>
                <a:srgbClr val="461A34"/>
              </a:buClr>
              <a:buSzPts val="1400"/>
              <a:buFont typeface="Nunito Sans"/>
              <a:buAutoNum type="romanLcPeriod"/>
              <a:defRPr sz="1200"/>
            </a:lvl3pPr>
            <a:lvl4pPr lvl="3" rtl="0">
              <a:lnSpc>
                <a:spcPct val="100000"/>
              </a:lnSpc>
              <a:spcBef>
                <a:spcPts val="0"/>
              </a:spcBef>
              <a:spcAft>
                <a:spcPts val="0"/>
              </a:spcAft>
              <a:buClr>
                <a:srgbClr val="461A34"/>
              </a:buClr>
              <a:buSzPts val="1400"/>
              <a:buFont typeface="Nunito Sans"/>
              <a:buAutoNum type="arabicPeriod"/>
              <a:defRPr sz="1200"/>
            </a:lvl4pPr>
            <a:lvl5pPr lvl="4" rtl="0">
              <a:lnSpc>
                <a:spcPct val="100000"/>
              </a:lnSpc>
              <a:spcBef>
                <a:spcPts val="0"/>
              </a:spcBef>
              <a:spcAft>
                <a:spcPts val="0"/>
              </a:spcAft>
              <a:buClr>
                <a:srgbClr val="461A34"/>
              </a:buClr>
              <a:buSzPts val="1400"/>
              <a:buFont typeface="Nunito Sans"/>
              <a:buAutoNum type="alphaLcPeriod"/>
              <a:defRPr sz="1200"/>
            </a:lvl5pPr>
            <a:lvl6pPr lvl="5" rtl="0">
              <a:lnSpc>
                <a:spcPct val="100000"/>
              </a:lnSpc>
              <a:spcBef>
                <a:spcPts val="0"/>
              </a:spcBef>
              <a:spcAft>
                <a:spcPts val="0"/>
              </a:spcAft>
              <a:buClr>
                <a:srgbClr val="461A34"/>
              </a:buClr>
              <a:buSzPts val="1400"/>
              <a:buFont typeface="Nunito Sans"/>
              <a:buAutoNum type="romanLcPeriod"/>
              <a:defRPr sz="1200"/>
            </a:lvl6pPr>
            <a:lvl7pPr lvl="6" rtl="0">
              <a:lnSpc>
                <a:spcPct val="100000"/>
              </a:lnSpc>
              <a:spcBef>
                <a:spcPts val="0"/>
              </a:spcBef>
              <a:spcAft>
                <a:spcPts val="0"/>
              </a:spcAft>
              <a:buClr>
                <a:srgbClr val="461A34"/>
              </a:buClr>
              <a:buSzPts val="1400"/>
              <a:buFont typeface="Nunito Sans"/>
              <a:buAutoNum type="arabicPeriod"/>
              <a:defRPr sz="1200"/>
            </a:lvl7pPr>
            <a:lvl8pPr lvl="7" rtl="0">
              <a:lnSpc>
                <a:spcPct val="100000"/>
              </a:lnSpc>
              <a:spcBef>
                <a:spcPts val="0"/>
              </a:spcBef>
              <a:spcAft>
                <a:spcPts val="0"/>
              </a:spcAft>
              <a:buClr>
                <a:srgbClr val="461A34"/>
              </a:buClr>
              <a:buSzPts val="1400"/>
              <a:buFont typeface="Nunito Sans"/>
              <a:buAutoNum type="alphaLcPeriod"/>
              <a:defRPr sz="1200"/>
            </a:lvl8pPr>
            <a:lvl9pPr lvl="8" rtl="0">
              <a:lnSpc>
                <a:spcPct val="100000"/>
              </a:lnSpc>
              <a:spcBef>
                <a:spcPts val="0"/>
              </a:spcBef>
              <a:spcAft>
                <a:spcPts val="0"/>
              </a:spcAft>
              <a:buClr>
                <a:srgbClr val="461A34"/>
              </a:buClr>
              <a:buSzPts val="1400"/>
              <a:buFont typeface="Nunito Sans"/>
              <a:buAutoNum type="romanLcPeriod"/>
              <a:defRPr sz="1200"/>
            </a:lvl9pPr>
          </a:lstStyle>
          <a:p>
            <a:endParaRPr/>
          </a:p>
        </p:txBody>
      </p:sp>
    </p:spTree>
    <p:extLst>
      <p:ext uri="{BB962C8B-B14F-4D97-AF65-F5344CB8AC3E}">
        <p14:creationId xmlns:p14="http://schemas.microsoft.com/office/powerpoint/2010/main" val="4064531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7"/>
        <p:cNvGrpSpPr/>
        <p:nvPr/>
      </p:nvGrpSpPr>
      <p:grpSpPr>
        <a:xfrm>
          <a:off x="0" y="0"/>
          <a:ext cx="0" cy="0"/>
          <a:chOff x="0" y="0"/>
          <a:chExt cx="0" cy="0"/>
        </a:xfrm>
      </p:grpSpPr>
      <p:sp>
        <p:nvSpPr>
          <p:cNvPr id="100" name="Google Shape;100;p13"/>
          <p:cNvSpPr txBox="1">
            <a:spLocks noGrp="1"/>
          </p:cNvSpPr>
          <p:nvPr>
            <p:ph type="title"/>
          </p:nvPr>
        </p:nvSpPr>
        <p:spPr>
          <a:xfrm>
            <a:off x="846425" y="5109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2"/>
          </p:nvPr>
        </p:nvSpPr>
        <p:spPr>
          <a:xfrm>
            <a:off x="714300" y="18386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2" name="Google Shape;102;p13"/>
          <p:cNvSpPr txBox="1">
            <a:spLocks noGrp="1"/>
          </p:cNvSpPr>
          <p:nvPr>
            <p:ph type="subTitle" idx="1"/>
          </p:nvPr>
        </p:nvSpPr>
        <p:spPr>
          <a:xfrm>
            <a:off x="714300" y="2154213"/>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3" hasCustomPrompt="1"/>
          </p:nvPr>
        </p:nvSpPr>
        <p:spPr>
          <a:xfrm>
            <a:off x="714300" y="1516313"/>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3343200" y="18386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5" name="Google Shape;105;p13"/>
          <p:cNvSpPr txBox="1">
            <a:spLocks noGrp="1"/>
          </p:cNvSpPr>
          <p:nvPr>
            <p:ph type="subTitle" idx="5"/>
          </p:nvPr>
        </p:nvSpPr>
        <p:spPr>
          <a:xfrm>
            <a:off x="3343200" y="2154213"/>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6" hasCustomPrompt="1"/>
          </p:nvPr>
        </p:nvSpPr>
        <p:spPr>
          <a:xfrm>
            <a:off x="3343200" y="1516313"/>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7"/>
          </p:nvPr>
        </p:nvSpPr>
        <p:spPr>
          <a:xfrm>
            <a:off x="5972100" y="18386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8" name="Google Shape;108;p13"/>
          <p:cNvSpPr txBox="1">
            <a:spLocks noGrp="1"/>
          </p:cNvSpPr>
          <p:nvPr>
            <p:ph type="subTitle" idx="8"/>
          </p:nvPr>
        </p:nvSpPr>
        <p:spPr>
          <a:xfrm>
            <a:off x="5972100" y="2154213"/>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9" hasCustomPrompt="1"/>
          </p:nvPr>
        </p:nvSpPr>
        <p:spPr>
          <a:xfrm>
            <a:off x="5972100" y="1516313"/>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13"/>
          </p:nvPr>
        </p:nvSpPr>
        <p:spPr>
          <a:xfrm>
            <a:off x="714300" y="3646325"/>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1" name="Google Shape;111;p13"/>
          <p:cNvSpPr txBox="1">
            <a:spLocks noGrp="1"/>
          </p:cNvSpPr>
          <p:nvPr>
            <p:ph type="subTitle" idx="14"/>
          </p:nvPr>
        </p:nvSpPr>
        <p:spPr>
          <a:xfrm>
            <a:off x="714300" y="396192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15" hasCustomPrompt="1"/>
          </p:nvPr>
        </p:nvSpPr>
        <p:spPr>
          <a:xfrm>
            <a:off x="714300" y="3324025"/>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6"/>
          </p:nvPr>
        </p:nvSpPr>
        <p:spPr>
          <a:xfrm>
            <a:off x="3343200" y="3646325"/>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4" name="Google Shape;114;p13"/>
          <p:cNvSpPr txBox="1">
            <a:spLocks noGrp="1"/>
          </p:cNvSpPr>
          <p:nvPr>
            <p:ph type="subTitle" idx="17"/>
          </p:nvPr>
        </p:nvSpPr>
        <p:spPr>
          <a:xfrm>
            <a:off x="3343200" y="396192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8" hasCustomPrompt="1"/>
          </p:nvPr>
        </p:nvSpPr>
        <p:spPr>
          <a:xfrm>
            <a:off x="3343200" y="3324025"/>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title" idx="19"/>
          </p:nvPr>
        </p:nvSpPr>
        <p:spPr>
          <a:xfrm>
            <a:off x="5972100" y="3646325"/>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7" name="Google Shape;117;p13"/>
          <p:cNvSpPr txBox="1">
            <a:spLocks noGrp="1"/>
          </p:cNvSpPr>
          <p:nvPr>
            <p:ph type="subTitle" idx="20"/>
          </p:nvPr>
        </p:nvSpPr>
        <p:spPr>
          <a:xfrm>
            <a:off x="5972100" y="396192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21" hasCustomPrompt="1"/>
          </p:nvPr>
        </p:nvSpPr>
        <p:spPr>
          <a:xfrm>
            <a:off x="5972100" y="3324025"/>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3387105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1"/>
        <p:cNvGrpSpPr/>
        <p:nvPr/>
      </p:nvGrpSpPr>
      <p:grpSpPr>
        <a:xfrm>
          <a:off x="0" y="0"/>
          <a:ext cx="0" cy="0"/>
          <a:chOff x="0" y="0"/>
          <a:chExt cx="0" cy="0"/>
        </a:xfrm>
      </p:grpSpPr>
      <p:sp>
        <p:nvSpPr>
          <p:cNvPr id="23" name="Google Shape;23;p3"/>
          <p:cNvSpPr txBox="1">
            <a:spLocks noGrp="1"/>
          </p:cNvSpPr>
          <p:nvPr>
            <p:ph type="title"/>
          </p:nvPr>
        </p:nvSpPr>
        <p:spPr>
          <a:xfrm>
            <a:off x="4572000" y="2222975"/>
            <a:ext cx="38577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3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4572000" y="549600"/>
            <a:ext cx="38577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0900">
                <a:solidFill>
                  <a:srgbClr val="FFF9C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 name="Google Shape;25;p3"/>
          <p:cNvSpPr txBox="1">
            <a:spLocks noGrp="1"/>
          </p:cNvSpPr>
          <p:nvPr>
            <p:ph type="subTitle" idx="1"/>
          </p:nvPr>
        </p:nvSpPr>
        <p:spPr>
          <a:xfrm>
            <a:off x="5143500" y="3064775"/>
            <a:ext cx="32862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a:solidFill>
                  <a:schemeClr val="lt1"/>
                </a:solidFill>
                <a:latin typeface="Fira Sans"/>
                <a:ea typeface="Fira Sans"/>
                <a:cs typeface="Fira Sans"/>
                <a:sym typeface="Fira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3097861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3"/>
        <p:cNvGrpSpPr/>
        <p:nvPr/>
      </p:nvGrpSpPr>
      <p:grpSpPr>
        <a:xfrm>
          <a:off x="0" y="0"/>
          <a:ext cx="0" cy="0"/>
          <a:chOff x="0" y="0"/>
          <a:chExt cx="0" cy="0"/>
        </a:xfrm>
      </p:grpSpPr>
      <p:sp>
        <p:nvSpPr>
          <p:cNvPr id="155" name="Google Shape;15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6" name="Google Shape;156;p16"/>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893602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88"/>
        <p:cNvGrpSpPr/>
        <p:nvPr/>
      </p:nvGrpSpPr>
      <p:grpSpPr>
        <a:xfrm>
          <a:off x="0" y="0"/>
          <a:ext cx="0" cy="0"/>
          <a:chOff x="0" y="0"/>
          <a:chExt cx="0" cy="0"/>
        </a:xfrm>
      </p:grpSpPr>
      <p:sp>
        <p:nvSpPr>
          <p:cNvPr id="190" name="Google Shape;190;p19"/>
          <p:cNvSpPr txBox="1">
            <a:spLocks noGrp="1"/>
          </p:cNvSpPr>
          <p:nvPr>
            <p:ph type="subTitle" idx="1"/>
          </p:nvPr>
        </p:nvSpPr>
        <p:spPr>
          <a:xfrm>
            <a:off x="5235588" y="1204670"/>
            <a:ext cx="3194100" cy="82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9"/>
          <p:cNvSpPr txBox="1">
            <a:spLocks noGrp="1"/>
          </p:cNvSpPr>
          <p:nvPr>
            <p:ph type="subTitle" idx="2"/>
          </p:nvPr>
        </p:nvSpPr>
        <p:spPr>
          <a:xfrm>
            <a:off x="5235602" y="3988150"/>
            <a:ext cx="3194100" cy="82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19"/>
          <p:cNvSpPr txBox="1">
            <a:spLocks noGrp="1"/>
          </p:cNvSpPr>
          <p:nvPr>
            <p:ph type="subTitle" idx="3"/>
          </p:nvPr>
        </p:nvSpPr>
        <p:spPr>
          <a:xfrm>
            <a:off x="5235602" y="2596410"/>
            <a:ext cx="3194100" cy="82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5" name="Google Shape;195;p19"/>
          <p:cNvSpPr txBox="1">
            <a:spLocks noGrp="1"/>
          </p:cNvSpPr>
          <p:nvPr>
            <p:ph type="title" hasCustomPrompt="1"/>
          </p:nvPr>
        </p:nvSpPr>
        <p:spPr>
          <a:xfrm>
            <a:off x="5235600" y="2268790"/>
            <a:ext cx="3194100" cy="4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9"/>
          <p:cNvSpPr txBox="1">
            <a:spLocks noGrp="1"/>
          </p:cNvSpPr>
          <p:nvPr>
            <p:ph type="title" idx="4" hasCustomPrompt="1"/>
          </p:nvPr>
        </p:nvSpPr>
        <p:spPr>
          <a:xfrm>
            <a:off x="5235600" y="877050"/>
            <a:ext cx="3194100" cy="4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9"/>
          <p:cNvSpPr txBox="1">
            <a:spLocks noGrp="1"/>
          </p:cNvSpPr>
          <p:nvPr>
            <p:ph type="title" idx="5" hasCustomPrompt="1"/>
          </p:nvPr>
        </p:nvSpPr>
        <p:spPr>
          <a:xfrm>
            <a:off x="5235600" y="3660530"/>
            <a:ext cx="3194100" cy="4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3228575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14"/>
        <p:cNvGrpSpPr/>
        <p:nvPr/>
      </p:nvGrpSpPr>
      <p:grpSpPr>
        <a:xfrm>
          <a:off x="0" y="0"/>
          <a:ext cx="0" cy="0"/>
          <a:chOff x="0" y="0"/>
          <a:chExt cx="0" cy="0"/>
        </a:xfrm>
      </p:grpSpPr>
      <p:sp>
        <p:nvSpPr>
          <p:cNvPr id="216" name="Google Shape;216;p22"/>
          <p:cNvSpPr txBox="1">
            <a:spLocks noGrp="1"/>
          </p:cNvSpPr>
          <p:nvPr>
            <p:ph type="title"/>
          </p:nvPr>
        </p:nvSpPr>
        <p:spPr>
          <a:xfrm>
            <a:off x="714300" y="1181175"/>
            <a:ext cx="3808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22"/>
          <p:cNvSpPr txBox="1">
            <a:spLocks noGrp="1"/>
          </p:cNvSpPr>
          <p:nvPr>
            <p:ph type="subTitle" idx="1"/>
          </p:nvPr>
        </p:nvSpPr>
        <p:spPr>
          <a:xfrm>
            <a:off x="714300" y="1966400"/>
            <a:ext cx="3857700" cy="221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315490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22"/>
        <p:cNvGrpSpPr/>
        <p:nvPr/>
      </p:nvGrpSpPr>
      <p:grpSpPr>
        <a:xfrm>
          <a:off x="0" y="0"/>
          <a:ext cx="0" cy="0"/>
          <a:chOff x="0" y="0"/>
          <a:chExt cx="0" cy="0"/>
        </a:xfrm>
      </p:grpSpPr>
      <p:sp>
        <p:nvSpPr>
          <p:cNvPr id="224" name="Google Shape;224;p23"/>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3"/>
          <p:cNvSpPr txBox="1">
            <a:spLocks noGrp="1"/>
          </p:cNvSpPr>
          <p:nvPr>
            <p:ph type="subTitle" idx="1"/>
          </p:nvPr>
        </p:nvSpPr>
        <p:spPr>
          <a:xfrm>
            <a:off x="714300" y="1200150"/>
            <a:ext cx="7715400" cy="33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2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3337159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4535996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4425" b="0" spc="-75"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165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7365831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2393586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9884411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432139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79182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640521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6/10/2021</a:t>
            </a:fld>
            <a:endParaRPr lang="en-US" dirty="0"/>
          </a:p>
        </p:txBody>
      </p:sp>
      <p:sp>
        <p:nvSpPr>
          <p:cNvPr id="9" name="Footer Placeholder 8"/>
          <p:cNvSpPr>
            <a:spLocks noGrp="1"/>
          </p:cNvSpPr>
          <p:nvPr>
            <p:ph type="ftr" sz="quarter" idx="11"/>
          </p:nvPr>
        </p:nvSpPr>
        <p:spPr>
          <a:xfrm>
            <a:off x="2624326" y="4767263"/>
            <a:ext cx="4433638" cy="273844"/>
          </a:xfrm>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80888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fld id="{5586B75A-687E-405C-8A0B-8D00578BA2C3}" type="datetimeFigureOut">
              <a:rPr lang="en-US" dirty="0"/>
              <a:pPr/>
              <a:t>6/10/2021</a:t>
            </a:fld>
            <a:endParaRPr lang="en-US" dirty="0"/>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900" b="1">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9712774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hf sldNum="0"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6334522" TargetMode="External"/><Relationship Id="rId2" Type="http://schemas.openxmlformats.org/officeDocument/2006/relationships/hyperlink" Target="https://ieeexplore.ieee.org/author/37086002506" TargetMode="External"/><Relationship Id="rId1" Type="http://schemas.openxmlformats.org/officeDocument/2006/relationships/slideLayout" Target="../slideLayouts/slideLayout15.xml"/><Relationship Id="rId4" Type="http://schemas.openxmlformats.org/officeDocument/2006/relationships/hyperlink" Target="https://ieeexplore.ieee.org/author/3708633382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65C2"/>
        </a:solidFill>
        <a:effectLst/>
      </p:bgPr>
    </p:bg>
    <p:spTree>
      <p:nvGrpSpPr>
        <p:cNvPr id="1" name="Shape 273"/>
        <p:cNvGrpSpPr/>
        <p:nvPr/>
      </p:nvGrpSpPr>
      <p:grpSpPr>
        <a:xfrm>
          <a:off x="0" y="0"/>
          <a:ext cx="0" cy="0"/>
          <a:chOff x="0" y="0"/>
          <a:chExt cx="0" cy="0"/>
        </a:xfrm>
      </p:grpSpPr>
      <p:sp>
        <p:nvSpPr>
          <p:cNvPr id="274" name="Google Shape;274;p33"/>
          <p:cNvSpPr txBox="1">
            <a:spLocks noGrp="1"/>
          </p:cNvSpPr>
          <p:nvPr>
            <p:ph type="ctrTitle"/>
          </p:nvPr>
        </p:nvSpPr>
        <p:spPr>
          <a:xfrm>
            <a:off x="323528" y="555526"/>
            <a:ext cx="8496944" cy="2937918"/>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2000" b="1" i="0" u="none" strike="noStrike" cap="none" dirty="0">
                <a:solidFill>
                  <a:schemeClr val="dk1"/>
                </a:solidFill>
                <a:latin typeface="Twentieth Century"/>
                <a:ea typeface="Twentieth Century"/>
                <a:cs typeface="Twentieth Century"/>
                <a:sym typeface="Twentieth Century"/>
              </a:rPr>
              <a:t>SEMINAR PPT ON</a:t>
            </a:r>
            <a:br>
              <a:rPr lang="en-US" sz="2000" dirty="0"/>
            </a:br>
            <a:r>
              <a:rPr lang="en-US" sz="2000" b="1" i="0" u="none" strike="noStrike" cap="none" dirty="0">
                <a:solidFill>
                  <a:srgbClr val="7030A0"/>
                </a:solidFill>
                <a:latin typeface="Times New Roman" panose="02020603050405020304"/>
                <a:ea typeface="Times New Roman" panose="02020603050405020304"/>
                <a:cs typeface="Times New Roman" panose="02020603050405020304"/>
                <a:sym typeface="Times New Roman" panose="02020603050405020304"/>
              </a:rPr>
              <a:t>“Face Mask Detection Using CNN Algorithm for COVID-19 Prevention”</a:t>
            </a:r>
            <a:br>
              <a:rPr lang="en-US" sz="2000" dirty="0"/>
            </a:b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COMPUTER SCIENCE &amp; ENGINEERING</a:t>
            </a:r>
            <a:br>
              <a:rPr lang="en-US" sz="2000" dirty="0"/>
            </a:br>
            <a:r>
              <a:rPr lang="en-US" sz="2000" b="1" i="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During the Academic year 2020-2021</a:t>
            </a:r>
            <a:br>
              <a:rPr lang="en-US" sz="2000" dirty="0"/>
            </a:br>
            <a:r>
              <a:rPr lang="en-US" sz="2000" b="1" i="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 By</a:t>
            </a:r>
            <a:br>
              <a:rPr lang="en-US" sz="2000" b="1" i="1"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000" b="1"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SWATHI V      </a:t>
            </a:r>
            <a:r>
              <a:rPr lang="en-US" sz="2000" b="1"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1DB</a:t>
            </a:r>
            <a:r>
              <a:rPr lang="en-US" sz="20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17CS152</a:t>
            </a:r>
            <a:br>
              <a:rPr lang="en-US" sz="2000" dirty="0">
                <a:solidFill>
                  <a:schemeClr val="tx1"/>
                </a:solidFill>
              </a:rPr>
            </a:br>
            <a:r>
              <a:rPr lang="en-US" sz="20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				                                   </a:t>
            </a:r>
            <a:br>
              <a:rPr lang="en-US" sz="20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br>
            <a:r>
              <a:rPr lang="en-US" sz="20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Dept. of CSE</a:t>
            </a:r>
            <a:br>
              <a:rPr lang="en-US" sz="20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2000" b="1" dirty="0">
                <a:solidFill>
                  <a:schemeClr val="tx1"/>
                </a:solidFill>
                <a:latin typeface="Times New Roman" panose="02020603050405020304"/>
                <a:cs typeface="Times New Roman" panose="02020603050405020304"/>
                <a:sym typeface="Times New Roman" panose="02020603050405020304"/>
              </a:rPr>
              <a:t>DBIT Bangalore</a:t>
            </a:r>
            <a:endParaRPr lang="en-US" sz="2000" dirty="0">
              <a:solidFill>
                <a:schemeClr val="tx1"/>
              </a:solidFill>
            </a:endParaRPr>
          </a:p>
        </p:txBody>
      </p:sp>
      <p:sp>
        <p:nvSpPr>
          <p:cNvPr id="275" name="Google Shape;275;p33"/>
          <p:cNvSpPr txBox="1">
            <a:spLocks noGrp="1"/>
          </p:cNvSpPr>
          <p:nvPr>
            <p:ph type="subTitle" idx="1"/>
          </p:nvPr>
        </p:nvSpPr>
        <p:spPr>
          <a:xfrm>
            <a:off x="2928926" y="3493444"/>
            <a:ext cx="3286148" cy="10945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tx1"/>
                </a:solidFill>
                <a:latin typeface="Times New Roman" panose="02020603050405020304" pitchFamily="18" charset="0"/>
                <a:cs typeface="Times New Roman" panose="02020603050405020304" pitchFamily="18" charset="0"/>
              </a:rPr>
              <a:t>UNDER THE GUIDANCE:</a:t>
            </a:r>
          </a:p>
          <a:p>
            <a:pPr marL="0" lvl="0" indent="0" algn="ctr" rtl="0">
              <a:spcBef>
                <a:spcPts val="0"/>
              </a:spcBef>
              <a:spcAft>
                <a:spcPts val="0"/>
              </a:spcAft>
              <a:buNone/>
            </a:pPr>
            <a:r>
              <a:rPr lang="en" sz="1600" dirty="0">
                <a:solidFill>
                  <a:schemeClr val="tx1"/>
                </a:solidFill>
                <a:latin typeface="Times New Roman" panose="02020603050405020304" pitchFamily="18" charset="0"/>
                <a:cs typeface="Times New Roman" panose="02020603050405020304" pitchFamily="18" charset="0"/>
              </a:rPr>
              <a:t>Mrs. Vinaka Patil</a:t>
            </a:r>
          </a:p>
          <a:p>
            <a:pPr marL="0" lvl="0" indent="0" algn="ctr" rtl="0">
              <a:spcBef>
                <a:spcPts val="0"/>
              </a:spcBef>
              <a:spcAft>
                <a:spcPts val="0"/>
              </a:spcAft>
              <a:buNone/>
            </a:pPr>
            <a:r>
              <a:rPr lang="en" sz="1600" dirty="0">
                <a:solidFill>
                  <a:schemeClr val="tx1"/>
                </a:solidFill>
                <a:latin typeface="Times New Roman" panose="02020603050405020304" pitchFamily="18" charset="0"/>
                <a:cs typeface="Times New Roman" panose="02020603050405020304" pitchFamily="18" charset="0"/>
              </a:rPr>
              <a:t>Associate Prof</a:t>
            </a:r>
          </a:p>
          <a:p>
            <a:pPr marL="0" lvl="0" indent="0" algn="ctr" rtl="0">
              <a:spcBef>
                <a:spcPts val="0"/>
              </a:spcBef>
              <a:spcAft>
                <a:spcPts val="0"/>
              </a:spcAft>
              <a:buNone/>
            </a:pPr>
            <a:r>
              <a:rPr lang="en" sz="1600" dirty="0">
                <a:solidFill>
                  <a:schemeClr val="tx1"/>
                </a:solidFill>
                <a:latin typeface="Times New Roman" panose="02020603050405020304" pitchFamily="18" charset="0"/>
                <a:cs typeface="Times New Roman" panose="02020603050405020304" pitchFamily="18" charset="0"/>
              </a:rPr>
              <a:t>Dept of CSE,DBIT</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69661AB-F213-412D-B17D-B57A30982812}"/>
              </a:ext>
            </a:extLst>
          </p:cNvPr>
          <p:cNvPicPr>
            <a:picLocks noChangeAspect="1"/>
          </p:cNvPicPr>
          <p:nvPr/>
        </p:nvPicPr>
        <p:blipFill>
          <a:blip r:embed="rId3"/>
          <a:stretch>
            <a:fillRect/>
          </a:stretch>
        </p:blipFill>
        <p:spPr>
          <a:xfrm>
            <a:off x="323528" y="3291830"/>
            <a:ext cx="1368152" cy="12930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D46F-EA76-4BB0-BF26-61DC966E967D}"/>
              </a:ext>
            </a:extLst>
          </p:cNvPr>
          <p:cNvSpPr>
            <a:spLocks noGrp="1"/>
          </p:cNvSpPr>
          <p:nvPr>
            <p:ph type="title"/>
          </p:nvPr>
        </p:nvSpPr>
        <p:spPr>
          <a:xfrm>
            <a:off x="0" y="131642"/>
            <a:ext cx="7674124" cy="510840"/>
          </a:xfrm>
        </p:spPr>
        <p:txBody>
          <a:bodyPr/>
          <a:lstStyle/>
          <a:p>
            <a:r>
              <a:rPr lang="en-US" sz="2800" b="1" dirty="0">
                <a:solidFill>
                  <a:schemeClr val="tx1"/>
                </a:solidFill>
                <a:latin typeface="Times New Roman" panose="02020603050405020304" pitchFamily="18" charset="0"/>
                <a:cs typeface="Times New Roman" panose="02020603050405020304" pitchFamily="18" charset="0"/>
              </a:rPr>
              <a:t>IMPLEMENTATION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DD602D3-B353-4454-B5D9-EB8C3C3EE9FB}"/>
              </a:ext>
            </a:extLst>
          </p:cNvPr>
          <p:cNvSpPr txBox="1"/>
          <p:nvPr/>
        </p:nvSpPr>
        <p:spPr>
          <a:xfrm>
            <a:off x="503548" y="634318"/>
            <a:ext cx="8136904" cy="460126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CNN Algorithm</a:t>
            </a:r>
            <a:r>
              <a:rPr lang="en-IN" sz="2300" b="1" dirty="0">
                <a:latin typeface="Times New Roman" panose="02020603050405020304" pitchFamily="18" charset="0"/>
                <a:cs typeface="Times New Roman" panose="02020603050405020304" pitchFamily="18" charset="0"/>
              </a:rPr>
              <a:t>:</a:t>
            </a:r>
          </a:p>
          <a:p>
            <a:endParaRPr lang="en-IN"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IN" sz="1800" spc="-5" dirty="0">
                <a:solidFill>
                  <a:srgbClr val="292929"/>
                </a:solidFill>
                <a:effectLst/>
                <a:latin typeface="Times New Roman" panose="02020603050405020304" pitchFamily="18" charset="0"/>
                <a:ea typeface="Calibri" panose="020F0502020204030204" pitchFamily="34" charset="0"/>
              </a:rPr>
              <a:t>Convolution is the first layer to extract features from an input image. Convolution preserves the relationship between pixels by learning image features using small squares of input data. It is a mathematical operation that takes two inputs such as image matrix and a filter or kernel.</a:t>
            </a:r>
            <a:endParaRPr lang="en-IN"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r>
              <a:rPr lang="en-IN" sz="1800" spc="-5" dirty="0">
                <a:solidFill>
                  <a:srgbClr val="292929"/>
                </a:solidFill>
                <a:effectLst/>
                <a:latin typeface="Times New Roman" panose="02020603050405020304" pitchFamily="18" charset="0"/>
                <a:ea typeface="Calibri" panose="020F0502020204030204" pitchFamily="34" charset="0"/>
              </a:rPr>
              <a:t>Consider a 5 x 5 whose image pixel values are 0, 1 and filter matrix 3 x 3. Then the convolution of 5 x 5 image matrix multiplies with 3 x 3 filter matrix which is called </a:t>
            </a:r>
            <a:r>
              <a:rPr lang="en-IN" sz="1800" b="1" spc="-5" dirty="0">
                <a:solidFill>
                  <a:srgbClr val="292929"/>
                </a:solidFill>
                <a:effectLst/>
                <a:latin typeface="Times New Roman" panose="02020603050405020304" pitchFamily="18" charset="0"/>
                <a:ea typeface="Calibri" panose="020F0502020204030204" pitchFamily="34" charset="0"/>
              </a:rPr>
              <a:t>“Feature Map”</a:t>
            </a:r>
            <a:r>
              <a:rPr lang="en-IN" sz="1800" spc="-5" dirty="0">
                <a:solidFill>
                  <a:srgbClr val="292929"/>
                </a:solidFill>
                <a:effectLst/>
                <a:latin typeface="Times New Roman" panose="02020603050405020304" pitchFamily="18" charset="0"/>
                <a:ea typeface="Calibri" panose="020F0502020204030204" pitchFamily="34" charset="0"/>
              </a:rPr>
              <a:t> .</a:t>
            </a:r>
          </a:p>
          <a:p>
            <a:pPr marL="285750" indent="-285750">
              <a:buFont typeface="Wingdings" panose="05000000000000000000" pitchFamily="2" charset="2"/>
              <a:buChar char="q"/>
            </a:pPr>
            <a:r>
              <a:rPr lang="en-IN" sz="1800" spc="-5" dirty="0">
                <a:solidFill>
                  <a:srgbClr val="292929"/>
                </a:solidFill>
                <a:effectLst/>
                <a:latin typeface="Times New Roman" panose="02020603050405020304" pitchFamily="18" charset="0"/>
                <a:ea typeface="Calibri" panose="020F0502020204030204" pitchFamily="34" charset="0"/>
              </a:rPr>
              <a:t>Convolution of an image with different filters can perform operations such as edge detection, blur and sharpen by applying filters. </a:t>
            </a:r>
            <a:r>
              <a:rPr lang="en-IN" sz="18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IN" sz="1800" spc="-5" dirty="0">
                <a:solidFill>
                  <a:srgbClr val="292929"/>
                </a:solidFill>
                <a:effectLst/>
                <a:latin typeface="Times New Roman" panose="02020603050405020304" pitchFamily="18" charset="0"/>
                <a:ea typeface="Calibri" panose="020F0502020204030204" pitchFamily="34" charset="0"/>
              </a:rPr>
              <a:t>Stride is the number of pixels shifts over the input matrix. When the stride is 1 then we move the filters to 1 pixel at a time. When the stride is 2 then we move the filters to 2 pixels at a time and so on. </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11998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9EDC-C28C-4740-8AE3-507A5E6AD69C}"/>
              </a:ext>
            </a:extLst>
          </p:cNvPr>
          <p:cNvSpPr>
            <a:spLocks noGrp="1"/>
          </p:cNvSpPr>
          <p:nvPr>
            <p:ph type="title"/>
          </p:nvPr>
        </p:nvSpPr>
        <p:spPr>
          <a:xfrm>
            <a:off x="467544" y="483518"/>
            <a:ext cx="8208912" cy="4176464"/>
          </a:xfrm>
        </p:spPr>
        <p:txBody>
          <a:bodyPr/>
          <a:lstStyle/>
          <a:p>
            <a:pPr>
              <a:buSzPct val="171000"/>
            </a:pPr>
            <a:r>
              <a:rPr lang="en-IN" sz="1600" spc="-5" dirty="0">
                <a:solidFill>
                  <a:srgbClr val="292929"/>
                </a:solidFill>
                <a:effectLst/>
                <a:latin typeface="Times New Roman" panose="02020603050405020304" pitchFamily="18" charset="0"/>
                <a:ea typeface="Calibri" panose="020F0502020204030204" pitchFamily="34" charset="0"/>
              </a:rPr>
              <a:t>ReLU stands for Rectified Linear Unit for a non-linear operation. The output is </a:t>
            </a:r>
            <a:r>
              <a:rPr lang="en-IN" sz="1600" b="1" i="1" spc="-5" dirty="0">
                <a:solidFill>
                  <a:srgbClr val="292929"/>
                </a:solidFill>
                <a:effectLst/>
                <a:latin typeface="Times New Roman" panose="02020603050405020304" pitchFamily="18" charset="0"/>
                <a:ea typeface="Calibri" panose="020F0502020204030204" pitchFamily="34" charset="0"/>
              </a:rPr>
              <a:t>ƒ(x) = max(0,x). </a:t>
            </a:r>
            <a:br>
              <a:rPr lang="en-IN" sz="1600" b="1" i="1" spc="-5" dirty="0">
                <a:solidFill>
                  <a:srgbClr val="292929"/>
                </a:solidFill>
                <a:effectLst/>
                <a:latin typeface="Times New Roman" panose="02020603050405020304" pitchFamily="18" charset="0"/>
                <a:ea typeface="Calibri" panose="020F0502020204030204" pitchFamily="34" charset="0"/>
              </a:rPr>
            </a:br>
            <a:br>
              <a:rPr lang="en-IN" sz="1600" b="1" i="1" spc="-5" dirty="0">
                <a:solidFill>
                  <a:srgbClr val="292929"/>
                </a:solidFill>
                <a:effectLst/>
                <a:latin typeface="Times New Roman" panose="02020603050405020304" pitchFamily="18" charset="0"/>
                <a:ea typeface="Calibri" panose="020F0502020204030204" pitchFamily="34" charset="0"/>
              </a:rPr>
            </a:br>
            <a:r>
              <a:rPr lang="en-IN" sz="1600" spc="-5" dirty="0">
                <a:solidFill>
                  <a:srgbClr val="292929"/>
                </a:solidFill>
                <a:effectLst/>
                <a:latin typeface="Times New Roman" panose="02020603050405020304" pitchFamily="18" charset="0"/>
                <a:ea typeface="Calibri" panose="020F0502020204030204" pitchFamily="34" charset="0"/>
              </a:rPr>
              <a:t>ReLU’s purpose is to introduce non-linearity in our ConvNet. Since, the real-world data would want our ConvNet to learn would be non-negative linear values.</a:t>
            </a:r>
            <a:br>
              <a:rPr lang="en-IN" sz="1600" spc="-5" dirty="0">
                <a:solidFill>
                  <a:srgbClr val="292929"/>
                </a:solidFill>
                <a:effectLst/>
                <a:latin typeface="Times New Roman" panose="02020603050405020304" pitchFamily="18" charset="0"/>
                <a:ea typeface="Calibri" panose="020F0502020204030204" pitchFamily="34" charset="0"/>
              </a:rPr>
            </a:br>
            <a:br>
              <a:rPr lang="en-IN" sz="1600" spc="-5" dirty="0">
                <a:solidFill>
                  <a:srgbClr val="292929"/>
                </a:solidFill>
                <a:effectLst/>
                <a:latin typeface="Times New Roman" panose="02020603050405020304" pitchFamily="18" charset="0"/>
                <a:ea typeface="Calibri" panose="020F0502020204030204" pitchFamily="34" charset="0"/>
              </a:rPr>
            </a:br>
            <a:r>
              <a:rPr lang="en-IN" sz="1600" spc="-5" dirty="0">
                <a:solidFill>
                  <a:srgbClr val="292929"/>
                </a:solidFill>
                <a:effectLst/>
                <a:latin typeface="Times New Roman" panose="02020603050405020304" pitchFamily="18" charset="0"/>
                <a:ea typeface="Calibri" panose="020F0502020204030204" pitchFamily="34" charset="0"/>
              </a:rPr>
              <a:t>Pooling layers section would reduce the number of parameters when the images are too large. Spatial pooling also called subsampling or down sampling which reduces the dimensionality of each map but retains important information. </a:t>
            </a:r>
            <a:br>
              <a:rPr lang="en-IN" sz="1600" spc="-5" dirty="0">
                <a:solidFill>
                  <a:srgbClr val="292929"/>
                </a:solidFill>
                <a:effectLst/>
                <a:latin typeface="Times New Roman" panose="02020603050405020304" pitchFamily="18" charset="0"/>
                <a:ea typeface="Calibri" panose="020F0502020204030204" pitchFamily="34" charset="0"/>
              </a:rPr>
            </a:br>
            <a:br>
              <a:rPr lang="en-IN" sz="1600" spc="-5" dirty="0">
                <a:solidFill>
                  <a:srgbClr val="292929"/>
                </a:solidFill>
                <a:effectLst/>
                <a:latin typeface="Times New Roman" panose="02020603050405020304" pitchFamily="18" charset="0"/>
                <a:ea typeface="Calibri" panose="020F0502020204030204" pitchFamily="34" charset="0"/>
              </a:rPr>
            </a:br>
            <a:r>
              <a:rPr lang="en-IN" sz="1600" spc="-5" dirty="0">
                <a:solidFill>
                  <a:srgbClr val="292929"/>
                </a:solidFill>
                <a:effectLst/>
                <a:latin typeface="Times New Roman" panose="02020603050405020304" pitchFamily="18" charset="0"/>
                <a:ea typeface="Calibri" panose="020F0502020204030204" pitchFamily="34" charset="0"/>
              </a:rPr>
              <a:t>Max pooling takes the largest element from the rectified feature map. Taking the largest element could also take the average pooling. Sum of all elements in the feature map call as sum pooling.</a:t>
            </a:r>
            <a:br>
              <a:rPr lang="en-IN" sz="1600" dirty="0">
                <a:effectLst/>
                <a:latin typeface="Times New Roman" panose="02020603050405020304" pitchFamily="18" charset="0"/>
                <a:ea typeface="Calibri" panose="020F0502020204030204" pitchFamily="34" charset="0"/>
              </a:rPr>
            </a:br>
            <a:br>
              <a:rPr lang="en-IN" sz="1600" dirty="0">
                <a:effectLst/>
                <a:latin typeface="Times New Roman" panose="02020603050405020304" pitchFamily="18" charset="0"/>
                <a:ea typeface="Calibri" panose="020F0502020204030204" pitchFamily="34" charset="0"/>
              </a:rPr>
            </a:br>
            <a:r>
              <a:rPr lang="en-IN" sz="1600" spc="-5" dirty="0">
                <a:solidFill>
                  <a:srgbClr val="292929"/>
                </a:solidFill>
                <a:effectLst/>
                <a:latin typeface="Times New Roman" panose="02020603050405020304" pitchFamily="18" charset="0"/>
                <a:ea typeface="Calibri" panose="020F0502020204030204" pitchFamily="34" charset="0"/>
              </a:rPr>
              <a:t>The layer we call as FC layer, we flattened our matrix into vector and feed it into a fully connected layer like a neural network.</a:t>
            </a:r>
            <a:br>
              <a:rPr lang="en-IN" sz="1600" dirty="0">
                <a:effectLst/>
                <a:latin typeface="Times New Roman" panose="02020603050405020304" pitchFamily="18" charset="0"/>
                <a:ea typeface="Calibri" panose="020F0502020204030204" pitchFamily="34" charset="0"/>
              </a:rPr>
            </a:br>
            <a:br>
              <a:rPr lang="en-IN" sz="1600" dirty="0">
                <a:effectLst/>
                <a:latin typeface="Times New Roman" panose="02020603050405020304" pitchFamily="18" charset="0"/>
                <a:ea typeface="Calibri" panose="020F0502020204030204" pitchFamily="34" charset="0"/>
              </a:rPr>
            </a:br>
            <a:r>
              <a:rPr lang="en-IN" sz="1600" spc="-5" dirty="0">
                <a:solidFill>
                  <a:srgbClr val="292929"/>
                </a:solidFill>
                <a:effectLst/>
                <a:latin typeface="Times New Roman" panose="02020603050405020304" pitchFamily="18" charset="0"/>
                <a:ea typeface="Calibri" panose="020F0502020204030204" pitchFamily="34" charset="0"/>
              </a:rPr>
              <a:t>With the fully connected layers, we combined these features together to create a model. Finally, we have an activation function such as softmax or sigmoid to classify the outputs as cat, dog, car, truck etc.,</a:t>
            </a:r>
            <a:br>
              <a:rPr lang="en-IN" sz="1800" dirty="0">
                <a:effectLst/>
                <a:latin typeface="Times New Roman" panose="02020603050405020304" pitchFamily="18" charset="0"/>
                <a:ea typeface="Calibri" panose="020F0502020204030204" pitchFamily="34" charset="0"/>
              </a:rPr>
            </a:br>
            <a:br>
              <a:rPr lang="en-IN" sz="1800" b="1" i="1" spc="-5" dirty="0">
                <a:solidFill>
                  <a:srgbClr val="292929"/>
                </a:solidFill>
                <a:effectLst/>
                <a:latin typeface="Times New Roman" panose="02020603050405020304" pitchFamily="18" charset="0"/>
                <a:ea typeface="Calibri" panose="020F0502020204030204" pitchFamily="34" charset="0"/>
              </a:rPr>
            </a:br>
            <a:br>
              <a:rPr lang="en-US" sz="1600" b="0" i="0" dirty="0">
                <a:solidFill>
                  <a:schemeClr val="tx1"/>
                </a:solidFill>
                <a:effectLst/>
                <a:latin typeface="Times New Roman" panose="02020603050405020304" pitchFamily="18" charset="0"/>
                <a:cs typeface="Times New Roman" panose="02020603050405020304" pitchFamily="18" charset="0"/>
              </a:rPr>
            </a:br>
            <a:br>
              <a:rPr lang="en-US" sz="1600" b="0" i="0" dirty="0">
                <a:solidFill>
                  <a:schemeClr val="tx1"/>
                </a:solidFill>
                <a:effectLst/>
                <a:latin typeface="Times New Roman" panose="02020603050405020304" pitchFamily="18" charset="0"/>
                <a:cs typeface="Times New Roman" panose="02020603050405020304" pitchFamily="18" charset="0"/>
              </a:rPr>
            </a:b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92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8082-F780-49D2-A966-41034F15A268}"/>
              </a:ext>
            </a:extLst>
          </p:cNvPr>
          <p:cNvSpPr>
            <a:spLocks noGrp="1"/>
          </p:cNvSpPr>
          <p:nvPr>
            <p:ph type="title"/>
          </p:nvPr>
        </p:nvSpPr>
        <p:spPr>
          <a:xfrm>
            <a:off x="179512" y="195486"/>
            <a:ext cx="7838695" cy="504736"/>
          </a:xfrm>
        </p:spPr>
        <p:txBody>
          <a:bodyPr>
            <a:normAutofit/>
          </a:bodyPr>
          <a:lstStyle/>
          <a:p>
            <a:r>
              <a:rPr lang="en-IN" sz="2800" b="1" dirty="0">
                <a:latin typeface="Times New Roman" panose="02020603050405020304" pitchFamily="18" charset="0"/>
                <a:cs typeface="Times New Roman" panose="02020603050405020304" pitchFamily="18" charset="0"/>
              </a:rPr>
              <a:t>I</a:t>
            </a:r>
            <a:r>
              <a:rPr lang="en-IN" sz="2800" b="1" dirty="0">
                <a:solidFill>
                  <a:schemeClr val="tx1"/>
                </a:solidFill>
                <a:latin typeface="Times New Roman" panose="02020603050405020304" pitchFamily="18" charset="0"/>
                <a:cs typeface="Times New Roman" panose="02020603050405020304" pitchFamily="18" charset="0"/>
              </a:rPr>
              <a:t>IMPLEMENTATION MODEL</a:t>
            </a:r>
            <a:endParaRPr lang="en-IN" sz="2800" b="1" dirty="0">
              <a:latin typeface="Times New Roman" panose="02020603050405020304" pitchFamily="18" charset="0"/>
              <a:cs typeface="Times New Roman" panose="02020603050405020304" pitchFamily="18" charset="0"/>
            </a:endParaRPr>
          </a:p>
        </p:txBody>
      </p:sp>
      <p:pic>
        <p:nvPicPr>
          <p:cNvPr id="3" name="Picture 2" descr="Description: Image for post">
            <a:extLst>
              <a:ext uri="{FF2B5EF4-FFF2-40B4-BE49-F238E27FC236}">
                <a16:creationId xmlns:a16="http://schemas.microsoft.com/office/drawing/2014/main" id="{2349EABB-9F72-41EB-91EB-9A028394D6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9622"/>
            <a:ext cx="7190623" cy="2376264"/>
          </a:xfrm>
          <a:prstGeom prst="rect">
            <a:avLst/>
          </a:prstGeom>
          <a:noFill/>
          <a:ln>
            <a:noFill/>
          </a:ln>
        </p:spPr>
      </p:pic>
      <p:sp>
        <p:nvSpPr>
          <p:cNvPr id="5" name="TextBox 4">
            <a:extLst>
              <a:ext uri="{FF2B5EF4-FFF2-40B4-BE49-F238E27FC236}">
                <a16:creationId xmlns:a16="http://schemas.microsoft.com/office/drawing/2014/main" id="{DAD11218-BAF6-4ABB-B5C3-55BCE705FDB0}"/>
              </a:ext>
            </a:extLst>
          </p:cNvPr>
          <p:cNvSpPr txBox="1"/>
          <p:nvPr/>
        </p:nvSpPr>
        <p:spPr>
          <a:xfrm>
            <a:off x="2195736" y="4073946"/>
            <a:ext cx="4968552"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Neural network with many convolutional layers</a:t>
            </a:r>
            <a:endParaRPr lang="en-IN" dirty="0"/>
          </a:p>
        </p:txBody>
      </p:sp>
    </p:spTree>
    <p:extLst>
      <p:ext uri="{BB962C8B-B14F-4D97-AF65-F5344CB8AC3E}">
        <p14:creationId xmlns:p14="http://schemas.microsoft.com/office/powerpoint/2010/main" val="261700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cription: Image for post">
            <a:extLst>
              <a:ext uri="{FF2B5EF4-FFF2-40B4-BE49-F238E27FC236}">
                <a16:creationId xmlns:a16="http://schemas.microsoft.com/office/drawing/2014/main" id="{F688006F-4133-4AC9-B8AD-6AFE671C0B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85675"/>
            <a:ext cx="3933825" cy="1590675"/>
          </a:xfrm>
          <a:prstGeom prst="rect">
            <a:avLst/>
          </a:prstGeom>
          <a:noFill/>
          <a:ln>
            <a:noFill/>
          </a:ln>
        </p:spPr>
      </p:pic>
      <p:sp>
        <p:nvSpPr>
          <p:cNvPr id="6" name="TextBox 5">
            <a:extLst>
              <a:ext uri="{FF2B5EF4-FFF2-40B4-BE49-F238E27FC236}">
                <a16:creationId xmlns:a16="http://schemas.microsoft.com/office/drawing/2014/main" id="{4DC14B6B-702A-4C83-9A47-8367EE83BDAF}"/>
              </a:ext>
            </a:extLst>
          </p:cNvPr>
          <p:cNvSpPr txBox="1"/>
          <p:nvPr/>
        </p:nvSpPr>
        <p:spPr>
          <a:xfrm>
            <a:off x="107504" y="3651870"/>
            <a:ext cx="5020263"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Image matrix multiplies kernel or filter matrix</a:t>
            </a:r>
            <a:endParaRPr lang="en-IN" dirty="0"/>
          </a:p>
        </p:txBody>
      </p:sp>
      <p:pic>
        <p:nvPicPr>
          <p:cNvPr id="7" name="Picture 6" descr="Description: Image for post">
            <a:extLst>
              <a:ext uri="{FF2B5EF4-FFF2-40B4-BE49-F238E27FC236}">
                <a16:creationId xmlns:a16="http://schemas.microsoft.com/office/drawing/2014/main" id="{0A74BFBB-B6EB-4E92-BE46-E9119B3BDC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75493" y="1447563"/>
            <a:ext cx="2552700" cy="1866900"/>
          </a:xfrm>
          <a:prstGeom prst="rect">
            <a:avLst/>
          </a:prstGeom>
          <a:noFill/>
          <a:ln>
            <a:noFill/>
          </a:ln>
        </p:spPr>
      </p:pic>
      <p:sp>
        <p:nvSpPr>
          <p:cNvPr id="9" name="TextBox 8">
            <a:extLst>
              <a:ext uri="{FF2B5EF4-FFF2-40B4-BE49-F238E27FC236}">
                <a16:creationId xmlns:a16="http://schemas.microsoft.com/office/drawing/2014/main" id="{18672254-90CF-41CE-8D64-544D430765DA}"/>
              </a:ext>
            </a:extLst>
          </p:cNvPr>
          <p:cNvSpPr txBox="1"/>
          <p:nvPr/>
        </p:nvSpPr>
        <p:spPr>
          <a:xfrm>
            <a:off x="5940152" y="3723878"/>
            <a:ext cx="4576082"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3 x 3 Output matrix</a:t>
            </a:r>
            <a:endParaRPr lang="en-IN" dirty="0"/>
          </a:p>
        </p:txBody>
      </p:sp>
    </p:spTree>
    <p:extLst>
      <p:ext uri="{BB962C8B-B14F-4D97-AF65-F5344CB8AC3E}">
        <p14:creationId xmlns:p14="http://schemas.microsoft.com/office/powerpoint/2010/main" val="83880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cription: Image for post">
            <a:extLst>
              <a:ext uri="{FF2B5EF4-FFF2-40B4-BE49-F238E27FC236}">
                <a16:creationId xmlns:a16="http://schemas.microsoft.com/office/drawing/2014/main" id="{7509041E-7366-465F-B523-B397334401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57312" y="1790700"/>
            <a:ext cx="6429375" cy="1562100"/>
          </a:xfrm>
          <a:prstGeom prst="rect">
            <a:avLst/>
          </a:prstGeom>
          <a:noFill/>
          <a:ln>
            <a:noFill/>
          </a:ln>
        </p:spPr>
      </p:pic>
      <p:sp>
        <p:nvSpPr>
          <p:cNvPr id="5" name="TextBox 4">
            <a:extLst>
              <a:ext uri="{FF2B5EF4-FFF2-40B4-BE49-F238E27FC236}">
                <a16:creationId xmlns:a16="http://schemas.microsoft.com/office/drawing/2014/main" id="{3CAC0043-2E2B-49A9-ACC0-CD672E8ED900}"/>
              </a:ext>
            </a:extLst>
          </p:cNvPr>
          <p:cNvSpPr txBox="1"/>
          <p:nvPr/>
        </p:nvSpPr>
        <p:spPr>
          <a:xfrm>
            <a:off x="2283958" y="3860287"/>
            <a:ext cx="4576082" cy="369332"/>
          </a:xfrm>
          <a:prstGeom prst="rect">
            <a:avLst/>
          </a:prstGeom>
          <a:noFill/>
        </p:spPr>
        <p:txBody>
          <a:bodyPr wrap="square">
            <a:spAutoFit/>
          </a:bodyPr>
          <a:lstStyle/>
          <a:p>
            <a:pPr algn="ctr"/>
            <a:r>
              <a:rPr lang="en-IN" sz="1800" b="1" dirty="0">
                <a:effectLst/>
                <a:latin typeface="Times New Roman" panose="02020603050405020304" pitchFamily="18" charset="0"/>
                <a:ea typeface="Calibri" panose="020F0502020204030204" pitchFamily="34" charset="0"/>
              </a:rPr>
              <a:t>Complete CNN architecture</a:t>
            </a:r>
            <a:endParaRPr lang="en-IN" b="1" dirty="0"/>
          </a:p>
        </p:txBody>
      </p:sp>
    </p:spTree>
    <p:extLst>
      <p:ext uri="{BB962C8B-B14F-4D97-AF65-F5344CB8AC3E}">
        <p14:creationId xmlns:p14="http://schemas.microsoft.com/office/powerpoint/2010/main" val="3415692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C2BC-6B46-4E17-90DC-43EA09407F9B}"/>
              </a:ext>
            </a:extLst>
          </p:cNvPr>
          <p:cNvSpPr>
            <a:spLocks noGrp="1"/>
          </p:cNvSpPr>
          <p:nvPr>
            <p:ph type="title"/>
          </p:nvPr>
        </p:nvSpPr>
        <p:spPr>
          <a:xfrm>
            <a:off x="323528" y="123478"/>
            <a:ext cx="7715400" cy="468000"/>
          </a:xfrm>
        </p:spPr>
        <p:txBody>
          <a:bodyPr/>
          <a:lstStyle/>
          <a:p>
            <a:r>
              <a:rPr lang="en-US" b="1" dirty="0">
                <a:solidFill>
                  <a:schemeClr val="tx1"/>
                </a:solidFill>
                <a:latin typeface="Times New Roman" panose="02020603050405020304" pitchFamily="18" charset="0"/>
                <a:cs typeface="Times New Roman" panose="02020603050405020304" pitchFamily="18" charset="0"/>
              </a:rPr>
              <a:t>FLOWCHART</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C98868-95E3-41C8-BA1E-6D63BBB773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67644" y="1167594"/>
            <a:ext cx="6408712" cy="2808312"/>
          </a:xfrm>
          <a:prstGeom prst="rect">
            <a:avLst/>
          </a:prstGeom>
          <a:noFill/>
          <a:ln>
            <a:noFill/>
          </a:ln>
        </p:spPr>
      </p:pic>
    </p:spTree>
    <p:extLst>
      <p:ext uri="{BB962C8B-B14F-4D97-AF65-F5344CB8AC3E}">
        <p14:creationId xmlns:p14="http://schemas.microsoft.com/office/powerpoint/2010/main" val="270207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94AA-9E64-4101-B10D-D6DFC50D337B}"/>
              </a:ext>
            </a:extLst>
          </p:cNvPr>
          <p:cNvSpPr>
            <a:spLocks noGrp="1"/>
          </p:cNvSpPr>
          <p:nvPr>
            <p:ph type="ctrTitle"/>
          </p:nvPr>
        </p:nvSpPr>
        <p:spPr>
          <a:xfrm>
            <a:off x="425980" y="17342"/>
            <a:ext cx="5486400" cy="576064"/>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3215D4B-4C0A-43F2-86A9-B1FA1C5C22AB}"/>
              </a:ext>
            </a:extLst>
          </p:cNvPr>
          <p:cNvSpPr>
            <a:spLocks noGrp="1"/>
          </p:cNvSpPr>
          <p:nvPr>
            <p:ph type="subTitle" idx="1"/>
          </p:nvPr>
        </p:nvSpPr>
        <p:spPr>
          <a:xfrm>
            <a:off x="425980" y="3579862"/>
            <a:ext cx="8034452" cy="342900"/>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a) Pedestrian Classification				b) Cyclist Classification </a:t>
            </a:r>
          </a:p>
        </p:txBody>
      </p:sp>
      <p:pic>
        <p:nvPicPr>
          <p:cNvPr id="4" name="image8.jpeg">
            <a:extLst>
              <a:ext uri="{FF2B5EF4-FFF2-40B4-BE49-F238E27FC236}">
                <a16:creationId xmlns:a16="http://schemas.microsoft.com/office/drawing/2014/main" id="{2CA01030-9D4D-4B3D-9C2E-2E7525B31C90}"/>
              </a:ext>
            </a:extLst>
          </p:cNvPr>
          <p:cNvPicPr/>
          <p:nvPr/>
        </p:nvPicPr>
        <p:blipFill>
          <a:blip r:embed="rId2" cstate="print"/>
          <a:stretch>
            <a:fillRect/>
          </a:stretch>
        </p:blipFill>
        <p:spPr>
          <a:xfrm>
            <a:off x="539552" y="1419622"/>
            <a:ext cx="2980690" cy="1920240"/>
          </a:xfrm>
          <a:prstGeom prst="rect">
            <a:avLst/>
          </a:prstGeom>
        </p:spPr>
      </p:pic>
      <p:pic>
        <p:nvPicPr>
          <p:cNvPr id="5" name="image9.jpeg">
            <a:extLst>
              <a:ext uri="{FF2B5EF4-FFF2-40B4-BE49-F238E27FC236}">
                <a16:creationId xmlns:a16="http://schemas.microsoft.com/office/drawing/2014/main" id="{4BC1A98C-FAAE-41E3-B273-6F9E56B25CB9}"/>
              </a:ext>
            </a:extLst>
          </p:cNvPr>
          <p:cNvPicPr/>
          <p:nvPr/>
        </p:nvPicPr>
        <p:blipFill>
          <a:blip r:embed="rId3" cstate="print"/>
          <a:stretch>
            <a:fillRect/>
          </a:stretch>
        </p:blipFill>
        <p:spPr>
          <a:xfrm>
            <a:off x="5154975" y="1419622"/>
            <a:ext cx="2986405" cy="1932305"/>
          </a:xfrm>
          <a:prstGeom prst="rect">
            <a:avLst/>
          </a:prstGeom>
        </p:spPr>
      </p:pic>
    </p:spTree>
    <p:extLst>
      <p:ext uri="{BB962C8B-B14F-4D97-AF65-F5344CB8AC3E}">
        <p14:creationId xmlns:p14="http://schemas.microsoft.com/office/powerpoint/2010/main" val="334003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a:extLst>
              <a:ext uri="{FF2B5EF4-FFF2-40B4-BE49-F238E27FC236}">
                <a16:creationId xmlns:a16="http://schemas.microsoft.com/office/drawing/2014/main" id="{5631926C-D392-4248-B1D4-C2EC91AC1C2E}"/>
              </a:ext>
            </a:extLst>
          </p:cNvPr>
          <p:cNvPicPr/>
          <p:nvPr/>
        </p:nvPicPr>
        <p:blipFill>
          <a:blip r:embed="rId2" cstate="print"/>
          <a:stretch>
            <a:fillRect/>
          </a:stretch>
        </p:blipFill>
        <p:spPr>
          <a:xfrm>
            <a:off x="971600" y="1419622"/>
            <a:ext cx="2980690" cy="2054225"/>
          </a:xfrm>
          <a:prstGeom prst="rect">
            <a:avLst/>
          </a:prstGeom>
        </p:spPr>
      </p:pic>
      <p:sp>
        <p:nvSpPr>
          <p:cNvPr id="6" name="TextBox 5">
            <a:extLst>
              <a:ext uri="{FF2B5EF4-FFF2-40B4-BE49-F238E27FC236}">
                <a16:creationId xmlns:a16="http://schemas.microsoft.com/office/drawing/2014/main" id="{5822C6A6-F350-47F8-BAAD-4742D06BC1CF}"/>
              </a:ext>
            </a:extLst>
          </p:cNvPr>
          <p:cNvSpPr txBox="1"/>
          <p:nvPr/>
        </p:nvSpPr>
        <p:spPr>
          <a:xfrm>
            <a:off x="1331640" y="3723878"/>
            <a:ext cx="262065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(c)</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endParaRPr lang="en-IN" dirty="0"/>
          </a:p>
        </p:txBody>
      </p:sp>
      <p:pic>
        <p:nvPicPr>
          <p:cNvPr id="7" name="image11.jpeg">
            <a:extLst>
              <a:ext uri="{FF2B5EF4-FFF2-40B4-BE49-F238E27FC236}">
                <a16:creationId xmlns:a16="http://schemas.microsoft.com/office/drawing/2014/main" id="{E0FDD6A6-41D7-4912-A42A-26374192AE02}"/>
              </a:ext>
            </a:extLst>
          </p:cNvPr>
          <p:cNvPicPr/>
          <p:nvPr/>
        </p:nvPicPr>
        <p:blipFill>
          <a:blip r:embed="rId3" cstate="print"/>
          <a:stretch>
            <a:fillRect/>
          </a:stretch>
        </p:blipFill>
        <p:spPr>
          <a:xfrm>
            <a:off x="5076056" y="1419621"/>
            <a:ext cx="2980690" cy="2054225"/>
          </a:xfrm>
          <a:prstGeom prst="rect">
            <a:avLst/>
          </a:prstGeom>
        </p:spPr>
      </p:pic>
      <p:sp>
        <p:nvSpPr>
          <p:cNvPr id="9" name="TextBox 8">
            <a:extLst>
              <a:ext uri="{FF2B5EF4-FFF2-40B4-BE49-F238E27FC236}">
                <a16:creationId xmlns:a16="http://schemas.microsoft.com/office/drawing/2014/main" id="{531E87C5-5C2A-437E-98A2-1A0DDE6026E3}"/>
              </a:ext>
            </a:extLst>
          </p:cNvPr>
          <p:cNvSpPr txBox="1"/>
          <p:nvPr/>
        </p:nvSpPr>
        <p:spPr>
          <a:xfrm>
            <a:off x="5292080" y="3651870"/>
            <a:ext cx="2764666" cy="369332"/>
          </a:xfrm>
          <a:prstGeom prst="rect">
            <a:avLst/>
          </a:prstGeom>
          <a:noFill/>
        </p:spPr>
        <p:txBody>
          <a:bodyPr wrap="square">
            <a:spAutoFit/>
          </a:bodyPr>
          <a:lstStyle/>
          <a:p>
            <a:r>
              <a:rPr lang="en-US" sz="1800" dirty="0">
                <a:solidFill>
                  <a:srgbClr val="161616"/>
                </a:solidFill>
                <a:effectLst/>
                <a:latin typeface="Times New Roman" panose="02020603050405020304" pitchFamily="18" charset="0"/>
                <a:ea typeface="Times New Roman" panose="02020603050405020304" pitchFamily="18" charset="0"/>
              </a:rPr>
              <a:t>(d) </a:t>
            </a:r>
            <a:r>
              <a:rPr lang="en-US" sz="1800" dirty="0">
                <a:effectLst/>
                <a:latin typeface="Times New Roman" panose="02020603050405020304" pitchFamily="18" charset="0"/>
                <a:ea typeface="Times New Roman" panose="02020603050405020304" pitchFamily="18" charset="0"/>
              </a:rPr>
              <a:t>Scooter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endParaRPr lang="en-IN" dirty="0"/>
          </a:p>
        </p:txBody>
      </p:sp>
      <p:sp>
        <p:nvSpPr>
          <p:cNvPr id="11" name="TextBox 10">
            <a:extLst>
              <a:ext uri="{FF2B5EF4-FFF2-40B4-BE49-F238E27FC236}">
                <a16:creationId xmlns:a16="http://schemas.microsoft.com/office/drawing/2014/main" id="{0A2692DB-8485-42FD-9669-B252E615C3F6}"/>
              </a:ext>
            </a:extLst>
          </p:cNvPr>
          <p:cNvSpPr txBox="1"/>
          <p:nvPr/>
        </p:nvSpPr>
        <p:spPr>
          <a:xfrm>
            <a:off x="179511" y="296929"/>
            <a:ext cx="8784977" cy="665118"/>
          </a:xfrm>
          <a:prstGeom prst="rect">
            <a:avLst/>
          </a:prstGeom>
          <a:noFill/>
        </p:spPr>
        <p:txBody>
          <a:bodyPr wrap="square">
            <a:spAutoFit/>
          </a:bodyPr>
          <a:lstStyle/>
          <a:p>
            <a:pPr marL="135255" marR="111760" indent="-1270" algn="ctr">
              <a:lnSpc>
                <a:spcPct val="107000"/>
              </a:lnSpc>
              <a:spcBef>
                <a:spcPts val="585"/>
              </a:spcBef>
              <a:spcAft>
                <a:spcPts val="0"/>
              </a:spcAft>
            </a:pPr>
            <a:r>
              <a:rPr lang="en-US" sz="1800" dirty="0">
                <a:effectLst/>
                <a:latin typeface="Times New Roman" panose="02020603050405020304" pitchFamily="18" charset="0"/>
                <a:ea typeface="Times New Roman" panose="02020603050405020304" pitchFamily="18" charset="0"/>
              </a:rPr>
              <a:t>Examples of Mask R-CNN person detection and activity  classifications on  frames taken  from  surveillance  cameras  at the Detroit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Riverfront.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5189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72" name="TextBox 171">
            <a:extLst>
              <a:ext uri="{FF2B5EF4-FFF2-40B4-BE49-F238E27FC236}">
                <a16:creationId xmlns:a16="http://schemas.microsoft.com/office/drawing/2014/main" id="{CC8829DF-7165-408F-872D-BC109A97642C}"/>
              </a:ext>
            </a:extLst>
          </p:cNvPr>
          <p:cNvSpPr txBox="1"/>
          <p:nvPr/>
        </p:nvSpPr>
        <p:spPr>
          <a:xfrm>
            <a:off x="152962" y="136115"/>
            <a:ext cx="6183086"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sym typeface="Francois One"/>
              </a:rPr>
              <a:t>CONCLUSION</a:t>
            </a:r>
            <a:endParaRPr lang="en-IN" b="1" dirty="0"/>
          </a:p>
        </p:txBody>
      </p:sp>
      <p:sp>
        <p:nvSpPr>
          <p:cNvPr id="7" name="Title 6">
            <a:extLst>
              <a:ext uri="{FF2B5EF4-FFF2-40B4-BE49-F238E27FC236}">
                <a16:creationId xmlns:a16="http://schemas.microsoft.com/office/drawing/2014/main" id="{E9037B8B-3572-4C4D-BD09-732E5363623D}"/>
              </a:ext>
            </a:extLst>
          </p:cNvPr>
          <p:cNvSpPr>
            <a:spLocks noGrp="1"/>
          </p:cNvSpPr>
          <p:nvPr>
            <p:ph type="title"/>
          </p:nvPr>
        </p:nvSpPr>
        <p:spPr>
          <a:xfrm>
            <a:off x="359532" y="667956"/>
            <a:ext cx="8424936" cy="4176464"/>
          </a:xfrm>
        </p:spPr>
        <p:txBody>
          <a:bodyPr/>
          <a:lstStyle/>
          <a:p>
            <a:r>
              <a:rPr lang="en-IN" sz="1700" dirty="0">
                <a:solidFill>
                  <a:schemeClr val="tx1"/>
                </a:solidFill>
                <a:latin typeface="Times New Roman" panose="02020603050405020304" pitchFamily="18" charset="0"/>
                <a:cs typeface="Times New Roman" panose="02020603050405020304" pitchFamily="18" charset="0"/>
              </a:rPr>
              <a:t>CNN’s can perform person detection and face mask classification with high accuracy.</a:t>
            </a:r>
            <a:br>
              <a:rPr lang="en-IN" sz="1700" dirty="0">
                <a:solidFill>
                  <a:schemeClr val="tx1"/>
                </a:solidFill>
                <a:latin typeface="Times New Roman" panose="02020603050405020304" pitchFamily="18" charset="0"/>
                <a:cs typeface="Times New Roman" panose="02020603050405020304" pitchFamily="18" charset="0"/>
              </a:rPr>
            </a:br>
            <a:br>
              <a:rPr lang="en-IN" sz="1700" dirty="0">
                <a:solidFill>
                  <a:schemeClr val="tx1"/>
                </a:solidFill>
                <a:latin typeface="Times New Roman" panose="02020603050405020304" pitchFamily="18" charset="0"/>
                <a:cs typeface="Times New Roman" panose="02020603050405020304" pitchFamily="18" charset="0"/>
              </a:rPr>
            </a:br>
            <a:r>
              <a:rPr lang="en-IN" sz="1700" dirty="0">
                <a:solidFill>
                  <a:schemeClr val="tx1"/>
                </a:solidFill>
                <a:latin typeface="Times New Roman" panose="02020603050405020304" pitchFamily="18" charset="0"/>
                <a:cs typeface="Times New Roman" panose="02020603050405020304" pitchFamily="18" charset="0"/>
              </a:rPr>
              <a:t>The framework is designed for use in urban environments and leverages AWS cloud infrastructure to equip communities and stakeholders with actionable data.</a:t>
            </a:r>
            <a:br>
              <a:rPr lang="en-IN" sz="1700" dirty="0">
                <a:solidFill>
                  <a:schemeClr val="tx1"/>
                </a:solidFill>
                <a:latin typeface="Times New Roman" panose="02020603050405020304" pitchFamily="18" charset="0"/>
                <a:cs typeface="Times New Roman" panose="02020603050405020304" pitchFamily="18" charset="0"/>
              </a:rPr>
            </a:br>
            <a:br>
              <a:rPr lang="en-IN" sz="1700" dirty="0">
                <a:solidFill>
                  <a:schemeClr val="tx1"/>
                </a:solidFill>
                <a:latin typeface="Times New Roman" panose="02020603050405020304" pitchFamily="18" charset="0"/>
                <a:cs typeface="Times New Roman" panose="02020603050405020304" pitchFamily="18" charset="0"/>
              </a:rPr>
            </a:br>
            <a:r>
              <a:rPr lang="en-IN" sz="1700" dirty="0">
                <a:solidFill>
                  <a:schemeClr val="tx1"/>
                </a:solidFill>
                <a:latin typeface="Times New Roman" panose="02020603050405020304" pitchFamily="18" charset="0"/>
                <a:cs typeface="Times New Roman" panose="02020603050405020304" pitchFamily="18" charset="0"/>
              </a:rPr>
              <a:t>With an average precision of 89 or higher</a:t>
            </a:r>
            <a:r>
              <a:rPr lang="en-US" sz="1700" dirty="0">
                <a:solidFill>
                  <a:schemeClr val="tx1"/>
                </a:solidFill>
                <a:effectLst/>
                <a:latin typeface="Times New Roman" panose="02020603050405020304" pitchFamily="18" charset="0"/>
                <a:ea typeface="Times New Roman" panose="02020603050405020304" pitchFamily="18" charset="0"/>
              </a:rPr>
              <a:t> for person classes and a face mask classification accuracy of 96 &amp; over, the framework can accurately track number of individuals and face masks present in a camera’s field of view.</a:t>
            </a:r>
            <a:br>
              <a:rPr lang="en-US" sz="1700" dirty="0">
                <a:solidFill>
                  <a:schemeClr val="tx1"/>
                </a:solidFill>
                <a:effectLst/>
                <a:latin typeface="Times New Roman" panose="02020603050405020304" pitchFamily="18" charset="0"/>
                <a:ea typeface="Times New Roman" panose="02020603050405020304" pitchFamily="18" charset="0"/>
              </a:rPr>
            </a:br>
            <a:br>
              <a:rPr lang="en-US" sz="1700" dirty="0">
                <a:solidFill>
                  <a:schemeClr val="tx1"/>
                </a:solidFill>
                <a:effectLst/>
                <a:latin typeface="Times New Roman" panose="02020603050405020304" pitchFamily="18" charset="0"/>
                <a:ea typeface="Times New Roman" panose="02020603050405020304" pitchFamily="18" charset="0"/>
              </a:rPr>
            </a:br>
            <a:r>
              <a:rPr lang="en-US" sz="1700" dirty="0">
                <a:solidFill>
                  <a:schemeClr val="tx1"/>
                </a:solidFill>
                <a:effectLst/>
                <a:latin typeface="Times New Roman" panose="02020603050405020304" pitchFamily="18" charset="0"/>
                <a:ea typeface="Times New Roman" panose="02020603050405020304" pitchFamily="18" charset="0"/>
              </a:rPr>
              <a:t>How- ever, the tracking capabilities of the framework are currently limited to one camera. The framework  can  not  track  people as they move between  different  fields of  view.</a:t>
            </a:r>
            <a:br>
              <a:rPr lang="en-IN" sz="1700" dirty="0">
                <a:solidFill>
                  <a:schemeClr val="tx1"/>
                </a:solidFill>
                <a:latin typeface="Times New Roman" panose="02020603050405020304" pitchFamily="18" charset="0"/>
                <a:cs typeface="Times New Roman" panose="02020603050405020304" pitchFamily="18" charset="0"/>
              </a:rPr>
            </a:br>
            <a:br>
              <a:rPr lang="en-IN" sz="1700" dirty="0">
                <a:solidFill>
                  <a:schemeClr val="tx1"/>
                </a:solidFill>
                <a:latin typeface="Times New Roman" panose="02020603050405020304" pitchFamily="18" charset="0"/>
                <a:cs typeface="Times New Roman" panose="02020603050405020304" pitchFamily="18" charset="0"/>
              </a:rPr>
            </a:br>
            <a:r>
              <a:rPr lang="en-US" sz="1700" dirty="0">
                <a:solidFill>
                  <a:schemeClr val="tx1"/>
                </a:solidFill>
                <a:effectLst/>
                <a:latin typeface="Times New Roman" panose="02020603050405020304" pitchFamily="18" charset="0"/>
                <a:ea typeface="Times New Roman" panose="02020603050405020304" pitchFamily="18" charset="0"/>
              </a:rPr>
              <a:t>Additionally, if a person leaves a camera’s field of view and returns a few minutes later, the tracker will create a  new  ID for them,  and the person will  be  counted  twice.</a:t>
            </a:r>
            <a:br>
              <a:rPr lang="en-US" sz="1700" dirty="0">
                <a:solidFill>
                  <a:schemeClr val="tx1"/>
                </a:solidFill>
                <a:effectLst/>
                <a:latin typeface="Times New Roman" panose="02020603050405020304" pitchFamily="18" charset="0"/>
                <a:ea typeface="Times New Roman" panose="02020603050405020304" pitchFamily="18" charset="0"/>
              </a:rPr>
            </a:br>
            <a:br>
              <a:rPr lang="en-US" sz="1700" dirty="0">
                <a:solidFill>
                  <a:schemeClr val="tx1"/>
                </a:solidFill>
                <a:effectLst/>
                <a:latin typeface="Times New Roman" panose="02020603050405020304" pitchFamily="18" charset="0"/>
                <a:ea typeface="Times New Roman" panose="02020603050405020304" pitchFamily="18" charset="0"/>
              </a:rPr>
            </a:br>
            <a:r>
              <a:rPr lang="en-US" sz="1700" dirty="0">
                <a:solidFill>
                  <a:schemeClr val="tx1"/>
                </a:solidFill>
                <a:effectLst/>
                <a:latin typeface="Times New Roman" panose="02020603050405020304" pitchFamily="18" charset="0"/>
                <a:ea typeface="Times New Roman" panose="02020603050405020304" pitchFamily="18" charset="0"/>
              </a:rPr>
              <a:t>In  the  future,  to  address these challenges, a re-identification module will be added  to the framework.</a:t>
            </a:r>
            <a:br>
              <a:rPr lang="en-IN" sz="1800" dirty="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55"/>
          <p:cNvSpPr txBox="1">
            <a:spLocks noGrp="1"/>
          </p:cNvSpPr>
          <p:nvPr>
            <p:ph type="title"/>
          </p:nvPr>
        </p:nvSpPr>
        <p:spPr>
          <a:xfrm>
            <a:off x="301000" y="65344"/>
            <a:ext cx="3808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chemeClr val="tx1"/>
                </a:solidFill>
                <a:latin typeface="Times New Roman" panose="02020603050405020304" pitchFamily="18" charset="0"/>
                <a:cs typeface="Times New Roman" panose="02020603050405020304" pitchFamily="18" charset="0"/>
              </a:rPr>
              <a:t>REFERENCES</a:t>
            </a:r>
            <a:endParaRPr sz="2800" b="1" dirty="0">
              <a:solidFill>
                <a:schemeClr val="tx1"/>
              </a:solidFill>
              <a:latin typeface="Times New Roman" panose="02020603050405020304" pitchFamily="18" charset="0"/>
              <a:cs typeface="Times New Roman" panose="02020603050405020304" pitchFamily="18" charset="0"/>
            </a:endParaRPr>
          </a:p>
        </p:txBody>
      </p:sp>
      <p:sp>
        <p:nvSpPr>
          <p:cNvPr id="1585" name="Google Shape;1585;p55"/>
          <p:cNvSpPr txBox="1">
            <a:spLocks noGrp="1"/>
          </p:cNvSpPr>
          <p:nvPr>
            <p:ph type="subTitle" idx="1"/>
          </p:nvPr>
        </p:nvSpPr>
        <p:spPr>
          <a:xfrm>
            <a:off x="90148" y="907758"/>
            <a:ext cx="7362172" cy="3608208"/>
          </a:xfrm>
          <a:prstGeom prst="rect">
            <a:avLst/>
          </a:prstGeom>
        </p:spPr>
        <p:txBody>
          <a:bodyPr spcFirstLastPara="1" wrap="square" lIns="91425" tIns="91425" rIns="91425" bIns="91425" anchor="t" anchorCtr="0">
            <a:noAutofit/>
          </a:bodyPr>
          <a:lstStyle/>
          <a:p>
            <a:pPr marL="0" indent="0" algn="just">
              <a:buNone/>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P. </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Viola, M. Jones. 2003. </a:t>
            </a:r>
            <a:r>
              <a:rPr lang="en-US" sz="2000" i="0" dirty="0">
                <a:solidFill>
                  <a:schemeClr val="tx1"/>
                </a:solidFill>
                <a:effectLst/>
                <a:latin typeface="Times New Roman" panose="02020603050405020304" pitchFamily="18" charset="0"/>
                <a:cs typeface="Times New Roman" panose="02020603050405020304" pitchFamily="18" charset="0"/>
              </a:rPr>
              <a:t>Rapid object detection using a boosted       cascade of simple features.</a:t>
            </a:r>
          </a:p>
          <a:p>
            <a:pPr marL="88900" indent="0" algn="just">
              <a:buNone/>
            </a:pPr>
            <a:endParaRPr lang="en-US" sz="2000" dirty="0">
              <a:latin typeface="Times New Roman" panose="02020603050405020304" pitchFamily="18" charset="0"/>
              <a:cs typeface="Times New Roman" panose="02020603050405020304" pitchFamily="18" charset="0"/>
            </a:endParaRPr>
          </a:p>
          <a:p>
            <a:pPr marL="88900" indent="0" algn="just">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Mulla,,M., Patil, R. 2015 .Facial Image Based Security System using PCA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88900" indent="0" algn="just">
              <a:buNone/>
            </a:pPr>
            <a:endParaRPr lang="en-IN" sz="2000" dirty="0">
              <a:latin typeface="Times New Roman" panose="02020603050405020304" pitchFamily="18" charset="0"/>
              <a:cs typeface="Times New Roman" panose="02020603050405020304" pitchFamily="18" charset="0"/>
            </a:endParaRPr>
          </a:p>
          <a:p>
            <a:pPr marL="88900" indent="0" algn="just">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Sahani, M., Nanda, C., Sahu, A., Pattnaik, B. 2015.Web Based Online Embedded Door Access Control and Home Security System Based on Face Recognition</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34" name="Subtitle 33">
            <a:extLst>
              <a:ext uri="{FF2B5EF4-FFF2-40B4-BE49-F238E27FC236}">
                <a16:creationId xmlns:a16="http://schemas.microsoft.com/office/drawing/2014/main" id="{2484EABC-CCDD-4BAA-84BB-0C2758945756}"/>
              </a:ext>
            </a:extLst>
          </p:cNvPr>
          <p:cNvSpPr>
            <a:spLocks noGrp="1"/>
          </p:cNvSpPr>
          <p:nvPr>
            <p:ph type="subTitle" idx="1"/>
          </p:nvPr>
        </p:nvSpPr>
        <p:spPr>
          <a:xfrm>
            <a:off x="732968" y="987574"/>
            <a:ext cx="4415096" cy="3456384"/>
          </a:xfrm>
        </p:spPr>
        <p:txBody>
          <a:bodyPr/>
          <a:lstStyle/>
          <a:p>
            <a:r>
              <a:rPr lang="en" sz="2400" dirty="0">
                <a:solidFill>
                  <a:schemeClr val="tx1"/>
                </a:solidFill>
                <a:latin typeface="Times New Roman" panose="02020603050405020304" pitchFamily="18" charset="0"/>
                <a:cs typeface="Times New Roman" panose="02020603050405020304" pitchFamily="18" charset="0"/>
              </a:rPr>
              <a:t>INTRODUCTION</a:t>
            </a:r>
          </a:p>
          <a:p>
            <a:r>
              <a:rPr lang="en" sz="2400" dirty="0">
                <a:solidFill>
                  <a:schemeClr val="tx1"/>
                </a:solidFill>
                <a:latin typeface="Times New Roman" panose="02020603050405020304" pitchFamily="18" charset="0"/>
                <a:cs typeface="Times New Roman" panose="02020603050405020304" pitchFamily="18" charset="0"/>
              </a:rPr>
              <a:t>PROBLEM DEFINITION</a:t>
            </a:r>
          </a:p>
          <a:p>
            <a:r>
              <a:rPr lang="en" sz="2400" dirty="0">
                <a:solidFill>
                  <a:schemeClr val="tx1"/>
                </a:solidFill>
                <a:latin typeface="Times New Roman" panose="02020603050405020304" pitchFamily="18" charset="0"/>
                <a:cs typeface="Times New Roman" panose="02020603050405020304" pitchFamily="18" charset="0"/>
              </a:rPr>
              <a:t>LITERATURE SURVEY</a:t>
            </a:r>
          </a:p>
          <a:p>
            <a:r>
              <a:rPr lang="en" sz="2400" dirty="0">
                <a:solidFill>
                  <a:schemeClr val="tx1"/>
                </a:solidFill>
                <a:latin typeface="Times New Roman" panose="02020603050405020304" pitchFamily="18" charset="0"/>
                <a:cs typeface="Times New Roman" panose="02020603050405020304" pitchFamily="18" charset="0"/>
              </a:rPr>
              <a:t>OBJECTIVE</a:t>
            </a:r>
          </a:p>
          <a:p>
            <a:r>
              <a:rPr lang="en" sz="2400" dirty="0">
                <a:solidFill>
                  <a:schemeClr val="tx1"/>
                </a:solidFill>
                <a:latin typeface="Times New Roman" panose="02020603050405020304" pitchFamily="18" charset="0"/>
                <a:cs typeface="Times New Roman" panose="02020603050405020304" pitchFamily="18" charset="0"/>
              </a:rPr>
              <a:t>IMPLEMENTATION</a:t>
            </a:r>
          </a:p>
          <a:p>
            <a:r>
              <a:rPr lang="en" sz="2400" dirty="0">
                <a:solidFill>
                  <a:schemeClr val="tx1"/>
                </a:solidFill>
                <a:latin typeface="Times New Roman" panose="02020603050405020304" pitchFamily="18" charset="0"/>
                <a:cs typeface="Times New Roman" panose="02020603050405020304" pitchFamily="18" charset="0"/>
              </a:rPr>
              <a:t>RESULT</a:t>
            </a:r>
          </a:p>
          <a:p>
            <a:r>
              <a:rPr lang="en" sz="2400" dirty="0">
                <a:solidFill>
                  <a:schemeClr val="tx1"/>
                </a:solidFill>
                <a:latin typeface="Times New Roman" panose="02020603050405020304" pitchFamily="18" charset="0"/>
                <a:cs typeface="Times New Roman" panose="02020603050405020304" pitchFamily="18" charset="0"/>
              </a:rPr>
              <a:t>CONCLUSION</a:t>
            </a:r>
          </a:p>
          <a:p>
            <a:r>
              <a:rPr lang="en" sz="2400" dirty="0">
                <a:solidFill>
                  <a:schemeClr val="tx1"/>
                </a:solidFill>
                <a:latin typeface="Times New Roman" panose="02020603050405020304" pitchFamily="18" charset="0"/>
                <a:cs typeface="Times New Roman" panose="02020603050405020304" pitchFamily="18" charset="0"/>
              </a:rPr>
              <a:t>REFERENCES</a:t>
            </a:r>
            <a:br>
              <a:rPr lang="en" sz="2400" b="1" dirty="0">
                <a:solidFill>
                  <a:schemeClr val="tx1"/>
                </a:solidFill>
                <a:latin typeface="Times New Roman" panose="02020603050405020304" pitchFamily="18" charset="0"/>
                <a:cs typeface="Times New Roman" panose="02020603050405020304" pitchFamily="18" charset="0"/>
              </a:rPr>
            </a:br>
            <a:br>
              <a:rPr lang="en" dirty="0">
                <a:solidFill>
                  <a:schemeClr val="tx1"/>
                </a:solidFill>
              </a:rPr>
            </a:br>
            <a:endParaRPr lang="en-IN" dirty="0">
              <a:solidFill>
                <a:schemeClr val="tx1"/>
              </a:solidFill>
            </a:endParaRPr>
          </a:p>
          <a:p>
            <a:pPr>
              <a:buFont typeface="Arial" panose="020B0604020202020204" pitchFamily="34" charset="0"/>
              <a:buChar char="•"/>
            </a:pPr>
            <a:endParaRPr lang="en-I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00"/>
        <p:cNvGrpSpPr/>
        <p:nvPr/>
      </p:nvGrpSpPr>
      <p:grpSpPr>
        <a:xfrm>
          <a:off x="0" y="0"/>
          <a:ext cx="0" cy="0"/>
          <a:chOff x="0" y="0"/>
          <a:chExt cx="0" cy="0"/>
        </a:xfrm>
      </p:grpSpPr>
      <p:sp>
        <p:nvSpPr>
          <p:cNvPr id="1802" name="Google Shape;1802;p58"/>
          <p:cNvSpPr txBox="1">
            <a:spLocks noGrp="1"/>
          </p:cNvSpPr>
          <p:nvPr>
            <p:ph type="title"/>
          </p:nvPr>
        </p:nvSpPr>
        <p:spPr>
          <a:xfrm>
            <a:off x="714300" y="1347614"/>
            <a:ext cx="7715400" cy="19182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2800" dirty="0">
                <a:solidFill>
                  <a:schemeClr val="tx1"/>
                </a:solidFill>
                <a:latin typeface="Times New Roman" panose="02020603050405020304" pitchFamily="18" charset="0"/>
                <a:cs typeface="Times New Roman" panose="02020603050405020304" pitchFamily="18" charset="0"/>
              </a:rPr>
            </a:br>
            <a:br>
              <a:rPr lang="en" sz="2800" dirty="0">
                <a:solidFill>
                  <a:schemeClr val="tx1"/>
                </a:solidFill>
                <a:latin typeface="Times New Roman" panose="02020603050405020304" pitchFamily="18" charset="0"/>
                <a:cs typeface="Times New Roman" panose="02020603050405020304" pitchFamily="18" charset="0"/>
              </a:rPr>
            </a:br>
            <a:r>
              <a:rPr lang="en" sz="2800" dirty="0">
                <a:solidFill>
                  <a:schemeClr val="tx1"/>
                </a:solidFill>
                <a:latin typeface="Times New Roman" panose="02020603050405020304" pitchFamily="18" charset="0"/>
                <a:cs typeface="Times New Roman" panose="02020603050405020304" pitchFamily="18" charset="0"/>
              </a:rPr>
              <a:t>THANK YOU ALL</a:t>
            </a:r>
            <a:endParaRPr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323528" y="267494"/>
            <a:ext cx="7715400" cy="55343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b="1" dirty="0">
                <a:solidFill>
                  <a:schemeClr val="tx1"/>
                </a:solidFill>
                <a:latin typeface="Times New Roman" panose="02020603050405020304" pitchFamily="18" charset="0"/>
                <a:cs typeface="Times New Roman" panose="02020603050405020304" pitchFamily="18" charset="0"/>
              </a:rPr>
              <a:t>INTRODUCTION</a:t>
            </a:r>
            <a:r>
              <a:rPr lang="en" sz="2800" b="1" dirty="0">
                <a:latin typeface="Times New Roman" panose="02020603050405020304" pitchFamily="18" charset="0"/>
                <a:cs typeface="Times New Roman" panose="02020603050405020304" pitchFamily="18" charset="0"/>
              </a:rPr>
              <a:t>GE</a:t>
            </a:r>
            <a:r>
              <a:rPr lang="en" dirty="0"/>
              <a:t>NDA</a:t>
            </a:r>
            <a:endParaRPr dirty="0"/>
          </a:p>
        </p:txBody>
      </p:sp>
      <p:sp>
        <p:nvSpPr>
          <p:cNvPr id="281" name="Google Shape;281;p34"/>
          <p:cNvSpPr txBox="1">
            <a:spLocks noGrp="1"/>
          </p:cNvSpPr>
          <p:nvPr>
            <p:ph type="subTitle" idx="1"/>
          </p:nvPr>
        </p:nvSpPr>
        <p:spPr>
          <a:xfrm>
            <a:off x="714300" y="905148"/>
            <a:ext cx="7715400" cy="4238352"/>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spread of COVID-19 virus and the ensuing large-scale lockdowns across the globe has given rise to an alarming situation. The resumption sectors is a key pre-requisite for kick starting economic activity of a nation.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Accordingly, processes are being put in place to educate the workforce/College regarding new safety regulations at the workplace/college which helps reduce the risk of virus transmission.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However, to help the workforce transition into a post COVID world, there was a need for us to build solutions that help monitor and alert individuals once a safety violation occurs.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We decided to built a system that takes in these feeds and analyzes frames using deep learning models to detect whether violations have occurred or not. Once detected, a real time alert is triggered in the area of the violation.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addition, along with this alert captured violated image along with date and time is mailed that helps the authority analyze the trends and take suitable actions to curb the violations.</a:t>
            </a:r>
          </a:p>
          <a:p>
            <a:pPr marL="285750" lvl="0" indent="-285750" algn="just" rtl="0">
              <a:spcBef>
                <a:spcPts val="0"/>
              </a:spcBef>
              <a:spcAft>
                <a:spcPts val="0"/>
              </a:spcAft>
              <a:buClr>
                <a:srgbClr val="FFF7E6"/>
              </a:buClr>
              <a:buSzPts val="1100"/>
              <a:buFont typeface="Arial" panose="020B0604020202020204" pitchFamily="34" charset="0"/>
              <a:buChar char="•"/>
            </a:pP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206642" y="688076"/>
            <a:ext cx="8730716" cy="4320480"/>
          </a:xfrm>
          <a:prstGeom prst="rect">
            <a:avLst/>
          </a:prstGeom>
        </p:spPr>
        <p:txBody>
          <a:bodyPr spcFirstLastPara="1" wrap="square" lIns="91425" tIns="91425" rIns="91425" bIns="91425" anchor="ctr" anchorCtr="0">
            <a:noAutofit/>
          </a:bodyPr>
          <a:lstStyle/>
          <a:p>
            <a:pPr algn="l"/>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1)Recent work in computer vision shows face mask detection tools based on Convolutional Neural Networks(CNN) can achieve state-of-art results when trained and tested on popular public face mask datasets.</a:t>
            </a:r>
            <a:b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b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However, the application space of these tools are currently limited. Public face mask dataset are primarily composed of high-resolution close-up images of faces, with a large number of pixels detailing the face and mask</a:t>
            </a:r>
            <a:b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 </a:t>
            </a:r>
            <a:r>
              <a:rPr lang="en-IN" sz="17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 Convolutional Neural Network (CNN) is a multi-layered neural network with a special architecture to detect complex features in data. CNNs have been used in image recognition, powering vision in robots, and for self-driving vehicles. We’re going to build a CNN capable of classifying images. </a:t>
            </a:r>
            <a:br>
              <a:rPr lang="en-IN" sz="17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7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7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4) Once a CNN is built, it can be used to classify the contents of different images. </a:t>
            </a:r>
            <a:r>
              <a:rPr lang="en-US" sz="17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CNNs can classify images by detecting features, like how the human brain detects features to identify objects. Images are made up of pixels. Each pixel is represented by a number between 0 and 255. Therefore, each image has a digital representation which is how computers are able to work with images.</a:t>
            </a:r>
            <a:br>
              <a:rPr lang="en-IN" sz="1800" dirty="0">
                <a:effectLst/>
                <a:latin typeface="Times New Roman" panose="02020603050405020304" pitchFamily="18" charset="0"/>
                <a:ea typeface="Calibri" panose="020F0502020204030204" pitchFamily="34" charset="0"/>
              </a:rPr>
            </a:b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5" name="Google Shape;315;p37"/>
          <p:cNvSpPr txBox="1">
            <a:spLocks noGrp="1"/>
          </p:cNvSpPr>
          <p:nvPr>
            <p:ph type="title" idx="2"/>
          </p:nvPr>
        </p:nvSpPr>
        <p:spPr>
          <a:xfrm>
            <a:off x="97416" y="195486"/>
            <a:ext cx="3857700" cy="529552"/>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 sz="2800" b="1" dirty="0">
                <a:solidFill>
                  <a:schemeClr val="tx1"/>
                </a:solidFill>
                <a:latin typeface="Times New Roman" panose="02020603050405020304" pitchFamily="18" charset="0"/>
                <a:cs typeface="Times New Roman" panose="02020603050405020304" pitchFamily="18" charset="0"/>
              </a:rPr>
              <a:t>CONTD..</a:t>
            </a:r>
            <a:r>
              <a:rPr lang="en" sz="2800" b="1" dirty="0">
                <a:latin typeface="Times New Roman" panose="02020603050405020304" pitchFamily="18" charset="0"/>
                <a:cs typeface="Times New Roman" panose="02020603050405020304" pitchFamily="18" charset="0"/>
              </a:rPr>
              <a:t> </a:t>
            </a:r>
            <a:endParaRPr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8" name="Google Shape;358;p38"/>
          <p:cNvSpPr txBox="1">
            <a:spLocks noGrp="1"/>
          </p:cNvSpPr>
          <p:nvPr>
            <p:ph type="title"/>
          </p:nvPr>
        </p:nvSpPr>
        <p:spPr>
          <a:xfrm>
            <a:off x="302625" y="343961"/>
            <a:ext cx="7715400" cy="468000"/>
          </a:xfrm>
          <a:prstGeom prst="rect">
            <a:avLst/>
          </a:prstGeom>
        </p:spPr>
        <p:txBody>
          <a:bodyPr spcFirstLastPara="1" wrap="square" lIns="91425" tIns="91425" rIns="91425" bIns="91425" anchor="t" anchorCtr="0">
            <a:noAutofit/>
          </a:bodyPr>
          <a:lstStyle/>
          <a:p>
            <a:r>
              <a:rPr lang="en-IN" sz="2800" b="1" dirty="0">
                <a:solidFill>
                  <a:schemeClr val="tx1"/>
                </a:solidFill>
                <a:latin typeface="Times New Roman" panose="02020603050405020304" pitchFamily="18" charset="0"/>
                <a:cs typeface="Times New Roman" panose="02020603050405020304" pitchFamily="18" charset="0"/>
              </a:rPr>
              <a:t>PROBLEM DEFINITION </a:t>
            </a:r>
            <a:br>
              <a:rPr lang="en-IN" sz="2800" dirty="0">
                <a:latin typeface="Times New Roman" panose="02020603050405020304" pitchFamily="18" charset="0"/>
                <a:cs typeface="Times New Roman" panose="02020603050405020304" pitchFamily="18" charset="0"/>
              </a:rPr>
            </a:br>
            <a:endParaRPr dirty="0"/>
          </a:p>
        </p:txBody>
      </p:sp>
      <p:sp>
        <p:nvSpPr>
          <p:cNvPr id="380" name="Google Shape;380;p38"/>
          <p:cNvSpPr txBox="1"/>
          <p:nvPr/>
        </p:nvSpPr>
        <p:spPr>
          <a:xfrm>
            <a:off x="2133525" y="15548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Fira Sans"/>
              <a:ea typeface="Fira Sans"/>
              <a:cs typeface="Fira Sans"/>
              <a:sym typeface="Fira Sans"/>
            </a:endParaRPr>
          </a:p>
        </p:txBody>
      </p:sp>
      <p:sp>
        <p:nvSpPr>
          <p:cNvPr id="384" name="Google Shape;384;p38"/>
          <p:cNvSpPr txBox="1"/>
          <p:nvPr/>
        </p:nvSpPr>
        <p:spPr>
          <a:xfrm>
            <a:off x="4983700" y="15548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Fira Sans"/>
              <a:ea typeface="Fira Sans"/>
              <a:cs typeface="Fira Sans"/>
              <a:sym typeface="Fira Sans"/>
            </a:endParaRPr>
          </a:p>
        </p:txBody>
      </p:sp>
      <p:sp>
        <p:nvSpPr>
          <p:cNvPr id="385" name="Google Shape;385;p38"/>
          <p:cNvSpPr txBox="1"/>
          <p:nvPr/>
        </p:nvSpPr>
        <p:spPr>
          <a:xfrm>
            <a:off x="4983700" y="1310475"/>
            <a:ext cx="20268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Fira Sans"/>
                <a:ea typeface="Fira Sans"/>
                <a:cs typeface="Fira Sans"/>
                <a:sym typeface="Fira Sans"/>
              </a:rPr>
              <a:t> </a:t>
            </a:r>
            <a:endParaRPr dirty="0">
              <a:latin typeface="Fira Sans"/>
              <a:ea typeface="Fira Sans"/>
              <a:cs typeface="Fira Sans"/>
              <a:sym typeface="Fira Sans"/>
            </a:endParaRPr>
          </a:p>
        </p:txBody>
      </p:sp>
      <p:sp>
        <p:nvSpPr>
          <p:cNvPr id="386" name="Google Shape;386;p38"/>
          <p:cNvSpPr txBox="1"/>
          <p:nvPr/>
        </p:nvSpPr>
        <p:spPr>
          <a:xfrm>
            <a:off x="6408775" y="3495225"/>
            <a:ext cx="2026800" cy="6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Fira Sans"/>
              <a:ea typeface="Fira Sans"/>
              <a:cs typeface="Fira Sans"/>
              <a:sym typeface="Fira Sans"/>
            </a:endParaRPr>
          </a:p>
        </p:txBody>
      </p:sp>
      <p:sp>
        <p:nvSpPr>
          <p:cNvPr id="387" name="Google Shape;387;p38"/>
          <p:cNvSpPr txBox="1"/>
          <p:nvPr/>
        </p:nvSpPr>
        <p:spPr>
          <a:xfrm>
            <a:off x="6408775" y="3250875"/>
            <a:ext cx="2026800" cy="35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Fira Sans"/>
              <a:ea typeface="Fira Sans"/>
              <a:cs typeface="Fira Sans"/>
              <a:sym typeface="Fira Sans"/>
            </a:endParaRPr>
          </a:p>
        </p:txBody>
      </p:sp>
      <p:sp>
        <p:nvSpPr>
          <p:cNvPr id="2" name="TextBox 1">
            <a:extLst>
              <a:ext uri="{FF2B5EF4-FFF2-40B4-BE49-F238E27FC236}">
                <a16:creationId xmlns:a16="http://schemas.microsoft.com/office/drawing/2014/main" id="{90E26B5D-A08A-44DE-A099-CE903F8B545C}"/>
              </a:ext>
            </a:extLst>
          </p:cNvPr>
          <p:cNvSpPr txBox="1"/>
          <p:nvPr/>
        </p:nvSpPr>
        <p:spPr>
          <a:xfrm>
            <a:off x="708425" y="1059582"/>
            <a:ext cx="7535983" cy="2436564"/>
          </a:xfrm>
          <a:prstGeom prst="rect">
            <a:avLst/>
          </a:prstGeom>
          <a:noFill/>
        </p:spPr>
        <p:txBody>
          <a:bodyPr wrap="square" rtlCol="0">
            <a:spAutoFit/>
          </a:bodyPr>
          <a:lstStyle/>
          <a:p>
            <a:pPr lvl="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1)Due to Covid-19 pandemic situation we can’t even come in close contact with each other or can’t even touch each other.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2)Due to this situation school and colleges have been closed in order to avoid spread of covid19.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3)So we are proposing a model which will detect </a:t>
            </a:r>
            <a:r>
              <a:rPr lang="en-IN" dirty="0">
                <a:latin typeface="Times New Roman" panose="02020603050405020304" pitchFamily="18" charset="0"/>
                <a:ea typeface="Times New Roman" panose="02020603050405020304" pitchFamily="18" charset="0"/>
                <a:cs typeface="Times New Roman" panose="02020603050405020304" pitchFamily="18" charset="0"/>
              </a:rPr>
              <a:t>whether the person is wearing the mask correctly and following the guidelines correctly.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0CB7-508C-4549-AF31-3F627D541F84}"/>
              </a:ext>
            </a:extLst>
          </p:cNvPr>
          <p:cNvSpPr>
            <a:spLocks noGrp="1"/>
          </p:cNvSpPr>
          <p:nvPr>
            <p:ph type="title"/>
          </p:nvPr>
        </p:nvSpPr>
        <p:spPr>
          <a:xfrm>
            <a:off x="251520" y="123478"/>
            <a:ext cx="4104456" cy="468000"/>
          </a:xfrm>
        </p:spPr>
        <p:txBody>
          <a:bodyPr/>
          <a:lstStyle/>
          <a:p>
            <a:r>
              <a:rPr lang="en-US" sz="2800" b="1" dirty="0">
                <a:solidFill>
                  <a:schemeClr val="tx1"/>
                </a:solidFill>
                <a:latin typeface="Times New Roman" panose="02020603050405020304" pitchFamily="18" charset="0"/>
                <a:cs typeface="Times New Roman" panose="02020603050405020304" pitchFamily="18" charset="0"/>
              </a:rPr>
              <a:t>LITERATURE SURVEY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9BAF8B-CDF5-49AF-8265-13D5DDC19EB4}"/>
              </a:ext>
            </a:extLst>
          </p:cNvPr>
          <p:cNvSpPr txBox="1"/>
          <p:nvPr/>
        </p:nvSpPr>
        <p:spPr>
          <a:xfrm>
            <a:off x="179512" y="771550"/>
            <a:ext cx="7776864" cy="3538276"/>
          </a:xfrm>
          <a:prstGeom prst="rect">
            <a:avLst/>
          </a:prstGeom>
          <a:noFill/>
        </p:spPr>
        <p:txBody>
          <a:bodyPr wrap="square" rtlCol="0">
            <a:spAutoFit/>
          </a:bodyPr>
          <a:lstStyle/>
          <a:p>
            <a:pPr algn="just">
              <a:lnSpc>
                <a:spcPct val="107000"/>
              </a:lnSpc>
              <a:spcAft>
                <a:spcPts val="800"/>
              </a:spcAft>
            </a:pPr>
            <a:r>
              <a:rPr lang="en-IN"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Face detection-based ATM security system using embedded Linux platform</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Author: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Jignesh J. Patoliya ; Miral M. Desai</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is implemented on the credit card size Raspberry Pi board with extended capability of open-source Computer Vision (Open CV) software which is used for Image processing operation. High level security mechanism is provided by the consecutive actions such as initially system captures the human face and check whether the human face is detected properly or not.</a:t>
            </a:r>
          </a:p>
          <a:p>
            <a:pPr algn="just"/>
            <a:endParaRPr lang="en-IN"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Merits-</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Uses the OTP for verification.</a:t>
            </a:r>
          </a:p>
          <a:p>
            <a:pPr algn="just"/>
            <a:endPar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Demerits-</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Wouldn’t not be useful in rural &amp; remote areas.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84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29E5EC-235B-4EB9-BD8B-51C210B9E76E}"/>
              </a:ext>
            </a:extLst>
          </p:cNvPr>
          <p:cNvSpPr txBox="1"/>
          <p:nvPr/>
        </p:nvSpPr>
        <p:spPr>
          <a:xfrm>
            <a:off x="323528" y="195486"/>
            <a:ext cx="8496944" cy="4488408"/>
          </a:xfrm>
          <a:prstGeom prst="rect">
            <a:avLst/>
          </a:prstGeom>
          <a:noFill/>
        </p:spPr>
        <p:txBody>
          <a:bodyPr wrap="square" rtlCol="0">
            <a:spAutoFit/>
          </a:bodyPr>
          <a:lstStyle/>
          <a:p>
            <a:pPr algn="l">
              <a:lnSpc>
                <a:spcPct val="150000"/>
              </a:lnSpc>
              <a:spcAft>
                <a:spcPts val="800"/>
              </a:spcAft>
            </a:pPr>
            <a:r>
              <a:rPr lang="en-US" dirty="0">
                <a:latin typeface="Times New Roman" panose="02020603050405020304" pitchFamily="18" charset="0"/>
                <a:cs typeface="Times New Roman" panose="02020603050405020304" pitchFamily="18" charset="0"/>
              </a:rPr>
              <a:t>2) </a:t>
            </a:r>
            <a:r>
              <a:rPr lang="en-IN"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Smart unusual event detection using low resolution camera for enhanced security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Author: </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Saleem Ulla Shariff </a:t>
            </a:r>
            <a:r>
              <a:rPr lang="en-IN" u="sng" dirty="0">
                <a:latin typeface="Times New Roman" panose="02020603050405020304" pitchFamily="18" charset="0"/>
                <a:ea typeface="Times New Roman" panose="02020603050405020304" pitchFamily="18" charset="0"/>
                <a:cs typeface="Times New Roman" panose="02020603050405020304" pitchFamily="18" charset="0"/>
              </a:rPr>
              <a:t>, </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Maheboob Hussain </a:t>
            </a:r>
            <a:r>
              <a:rPr lang="en-IN" u="sng" dirty="0">
                <a:latin typeface="Times New Roman" panose="02020603050405020304" pitchFamily="18" charset="0"/>
                <a:ea typeface="Times New Roman" panose="02020603050405020304" pitchFamily="18" charset="0"/>
                <a:cs typeface="Times New Roman" panose="02020603050405020304" pitchFamily="18" charset="0"/>
              </a:rPr>
              <a:t>,</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Mohammed Farhaan Shariff</a:t>
            </a:r>
            <a:endParaRPr lang="en-IN"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are proposing an Enhanced ATM security system by proposing a system to detect unusual event detection even in the low-resolution videos using ARM 7 LPC 2148. The low-resolution camera fitted inside ATM can be used. We are using the inbuilt web camera of the PC or Laptop in designing of the prototype.</a:t>
            </a:r>
          </a:p>
          <a:p>
            <a:pPr algn="just"/>
            <a:endParaRPr lang="en-IN" b="0" i="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Merits-Whenever an Unusual event gets detected in ATM then buzzer will be on and also Alert SMS triggering happens from the GSM module to which ARM 7 sends the appropriate commands.</a:t>
            </a:r>
          </a:p>
          <a:p>
            <a:pPr algn="just"/>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Demerits- Here hardware and software both used hardware may give problem for power fluctuation and water damage and external condition.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96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364CAC-C097-404E-B713-991AC4A388F0}"/>
              </a:ext>
            </a:extLst>
          </p:cNvPr>
          <p:cNvSpPr txBox="1"/>
          <p:nvPr/>
        </p:nvSpPr>
        <p:spPr>
          <a:xfrm>
            <a:off x="179512" y="555526"/>
            <a:ext cx="8352928" cy="4181273"/>
          </a:xfrm>
          <a:prstGeom prst="rect">
            <a:avLst/>
          </a:prstGeom>
          <a:noFill/>
        </p:spPr>
        <p:txBody>
          <a:bodyPr wrap="square">
            <a:spAutoFit/>
          </a:bodyPr>
          <a:lstStyle/>
          <a:p>
            <a:pPr marL="261620" marR="245110" indent="-13970" algn="just">
              <a:lnSpc>
                <a:spcPct val="97000"/>
              </a:lnSpc>
              <a:spcBef>
                <a:spcPts val="385"/>
              </a:spcBef>
              <a:spcAft>
                <a:spcPts val="0"/>
              </a:spcAft>
              <a:tabLst>
                <a:tab pos="1881505" algn="l"/>
                <a:tab pos="3853180" algn="l"/>
                <a:tab pos="4096385" algn="l"/>
              </a:tabLst>
            </a:pPr>
            <a:r>
              <a:rPr lang="en-US" dirty="0">
                <a:latin typeface="Times New Roman" panose="02020603050405020304" pitchFamily="18" charset="0"/>
                <a:cs typeface="Times New Roman" panose="02020603050405020304" pitchFamily="18" charset="0"/>
              </a:rPr>
              <a:t>3) A Deep Learning Based Assistive System to Classify COVID-19 Face Mask for Human Safety with YOLOv3</a:t>
            </a:r>
          </a:p>
          <a:p>
            <a:pPr marL="261620" marR="245110" indent="-13970" algn="just">
              <a:lnSpc>
                <a:spcPct val="97000"/>
              </a:lnSpc>
              <a:spcBef>
                <a:spcPts val="385"/>
              </a:spcBef>
              <a:spcAft>
                <a:spcPts val="0"/>
              </a:spcAft>
              <a:tabLst>
                <a:tab pos="1881505" algn="l"/>
                <a:tab pos="3853180" algn="l"/>
                <a:tab pos="4096385" algn="l"/>
              </a:tabLst>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Md. Rafiuzzaman Bhuiyan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Sharun Akter Khushbu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Md. Sanzidul Islam</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YOLO darknet, this is the first dealing with face mask detection by image visualization. YOLOv3 made connections with CNN by hidden layers which through research easily fetch the algorithm and can detect and localize any type image. According to this motivation we demand mask detection as a unique and public health service system during the global pandemic COVID-19 epidemic.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Merits- It performed well in images and detection results was also quite good. When implemented in real-time video, the output was impressive where average fps is 17.</a:t>
            </a: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Demerits- As far the resources is limited, we can’t get higher fps rate in video.</a:t>
            </a:r>
          </a:p>
        </p:txBody>
      </p:sp>
    </p:spTree>
    <p:extLst>
      <p:ext uri="{BB962C8B-B14F-4D97-AF65-F5344CB8AC3E}">
        <p14:creationId xmlns:p14="http://schemas.microsoft.com/office/powerpoint/2010/main" val="3061351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9ED8-E6BD-4D39-963D-FADC2220101B}"/>
              </a:ext>
            </a:extLst>
          </p:cNvPr>
          <p:cNvSpPr>
            <a:spLocks noGrp="1"/>
          </p:cNvSpPr>
          <p:nvPr>
            <p:ph type="title"/>
          </p:nvPr>
        </p:nvSpPr>
        <p:spPr>
          <a:xfrm>
            <a:off x="251520" y="136274"/>
            <a:ext cx="7715400" cy="468000"/>
          </a:xfrm>
        </p:spPr>
        <p:txBody>
          <a:bodyPr/>
          <a:lstStyle/>
          <a:p>
            <a:r>
              <a:rPr lang="en-US" sz="2800" b="1" dirty="0">
                <a:solidFill>
                  <a:schemeClr val="tx1"/>
                </a:solidFill>
                <a:latin typeface="Times New Roman" panose="02020603050405020304" pitchFamily="18" charset="0"/>
                <a:cs typeface="Times New Roman" panose="02020603050405020304" pitchFamily="18" charset="0"/>
              </a:rPr>
              <a:t>OBJECTIVES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A40AA63-0C71-4DD6-B260-D2543D167E9A}"/>
              </a:ext>
            </a:extLst>
          </p:cNvPr>
          <p:cNvSpPr txBox="1"/>
          <p:nvPr/>
        </p:nvSpPr>
        <p:spPr>
          <a:xfrm>
            <a:off x="179512" y="824369"/>
            <a:ext cx="8064896" cy="4319131"/>
          </a:xfrm>
          <a:prstGeom prst="rect">
            <a:avLst/>
          </a:prstGeom>
          <a:noFill/>
        </p:spPr>
        <p:txBody>
          <a:bodyPr wrap="square" rtlCol="0">
            <a:spAutoFit/>
          </a:bodyPr>
          <a:lstStyle/>
          <a:p>
            <a:pPr marL="285750" lvl="0" indent="-285750" algn="just">
              <a:lnSpc>
                <a:spcPct val="150000"/>
              </a:lnSpc>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To ensuring the safety of the person enclosed in the build by block the infected peoples.</a:t>
            </a:r>
            <a:endParaRPr lang="en-US" i="1" dirty="0">
              <a:latin typeface="Times New Roman" panose="02020603050405020304" pitchFamily="18" charset="0"/>
              <a:cs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Provide the information &amp; analysis the captured image</a:t>
            </a:r>
            <a:r>
              <a:rPr lang="en-US" sz="1400" i="1" dirty="0">
                <a:latin typeface="Palatino Linotype" panose="02040502050505030304" pitchFamily="18" charset="0"/>
              </a:rPr>
              <a:t>.</a:t>
            </a:r>
          </a:p>
          <a:p>
            <a:pPr marL="285750" lvl="0" indent="-285750" algn="just">
              <a:lnSpc>
                <a:spcPct val="150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Update the captured data through an SMS to concerned person.</a:t>
            </a:r>
          </a:p>
          <a:p>
            <a:pPr marL="285750" lvl="0" indent="-285750" algn="just">
              <a:lnSpc>
                <a:spcPct val="150000"/>
              </a:lnSpc>
              <a:spcAft>
                <a:spcPts val="1000"/>
              </a:spcAft>
              <a:buFont typeface="Arial" panose="020B0604020202020204" pitchFamily="34" charset="0"/>
              <a:buChar char="•"/>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model should be capable to provide Face Mask detection on real-time surveillance camera, any video, or a set of images.</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1000"/>
              </a:spcAft>
            </a:pPr>
            <a:endParaRPr lang="en-US" sz="1400" i="1" dirty="0">
              <a:latin typeface="Times New Roman" panose="02020603050405020304" pitchFamily="18" charset="0"/>
              <a:cs typeface="Times New Roman" panose="02020603050405020304" pitchFamily="18" charset="0"/>
            </a:endParaRPr>
          </a:p>
          <a:p>
            <a:pPr algn="just"/>
            <a:endParaRPr lang="en-US" i="1" dirty="0">
              <a:latin typeface="Palatino Linotype" panose="02040502050505030304" pitchFamily="18" charset="0"/>
            </a:endParaRPr>
          </a:p>
          <a:p>
            <a:pPr algn="just"/>
            <a:endParaRPr lang="en-US" sz="1400" i="1" dirty="0">
              <a:latin typeface="Palatino Linotype" panose="02040502050505030304" pitchFamily="18" charset="0"/>
            </a:endParaRPr>
          </a:p>
          <a:p>
            <a:endParaRPr lang="en-IN" dirty="0"/>
          </a:p>
        </p:txBody>
      </p:sp>
    </p:spTree>
    <p:extLst>
      <p:ext uri="{BB962C8B-B14F-4D97-AF65-F5344CB8AC3E}">
        <p14:creationId xmlns:p14="http://schemas.microsoft.com/office/powerpoint/2010/main" val="10049430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1105</TotalTime>
  <Words>1696</Words>
  <Application>Microsoft Office PowerPoint</Application>
  <PresentationFormat>On-screen Show (16:9)</PresentationFormat>
  <Paragraphs>89</Paragraphs>
  <Slides>20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Corbel</vt:lpstr>
      <vt:lpstr>Fira Sans</vt:lpstr>
      <vt:lpstr>Nunito Sans</vt:lpstr>
      <vt:lpstr>Palatino Linotype</vt:lpstr>
      <vt:lpstr>Times New Roman</vt:lpstr>
      <vt:lpstr>Twentieth Century</vt:lpstr>
      <vt:lpstr>Wingdings</vt:lpstr>
      <vt:lpstr>Wingdings 2</vt:lpstr>
      <vt:lpstr>Frame</vt:lpstr>
      <vt:lpstr>SEMINAR PPT ON “Face Mask Detection Using CNN Algorithm for COVID-19 Prevention” COMPUTER SCIENCE &amp; ENGINEERING During the Academic year 2020-2021 Submitted By SWATHI V      1DB17CS152                                         Dept. of CSE DBIT Bangalore</vt:lpstr>
      <vt:lpstr>PowerPoint Presentation</vt:lpstr>
      <vt:lpstr>INTRODUCTIONGENDA</vt:lpstr>
      <vt:lpstr>     1)Recent work in computer vision shows face mask detection tools based on Convolutional Neural Networks(CNN) can achieve state-of-art results when trained and tested on popular public face mask datasets.  2) However, the application space of these tools are currently limited. Public face mask dataset are primarily composed of high-resolution close-up images of faces, with a large number of pixels detailing the face and mask   3) A Convolutional Neural Network (CNN) is a multi-layered neural network with a special architecture to detect complex features in data. CNNs have been used in image recognition, powering vision in robots, and for self-driving vehicles. We’re going to build a CNN capable of classifying images.   4) Once a CNN is built, it can be used to classify the contents of different images. CNNs can classify images by detecting features, like how the human brain detects features to identify objects. Images are made up of pixels. Each pixel is represented by a number between 0 and 255. Therefore, each image has a digital representation which is how computers are able to work with images.    </vt:lpstr>
      <vt:lpstr>PROBLEM DEFINITION  </vt:lpstr>
      <vt:lpstr>LITERATURE SURVEY</vt:lpstr>
      <vt:lpstr>PowerPoint Presentation</vt:lpstr>
      <vt:lpstr>PowerPoint Presentation</vt:lpstr>
      <vt:lpstr>OBJECTIVES</vt:lpstr>
      <vt:lpstr>IMPLEMENTATION</vt:lpstr>
      <vt:lpstr>ReLU stands for Rectified Linear Unit for a non-linear operation. The output is ƒ(x) = max(0,x).   ReLU’s purpose is to introduce non-linearity in our ConvNet. Since, the real-world data would want our ConvNet to learn would be non-negative linear values.  Pooling layers section would reduce the number of parameters when the images are too large. Spatial pooling also called subsampling or down sampling which reduces the dimensionality of each map but retains important information.   Max pooling takes the largest element from the rectified feature map. Taking the largest element could also take the average pooling. Sum of all elements in the feature map call as sum pooling.  The layer we call as FC layer, we flattened our matrix into vector and feed it into a fully connected layer like a neural network.  With the fully connected layers, we combined these features together to create a model. Finally, we have an activation function such as softmax or sigmoid to classify the outputs as cat, dog, car, truck etc.,    </vt:lpstr>
      <vt:lpstr>IIMPLEMENTATION MODEL</vt:lpstr>
      <vt:lpstr>PowerPoint Presentation</vt:lpstr>
      <vt:lpstr>PowerPoint Presentation</vt:lpstr>
      <vt:lpstr>FLOWCHART</vt:lpstr>
      <vt:lpstr>RESULTS</vt:lpstr>
      <vt:lpstr>PowerPoint Presentation</vt:lpstr>
      <vt:lpstr>CNN’s can perform person detection and face mask classification with high accuracy.  The framework is designed for use in urban environments and leverages AWS cloud infrastructure to equip communities and stakeholders with actionable data.  With an average precision of 89 or higher for person classes and a face mask classification accuracy of 96 &amp; over, the framework can accurately track number of individuals and face masks present in a camera’s field of view.  How- ever, the tracking capabilities of the framework are currently limited to one camera. The framework  can  not  track  people as they move between  different  fields of  view.  Additionally, if a person leaves a camera’s field of view and returns a few minutes later, the tracker will create a  new  ID for them,  and the person will  be  counted  twice.  In  the  future,  to  address these challenges, a re-identification module will be added  to the framework.  </vt:lpstr>
      <vt:lpstr>REFERENCES</vt:lpstr>
      <vt:lpstr>  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DETECTION WITH DEEP LEARNING</dc:title>
  <dc:creator>tejas</dc:creator>
  <cp:lastModifiedBy>Swathi Venkatesh</cp:lastModifiedBy>
  <cp:revision>54</cp:revision>
  <dcterms:modified xsi:type="dcterms:W3CDTF">2021-06-10T10:30:11Z</dcterms:modified>
</cp:coreProperties>
</file>