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4" r:id="rId1"/>
  </p:sldMasterIdLst>
  <p:notesMasterIdLst>
    <p:notesMasterId r:id="rId17"/>
  </p:notesMasterIdLst>
  <p:sldIdLst>
    <p:sldId id="256" r:id="rId2"/>
    <p:sldId id="257" r:id="rId3"/>
    <p:sldId id="258" r:id="rId4"/>
    <p:sldId id="259" r:id="rId5"/>
    <p:sldId id="261" r:id="rId6"/>
    <p:sldId id="301" r:id="rId7"/>
    <p:sldId id="299" r:id="rId8"/>
    <p:sldId id="287" r:id="rId9"/>
    <p:sldId id="297" r:id="rId10"/>
    <p:sldId id="289" r:id="rId11"/>
    <p:sldId id="290" r:id="rId12"/>
    <p:sldId id="292" r:id="rId13"/>
    <p:sldId id="293" r:id="rId14"/>
    <p:sldId id="294" r:id="rId15"/>
    <p:sldId id="279" r:id="rId16"/>
  </p:sldIdLst>
  <p:sldSz cx="9144000" cy="5143500" type="screen16x9"/>
  <p:notesSz cx="6858000" cy="9144000"/>
  <p:embeddedFontLst>
    <p:embeddedFont>
      <p:font typeface="Wingdings 2" panose="05020102010507070707" pitchFamily="18" charset="2"/>
      <p:regular r:id="rId18"/>
    </p:embeddedFont>
    <p:embeddedFont>
      <p:font typeface="Sniglet" panose="020B0604020202020204" charset="0"/>
      <p:regular r:id="rId19"/>
    </p:embeddedFont>
    <p:embeddedFont>
      <p:font typeface="Walter Turncoat" panose="020B0604020202020204" charset="0"/>
      <p:regular r:id="rId20"/>
    </p:embeddedFont>
    <p:embeddedFont>
      <p:font typeface="Franklin Gothic Book" panose="020B050302010202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CAC5E75-CF82-4A7B-9EAF-F727AAA05E37}">
  <a:tblStyle styleId="{3CAC5E75-CF82-4A7B-9EAF-F727AAA05E3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2" autoAdjust="0"/>
    <p:restoredTop sz="94660"/>
  </p:normalViewPr>
  <p:slideViewPr>
    <p:cSldViewPr>
      <p:cViewPr>
        <p:scale>
          <a:sx n="100" d="100"/>
          <a:sy n="100" d="100"/>
        </p:scale>
        <p:origin x="-1051" y="-2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593869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55FF6D4-D4D7-426A-98F7-170A3668379E}" type="datetime1">
              <a:rPr lang="en-US" smtClean="0"/>
              <a:pPr/>
              <a:t>6/11/2021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5A9071-CFF5-4E3B-B0AB-39782972E256}" type="datetime1">
              <a:rPr lang="en-US" smtClean="0"/>
              <a:pPr/>
              <a:t>6/11/2021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D8BD1F-DE98-4C29-8281-9EC9927620DF}" type="datetime1">
              <a:rPr lang="en-US" smtClean="0"/>
              <a:pPr/>
              <a:t>6/11/2021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67CD6D-7520-4B34-A5A3-E8385FA3AFC6}" type="datetime1">
              <a:rPr lang="en-US" smtClean="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295D47-465E-4A05-802B-049480555B6D}" type="datetime1">
              <a:rPr lang="en-US" smtClean="0"/>
              <a:pPr/>
              <a:t>6/11/2021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791DB0-D703-40B5-AE3D-532AFE0356D1}" type="datetime1">
              <a:rPr lang="en-US" smtClean="0"/>
              <a:pPr/>
              <a:t>6/11/2021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48C029-2200-4EB8-BDE8-5EE0E23571A6}" type="datetime1">
              <a:rPr lang="en-US" smtClean="0"/>
              <a:pPr/>
              <a:t>6/11/2021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7E45A1C-C0DD-4ED6-B23E-A9D2DD110058}" type="datetime1">
              <a:rPr lang="en-US" smtClean="0"/>
              <a:pPr/>
              <a:t>6/11/2021</a:t>
            </a:fld>
            <a:endParaRPr lang="en-US"/>
          </a:p>
        </p:txBody>
      </p:sp>
      <p:sp>
        <p:nvSpPr>
          <p:cNvPr id="8" name="Slide Number Placeholder 7"/>
          <p:cNvSpPr>
            <a:spLocks noGrp="1"/>
          </p:cNvSpPr>
          <p:nvPr>
            <p:ph type="sldNum" sz="quarter" idx="11"/>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9" name="Footer Placeholder 8"/>
          <p:cNvSpPr>
            <a:spLocks noGrp="1"/>
          </p:cNvSpPr>
          <p:nvPr>
            <p:ph type="ftr" sz="quarter" idx="12"/>
          </p:nvPr>
        </p:nvSpPr>
        <p:spPr/>
        <p:txBody>
          <a:bodyPr/>
          <a:lstStyle/>
          <a:p>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C1B50-C580-4CB7-BA07-14C66C34B76D}" type="datetime1">
              <a:rPr lang="en-US" smtClean="0"/>
              <a:pPr/>
              <a:t>6/11/2021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4F1D29-8BEE-49F3-AF49-7A09F617BF67}" type="datetime1">
              <a:rPr lang="en-US" smtClean="0"/>
              <a:pPr/>
              <a:t>6/11/2021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4816548"/>
            <a:ext cx="762000"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7EB273CF-8910-423E-9890-FC81E25E5084}" type="datetime1">
              <a:rPr lang="en-US" smtClean="0"/>
              <a:pPr/>
              <a:t>6/11/2021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4EC5816F-D43D-40D1-9B38-E1A2C18F0972}" type="datetime1">
              <a:rPr lang="en-US" smtClean="0"/>
              <a:pPr/>
              <a:t>6/11/2021</a:t>
            </a:fld>
            <a:endParaRPr lang="en-US" dirty="0"/>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14" name="TextBox 11">
            <a:extLst>
              <a:ext uri="{FF2B5EF4-FFF2-40B4-BE49-F238E27FC236}">
                <a16:creationId xmlns:a16="http://schemas.microsoft.com/office/drawing/2014/main" xmlns="" xmlns:lc="http://schemas.openxmlformats.org/drawingml/2006/lockedCanvas" id="{0B25BE7E-A12B-422A-8F0D-A39F7DE13D19}"/>
              </a:ext>
            </a:extLst>
          </p:cNvPr>
          <p:cNvSpPr txBox="1"/>
          <p:nvPr/>
        </p:nvSpPr>
        <p:spPr>
          <a:xfrm>
            <a:off x="-57758" y="1111718"/>
            <a:ext cx="686200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tx2">
                    <a:lumMod val="75000"/>
                  </a:schemeClr>
                </a:solidFill>
                <a:latin typeface="Times New Roman" panose="02020603050405020304" pitchFamily="18" charset="0"/>
                <a:cs typeface="Times New Roman" panose="02020603050405020304" pitchFamily="18" charset="0"/>
              </a:rPr>
              <a:t>DEPARTMENT OF COMPUTER </a:t>
            </a:r>
            <a:r>
              <a:rPr lang="en-US" b="1" dirty="0" smtClean="0">
                <a:solidFill>
                  <a:schemeClr val="tx2">
                    <a:lumMod val="75000"/>
                  </a:schemeClr>
                </a:solidFill>
                <a:latin typeface="Times New Roman" panose="02020603050405020304" pitchFamily="18" charset="0"/>
                <a:cs typeface="Times New Roman" panose="02020603050405020304" pitchFamily="18" charset="0"/>
              </a:rPr>
              <a:t> SCIENCE  ENGINEERING</a:t>
            </a:r>
            <a:endParaRPr lang="en-IN"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5" name="TextBox 10">
            <a:extLst>
              <a:ext uri="{FF2B5EF4-FFF2-40B4-BE49-F238E27FC236}">
                <a16:creationId xmlns:a16="http://schemas.microsoft.com/office/drawing/2014/main" xmlns="" xmlns:lc="http://schemas.openxmlformats.org/drawingml/2006/lockedCanvas" id="{7E88D7AF-B9D6-4A91-8CA9-3E2F08C23914}"/>
              </a:ext>
            </a:extLst>
          </p:cNvPr>
          <p:cNvSpPr txBox="1"/>
          <p:nvPr/>
        </p:nvSpPr>
        <p:spPr>
          <a:xfrm>
            <a:off x="991582" y="3324929"/>
            <a:ext cx="250029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solidFill>
                  <a:schemeClr val="bg2">
                    <a:lumMod val="25000"/>
                  </a:schemeClr>
                </a:solidFill>
                <a:latin typeface="Times New Roman" panose="02020603050405020304" pitchFamily="18" charset="0"/>
                <a:cs typeface="Times New Roman" panose="02020603050405020304" pitchFamily="18" charset="0"/>
              </a:rPr>
              <a:t>Under  the  Guidance of : </a:t>
            </a:r>
          </a:p>
          <a:p>
            <a:r>
              <a:rPr lang="en-US" sz="1600" b="1" dirty="0" smtClean="0">
                <a:solidFill>
                  <a:schemeClr val="bg2">
                    <a:lumMod val="25000"/>
                  </a:schemeClr>
                </a:solidFill>
                <a:latin typeface="Times New Roman" panose="02020603050405020304" pitchFamily="18" charset="0"/>
                <a:cs typeface="Times New Roman" panose="02020603050405020304" pitchFamily="18" charset="0"/>
              </a:rPr>
              <a:t>Mrs</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r>
              <a:rPr lang="en-US" sz="1600" b="1" dirty="0" smtClean="0">
                <a:solidFill>
                  <a:schemeClr val="bg2">
                    <a:lumMod val="25000"/>
                  </a:schemeClr>
                </a:solidFill>
                <a:latin typeface="Times New Roman" panose="02020603050405020304" pitchFamily="18" charset="0"/>
                <a:cs typeface="Times New Roman" panose="02020603050405020304" pitchFamily="18" charset="0"/>
              </a:rPr>
              <a:t>Pushpalata Dubey</a:t>
            </a:r>
            <a:r>
              <a:rPr lang="en-IN" sz="1600" b="1" dirty="0" smtClean="0">
                <a:solidFill>
                  <a:schemeClr val="bg2">
                    <a:lumMod val="25000"/>
                  </a:schemeClr>
                </a:solidFill>
                <a:latin typeface="Times New Roman" panose="02020603050405020304" pitchFamily="18" charset="0"/>
                <a:cs typeface="Times New Roman" panose="02020603050405020304" pitchFamily="18" charset="0"/>
              </a:rPr>
              <a:t> </a:t>
            </a:r>
          </a:p>
          <a:p>
            <a:r>
              <a:rPr lang="en-IN" sz="1600" b="1" dirty="0" smtClean="0">
                <a:solidFill>
                  <a:schemeClr val="bg2">
                    <a:lumMod val="25000"/>
                  </a:schemeClr>
                </a:solidFill>
                <a:latin typeface="Times New Roman" panose="02020603050405020304" pitchFamily="18" charset="0"/>
                <a:cs typeface="Times New Roman" panose="02020603050405020304" pitchFamily="18" charset="0"/>
              </a:rPr>
              <a:t>Asst. Professor</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7" name="TextBox 8">
            <a:extLst>
              <a:ext uri="{FF2B5EF4-FFF2-40B4-BE49-F238E27FC236}">
                <a16:creationId xmlns:a16="http://schemas.microsoft.com/office/drawing/2014/main" xmlns="" xmlns:lc="http://schemas.openxmlformats.org/drawingml/2006/lockedCanvas" id="{DC0AA38F-99EA-4CBA-8F75-1B0A84572433}"/>
              </a:ext>
            </a:extLst>
          </p:cNvPr>
          <p:cNvSpPr txBox="1"/>
          <p:nvPr/>
        </p:nvSpPr>
        <p:spPr>
          <a:xfrm>
            <a:off x="5148064" y="3723878"/>
            <a:ext cx="292895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bg2">
                    <a:lumMod val="25000"/>
                  </a:schemeClr>
                </a:solidFill>
                <a:latin typeface="Times New Roman" panose="02020603050405020304" pitchFamily="18" charset="0"/>
                <a:cs typeface="Times New Roman" panose="02020603050405020304" pitchFamily="18" charset="0"/>
              </a:rPr>
              <a:t>Presented </a:t>
            </a:r>
            <a:r>
              <a:rPr lang="en-US" sz="1600" b="1" dirty="0" smtClean="0">
                <a:solidFill>
                  <a:schemeClr val="bg2">
                    <a:lumMod val="25000"/>
                  </a:schemeClr>
                </a:solidFill>
                <a:latin typeface="Times New Roman" panose="02020603050405020304" pitchFamily="18" charset="0"/>
                <a:cs typeface="Times New Roman" panose="02020603050405020304" pitchFamily="18" charset="0"/>
              </a:rPr>
              <a:t>by :</a:t>
            </a:r>
          </a:p>
          <a:p>
            <a:r>
              <a:rPr lang="en-US" sz="1600" b="1" dirty="0" smtClean="0">
                <a:solidFill>
                  <a:schemeClr val="bg2">
                    <a:lumMod val="25000"/>
                  </a:schemeClr>
                </a:solidFill>
                <a:latin typeface="Times New Roman" panose="02020603050405020304" pitchFamily="18" charset="0"/>
                <a:cs typeface="Times New Roman" panose="02020603050405020304" pitchFamily="18" charset="0"/>
              </a:rPr>
              <a:t>Ashrafulla khan(1RG16CS018)</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8" name="Subtitle 2">
            <a:extLst>
              <a:ext uri="{FF2B5EF4-FFF2-40B4-BE49-F238E27FC236}">
                <a16:creationId xmlns:a16="http://schemas.microsoft.com/office/drawing/2014/main" xmlns="" xmlns:lc="http://schemas.openxmlformats.org/drawingml/2006/lockedCanvas" id="{D4F93873-538B-4CF9-AB0B-715F85BC61A5}"/>
              </a:ext>
            </a:extLst>
          </p:cNvPr>
          <p:cNvSpPr>
            <a:spLocks noGrp="1"/>
          </p:cNvSpPr>
          <p:nvPr/>
        </p:nvSpPr>
        <p:spPr>
          <a:xfrm>
            <a:off x="2143108" y="1851670"/>
            <a:ext cx="4429156" cy="428628"/>
          </a:xfrm>
          <a:prstGeom prst="rect">
            <a:avLst/>
          </a:prstGeom>
          <a:noFill/>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solidFill>
                  <a:schemeClr val="tx2">
                    <a:lumMod val="75000"/>
                  </a:schemeClr>
                </a:solidFill>
                <a:latin typeface="Times New Roman" panose="02020603050405020304" pitchFamily="18" charset="0"/>
                <a:cs typeface="Times New Roman" panose="02020603050405020304" pitchFamily="18" charset="0"/>
              </a:rPr>
              <a:t>TECHNICAL SEMINAR ON</a:t>
            </a:r>
            <a:endParaRPr lang="en-IN" b="1" dirty="0" smtClean="0">
              <a:solidFill>
                <a:schemeClr val="tx2">
                  <a:lumMod val="75000"/>
                </a:schemeClr>
              </a:solidFill>
              <a:latin typeface="Times New Roman" panose="02020603050405020304" pitchFamily="18" charset="0"/>
              <a:cs typeface="Times New Roman" panose="02020603050405020304" pitchFamily="18" charset="0"/>
            </a:endParaRPr>
          </a:p>
          <a:p>
            <a:endParaRPr lang="en-US" dirty="0">
              <a:solidFill>
                <a:schemeClr val="tx2">
                  <a:lumMod val="75000"/>
                </a:schemeClr>
              </a:solidFill>
              <a:latin typeface="Times New Roman" panose="02020603050405020304" pitchFamily="18" charset="0"/>
              <a:cs typeface="Times New Roman" panose="02020603050405020304" pitchFamily="18" charset="0"/>
            </a:endParaRPr>
          </a:p>
          <a:p>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0" name="TextBox 8">
            <a:extLst>
              <a:ext uri="{FF2B5EF4-FFF2-40B4-BE49-F238E27FC236}">
                <a16:creationId xmlns:a16="http://schemas.microsoft.com/office/drawing/2014/main" xmlns="" xmlns:lc="http://schemas.openxmlformats.org/drawingml/2006/lockedCanvas" id="{DC0AA38F-99EA-4CBA-8F75-1B0A84572433}"/>
              </a:ext>
            </a:extLst>
          </p:cNvPr>
          <p:cNvSpPr txBox="1"/>
          <p:nvPr/>
        </p:nvSpPr>
        <p:spPr>
          <a:xfrm>
            <a:off x="1043608" y="2355726"/>
            <a:ext cx="6840760" cy="46166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smtClean="0">
                <a:latin typeface="Times New Roman" panose="02020603050405020304" pitchFamily="18" charset="0"/>
                <a:cs typeface="Times New Roman" panose="02020603050405020304" pitchFamily="18" charset="0"/>
              </a:rPr>
              <a:t>A LASER COMMUNICATION SYSTEM</a:t>
            </a:r>
            <a:endParaRPr lang="en-US" sz="2400" b="1"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95485"/>
            <a:ext cx="720080" cy="70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776" y="24338"/>
            <a:ext cx="4301312" cy="96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9" name="Google Shape;72;p13"/>
          <p:cNvSpPr txBox="1">
            <a:spLocks/>
          </p:cNvSpPr>
          <p:nvPr/>
        </p:nvSpPr>
        <p:spPr>
          <a:xfrm>
            <a:off x="1116772" y="105916"/>
            <a:ext cx="7093057" cy="2969890"/>
          </a:xfrm>
          <a:prstGeom prst="rect">
            <a:avLst/>
          </a:prstGeom>
          <a:noFill/>
          <a:ln>
            <a:noFill/>
          </a:ln>
        </p:spPr>
        <p:txBody>
          <a:bodyPr spcFirstLastPara="1" wrap="square"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
                <a:schemeClr val="lt1"/>
              </a:buClr>
              <a:buSzPts val="2600"/>
              <a:buFont typeface="Walter Turncoat"/>
              <a:buNone/>
              <a:tabLst/>
              <a:defRPr/>
            </a:pPr>
            <a:r>
              <a:rPr kumimoji="0" 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rPr>
              <a:t> ADVANTAGES</a:t>
            </a:r>
            <a:r>
              <a:rPr kumimoji="0" lang="en-US" sz="2800" b="1" i="0" u="none" strike="noStrike" kern="0" cap="none" spc="0" normalizeH="0" noProof="0" dirty="0" smtClean="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rPr>
              <a:t>                </a:t>
            </a:r>
          </a:p>
          <a:p>
            <a:pPr marL="0" marR="0" lvl="0" indent="0" defTabSz="914400" rtl="0" eaLnBrk="1" fontAlgn="auto" latinLnBrk="0" hangingPunct="1">
              <a:lnSpc>
                <a:spcPct val="100000"/>
              </a:lnSpc>
              <a:spcBef>
                <a:spcPts val="0"/>
              </a:spcBef>
              <a:spcAft>
                <a:spcPts val="0"/>
              </a:spcAft>
              <a:buClr>
                <a:schemeClr val="lt1"/>
              </a:buClr>
              <a:buSzPts val="2600"/>
              <a:buFont typeface="Walter Turncoat"/>
              <a:buNone/>
              <a:tabLst/>
              <a:defRPr/>
            </a:pPr>
            <a:endParaRPr kumimoji="0" lang="en-US" sz="2800" b="1" i="0" u="none" strike="noStrike" kern="0" cap="none" spc="0" normalizeH="0" noProof="0" dirty="0" smtClean="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endParaRPr>
          </a:p>
          <a:p>
            <a:pPr marL="0" marR="0" lvl="0" indent="0" defTabSz="914400" rtl="0" eaLnBrk="1" fontAlgn="auto" latinLnBrk="0" hangingPunct="1">
              <a:lnSpc>
                <a:spcPct val="100000"/>
              </a:lnSpc>
              <a:spcBef>
                <a:spcPts val="0"/>
              </a:spcBef>
              <a:spcAft>
                <a:spcPts val="0"/>
              </a:spcAft>
              <a:buClr>
                <a:schemeClr val="lt1"/>
              </a:buClr>
              <a:buSzPts val="2600"/>
              <a:buFont typeface="Walter Turncoat"/>
              <a:buNone/>
              <a:tabLst/>
              <a:defRPr/>
            </a:pPr>
            <a:r>
              <a:rPr lang="en-US" sz="2800" b="1" noProof="0" dirty="0" smtClean="0">
                <a:solidFill>
                  <a:schemeClr val="tx1"/>
                </a:solidFill>
                <a:latin typeface="Times New Roman" panose="02020603050405020304" pitchFamily="18" charset="0"/>
                <a:ea typeface="Walter Turncoat"/>
                <a:cs typeface="Times New Roman" panose="02020603050405020304" pitchFamily="18" charset="0"/>
                <a:sym typeface="Walter Turncoat"/>
              </a:rPr>
              <a:t>                                             </a:t>
            </a:r>
          </a:p>
          <a:p>
            <a:pPr marL="0" marR="0" lvl="0" indent="0" defTabSz="914400" rtl="0" eaLnBrk="1" fontAlgn="auto" latinLnBrk="0" hangingPunct="1">
              <a:lnSpc>
                <a:spcPct val="100000"/>
              </a:lnSpc>
              <a:spcBef>
                <a:spcPts val="0"/>
              </a:spcBef>
              <a:spcAft>
                <a:spcPts val="0"/>
              </a:spcAft>
              <a:buClr>
                <a:schemeClr val="lt1"/>
              </a:buClr>
              <a:buSzPts val="2600"/>
              <a:buFont typeface="Walter Turncoat"/>
              <a:buNone/>
              <a:tabLst/>
              <a:defRPr/>
            </a:pPr>
            <a:r>
              <a:rPr kumimoji="0" lang="en-US" sz="2800" b="1" i="0" u="none" strike="noStrike" kern="0" cap="none" spc="0" normalizeH="0" noProof="0" dirty="0" smtClean="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rPr>
              <a:t>                                              LIMITATIONS</a:t>
            </a:r>
            <a:endParaRPr kumimoji="0" lang="en-US" sz="2800" b="1" i="0" u="none" strike="noStrike" kern="0" cap="none" spc="0" normalizeH="0" baseline="0" noProof="0" dirty="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endParaRPr>
          </a:p>
        </p:txBody>
      </p:sp>
      <p:sp>
        <p:nvSpPr>
          <p:cNvPr id="2" name="TextBox 1"/>
          <p:cNvSpPr txBox="1"/>
          <p:nvPr/>
        </p:nvSpPr>
        <p:spPr>
          <a:xfrm>
            <a:off x="539552" y="701447"/>
            <a:ext cx="3888432"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High speed carrier.</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High bandwidth(wavelength seperation of 1 nm,can give bandwidths of hundreds of Gigaherz).</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Generation of narrow pulses for high </a:t>
            </a:r>
            <a:r>
              <a:rPr lang="en-IN" sz="1600" dirty="0" smtClean="0">
                <a:latin typeface="Times New Roman" panose="02020603050405020304" pitchFamily="18" charset="0"/>
                <a:cs typeface="Times New Roman" panose="02020603050405020304" pitchFamily="18" charset="0"/>
              </a:rPr>
              <a:t>bit-rate  .                    </a:t>
            </a:r>
            <a:endParaRPr lang="en-IN"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Small transmission loss,long transmission distance.</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High communication quality,large communication capacity.</a:t>
            </a: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4353292" y="2004253"/>
            <a:ext cx="4572000" cy="3046988"/>
          </a:xfrm>
          <a:prstGeom prst="rect">
            <a:avLst/>
          </a:prstGeom>
        </p:spPr>
        <p:txBody>
          <a:bodyPr>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essential </a:t>
            </a:r>
            <a:r>
              <a:rPr lang="en-US" sz="1600" dirty="0" smtClean="0">
                <a:latin typeface="Times New Roman" panose="02020603050405020304" pitchFamily="18" charset="0"/>
                <a:cs typeface="Times New Roman" panose="02020603050405020304" pitchFamily="18" charset="0"/>
              </a:rPr>
              <a:t>drawback </a:t>
            </a:r>
            <a:r>
              <a:rPr lang="en-US" sz="1600" dirty="0">
                <a:latin typeface="Times New Roman" panose="02020603050405020304" pitchFamily="18" charset="0"/>
                <a:cs typeface="Times New Roman" panose="02020603050405020304" pitchFamily="18" charset="0"/>
              </a:rPr>
              <a:t>of free space laser communications systems is that they require direct </a:t>
            </a:r>
            <a:r>
              <a:rPr lang="en-US" sz="1600" dirty="0" smtClean="0">
                <a:latin typeface="Times New Roman" panose="02020603050405020304" pitchFamily="18" charset="0"/>
                <a:cs typeface="Times New Roman" panose="02020603050405020304" pitchFamily="18" charset="0"/>
              </a:rPr>
              <a:t>line-of-sight.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Operational </a:t>
            </a:r>
            <a:r>
              <a:rPr lang="en-US" sz="1600" dirty="0">
                <a:latin typeface="Times New Roman" panose="02020603050405020304" pitchFamily="18" charset="0"/>
                <a:cs typeface="Times New Roman" panose="02020603050405020304" pitchFamily="18" charset="0"/>
              </a:rPr>
              <a:t>distance is also a variable if there are Intervening materials such as rain, smoke, fog, glass etc. which reduce the light intensity by a combination of absorption and refraction</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Pointing stability in </a:t>
            </a:r>
            <a:r>
              <a:rPr lang="en-US" sz="1600" dirty="0" smtClean="0">
                <a:latin typeface="Times New Roman" panose="02020603050405020304" pitchFamily="18" charset="0"/>
                <a:cs typeface="Times New Roman" panose="02020603050405020304" pitchFamily="18" charset="0"/>
              </a:rPr>
              <a:t>wind distracts the communication.</a:t>
            </a: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Shadowing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Interference from background light sources(including the sun).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p:cNvSpPr txBox="1"/>
          <p:nvPr/>
        </p:nvSpPr>
        <p:spPr>
          <a:xfrm>
            <a:off x="2699792" y="320338"/>
            <a:ext cx="3960440"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   APPLICATIONS</a:t>
            </a:r>
            <a:endParaRPr lang="en-IN"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11560" y="1059582"/>
            <a:ext cx="7848872" cy="3539430"/>
          </a:xfrm>
          <a:prstGeom prst="rect">
            <a:avLst/>
          </a:prstGeom>
        </p:spPr>
        <p:txBody>
          <a:bodyPr wrap="square">
            <a:sp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Suitable </a:t>
            </a:r>
            <a:r>
              <a:rPr lang="en-US" sz="1600" dirty="0">
                <a:latin typeface="Times New Roman" panose="02020603050405020304" pitchFamily="18" charset="0"/>
                <a:cs typeface="Times New Roman" panose="02020603050405020304" pitchFamily="18" charset="0"/>
              </a:rPr>
              <a:t>for temporary connectivity needs such as at conventions, sporting events, </a:t>
            </a:r>
            <a:r>
              <a:rPr lang="en-US" sz="1600" dirty="0" smtClean="0">
                <a:latin typeface="Times New Roman" panose="02020603050405020304" pitchFamily="18" charset="0"/>
                <a:cs typeface="Times New Roman" panose="02020603050405020304" pitchFamily="18" charset="0"/>
              </a:rPr>
              <a:t>corporate </a:t>
            </a:r>
            <a:r>
              <a:rPr lang="en-US" sz="1600" dirty="0">
                <a:latin typeface="Times New Roman" panose="02020603050405020304" pitchFamily="18" charset="0"/>
                <a:cs typeface="Times New Roman" panose="02020603050405020304" pitchFamily="18" charset="0"/>
              </a:rPr>
              <a:t>and university campuses, disaster scenes or military operations.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the rapid development of terrestrial fibre communications, a wide array of </a:t>
            </a:r>
            <a:r>
              <a:rPr lang="en-US" sz="1600" dirty="0" smtClean="0">
                <a:latin typeface="Times New Roman" panose="02020603050405020304" pitchFamily="18" charset="0"/>
                <a:cs typeface="Times New Roman" panose="02020603050405020304" pitchFamily="18" charset="0"/>
              </a:rPr>
              <a:t>components </a:t>
            </a:r>
            <a:r>
              <a:rPr lang="en-US" sz="1600" dirty="0">
                <a:latin typeface="Times New Roman" panose="02020603050405020304" pitchFamily="18" charset="0"/>
                <a:cs typeface="Times New Roman" panose="02020603050405020304" pitchFamily="18" charset="0"/>
              </a:rPr>
              <a:t>are available for potential application in space. These include detectors, </a:t>
            </a:r>
            <a:r>
              <a:rPr lang="en-US" sz="1600" dirty="0" smtClean="0">
                <a:latin typeface="Times New Roman" panose="02020603050405020304" pitchFamily="18" charset="0"/>
                <a:cs typeface="Times New Roman" panose="02020603050405020304" pitchFamily="18" charset="0"/>
              </a:rPr>
              <a:t>lasers</a:t>
            </a:r>
            <a:r>
              <a:rPr lang="en-US" sz="1600" dirty="0">
                <a:latin typeface="Times New Roman" panose="02020603050405020304" pitchFamily="18" charset="0"/>
                <a:cs typeface="Times New Roman" panose="02020603050405020304" pitchFamily="18" charset="0"/>
              </a:rPr>
              <a:t>, multiplexers, amplifiers, drive electronics, optical preamplifiers, and others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Defense and sensitive areas at airports for communication across runways, mass communication ,NASA satellite – satellite communication.</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Ease </a:t>
            </a:r>
            <a:r>
              <a:rPr lang="en-US" sz="1600" dirty="0">
                <a:latin typeface="Times New Roman" panose="02020603050405020304" pitchFamily="18" charset="0"/>
                <a:cs typeface="Times New Roman" panose="02020603050405020304" pitchFamily="18" charset="0"/>
              </a:rPr>
              <a:t>of deployment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Can </a:t>
            </a:r>
            <a:r>
              <a:rPr lang="en-US" sz="1600" dirty="0">
                <a:latin typeface="Times New Roman" panose="02020603050405020304" pitchFamily="18" charset="0"/>
                <a:cs typeface="Times New Roman" panose="02020603050405020304" pitchFamily="18" charset="0"/>
              </a:rPr>
              <a:t>be used to power devices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High </a:t>
            </a:r>
            <a:r>
              <a:rPr lang="en-US" sz="1600" dirty="0">
                <a:latin typeface="Times New Roman" panose="02020603050405020304" pitchFamily="18" charset="0"/>
                <a:cs typeface="Times New Roman" panose="02020603050405020304" pitchFamily="18" charset="0"/>
              </a:rPr>
              <a:t>bit rates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Low </a:t>
            </a:r>
            <a:r>
              <a:rPr lang="en-US" sz="1600" dirty="0">
                <a:latin typeface="Times New Roman" panose="02020603050405020304" pitchFamily="18" charset="0"/>
                <a:cs typeface="Times New Roman" panose="02020603050405020304" pitchFamily="18" charset="0"/>
              </a:rPr>
              <a:t>bit error rates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Immunity </a:t>
            </a:r>
            <a:r>
              <a:rPr lang="en-IN" sz="1600" dirty="0">
                <a:latin typeface="Times New Roman" panose="02020603050405020304" pitchFamily="18" charset="0"/>
                <a:cs typeface="Times New Roman" panose="02020603050405020304" pitchFamily="18" charset="0"/>
              </a:rPr>
              <a:t>to electromagnetic </a:t>
            </a:r>
            <a:r>
              <a:rPr lang="en-IN" sz="1600" dirty="0" smtClean="0">
                <a:latin typeface="Times New Roman" panose="02020603050405020304" pitchFamily="18" charset="0"/>
                <a:cs typeface="Times New Roman" panose="02020603050405020304" pitchFamily="18" charset="0"/>
              </a:rPr>
              <a:t>interference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Protocol transparency </a:t>
            </a:r>
            <a:endParaRPr lang="en-IN"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Increased </a:t>
            </a:r>
            <a:r>
              <a:rPr lang="en-US" sz="1600" dirty="0">
                <a:latin typeface="Times New Roman" panose="02020603050405020304" pitchFamily="18" charset="0"/>
                <a:cs typeface="Times New Roman" panose="02020603050405020304" pitchFamily="18" charset="0"/>
              </a:rPr>
              <a:t>security when working with narrow </a:t>
            </a:r>
            <a:r>
              <a:rPr lang="en-US" sz="1600" dirty="0" smtClean="0">
                <a:latin typeface="Times New Roman" panose="02020603050405020304" pitchFamily="18" charset="0"/>
                <a:cs typeface="Times New Roman" panose="02020603050405020304" pitchFamily="18" charset="0"/>
              </a:rPr>
              <a:t>beam</a:t>
            </a:r>
            <a:r>
              <a:rPr lang="en-IN" sz="16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16" name="Google Shape;72;p13"/>
          <p:cNvSpPr txBox="1">
            <a:spLocks/>
          </p:cNvSpPr>
          <p:nvPr/>
        </p:nvSpPr>
        <p:spPr>
          <a:xfrm>
            <a:off x="3571868" y="273212"/>
            <a:ext cx="2857520" cy="714362"/>
          </a:xfrm>
          <a:prstGeom prst="rect">
            <a:avLst/>
          </a:prstGeom>
          <a:noFill/>
          <a:ln>
            <a:noFill/>
          </a:ln>
        </p:spPr>
        <p:txBody>
          <a:bodyPr spcFirstLastPara="1" wrap="square"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
                <a:schemeClr val="lt1"/>
              </a:buClr>
              <a:buSzPts val="2600"/>
              <a:buFont typeface="Walter Turncoat"/>
              <a:buNone/>
              <a:tabLst/>
              <a:defRPr/>
            </a:pPr>
            <a:r>
              <a:rPr lang="en-IN" sz="2800" b="1" noProof="0" dirty="0" smtClean="0">
                <a:solidFill>
                  <a:schemeClr val="tx1"/>
                </a:solidFill>
                <a:latin typeface="Times New Roman" panose="02020603050405020304" pitchFamily="18" charset="0"/>
                <a:ea typeface="Walter Turncoat"/>
                <a:cs typeface="Times New Roman" panose="02020603050405020304" pitchFamily="18" charset="0"/>
                <a:sym typeface="Walter Turncoat"/>
              </a:rPr>
              <a:t>OUTLOOK</a:t>
            </a:r>
            <a:endParaRPr kumimoji="0" lang="en-US" sz="2800" b="1" i="0" u="none" strike="noStrike" kern="0" cap="none" spc="0" normalizeH="0" baseline="0" noProof="0" dirty="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endParaRPr>
          </a:p>
        </p:txBody>
      </p:sp>
      <p:sp>
        <p:nvSpPr>
          <p:cNvPr id="7" name="Google Shape;401;p38"/>
          <p:cNvSpPr/>
          <p:nvPr/>
        </p:nvSpPr>
        <p:spPr>
          <a:xfrm>
            <a:off x="3109527" y="436513"/>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676288" y="1059582"/>
            <a:ext cx="7759756" cy="2800767"/>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Lasers may also be a key player in future energy plans. For example, they could detect changes in the wind to ensure wind turbines are positioned to capture as much power as possible, or perhaps be part of laser-activated fusion that could become an energy source</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Intel believes that in the future, lasers could be used to develop extremely fast communications systems when integrated with silicon </a:t>
            </a:r>
            <a:r>
              <a:rPr lang="en-US" sz="1600" dirty="0" smtClean="0">
                <a:latin typeface="Times New Roman" panose="02020603050405020304" pitchFamily="18" charset="0"/>
                <a:cs typeface="Times New Roman" panose="02020603050405020304" pitchFamily="18" charset="0"/>
              </a:rPr>
              <a:t>photonics.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April 2021 NASA's Laser Communications Relay Demonstration should launch as part of USAF STP-3, to communications between GEO and the Earth's surface. Laser communications in deep space will be tested on the Psyche mission to the main-belt asteroid 16 Psyche, planned to launch in 2022</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is more secure and provides high bandwidth requirements.The low power consumption is also a great advantage.It can be mostly used technique worldwide in near future.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16" name="Google Shape;72;p13"/>
          <p:cNvSpPr txBox="1">
            <a:spLocks/>
          </p:cNvSpPr>
          <p:nvPr/>
        </p:nvSpPr>
        <p:spPr>
          <a:xfrm>
            <a:off x="3419872" y="267494"/>
            <a:ext cx="2857520" cy="714362"/>
          </a:xfrm>
          <a:prstGeom prst="rect">
            <a:avLst/>
          </a:prstGeom>
          <a:noFill/>
          <a:ln>
            <a:noFill/>
          </a:ln>
        </p:spPr>
        <p:txBody>
          <a:bodyPr spcFirstLastPara="1" wrap="square"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
                <a:schemeClr val="lt1"/>
              </a:buClr>
              <a:buSzPts val="2600"/>
              <a:buFont typeface="Walter Turncoat"/>
              <a:buNone/>
              <a:tabLst/>
              <a:defRPr/>
            </a:pPr>
            <a:r>
              <a:rPr lang="en-IN" sz="2800" b="1" dirty="0" smtClean="0">
                <a:solidFill>
                  <a:schemeClr val="tx1"/>
                </a:solidFill>
                <a:latin typeface="Times New Roman" panose="02020603050405020304" pitchFamily="18" charset="0"/>
                <a:ea typeface="Walter Turncoat"/>
                <a:cs typeface="Times New Roman" panose="02020603050405020304" pitchFamily="18" charset="0"/>
                <a:sym typeface="Walter Turncoat"/>
              </a:rPr>
              <a:t>CONCLUSION</a:t>
            </a:r>
            <a:endParaRPr kumimoji="0" lang="en-US" sz="2800" b="1" i="0" u="none" strike="noStrike" kern="0" cap="none" spc="0" normalizeH="0" baseline="0" noProof="0" dirty="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endParaRPr>
          </a:p>
        </p:txBody>
      </p:sp>
      <p:sp>
        <p:nvSpPr>
          <p:cNvPr id="5" name="Google Shape;405;p38"/>
          <p:cNvSpPr/>
          <p:nvPr/>
        </p:nvSpPr>
        <p:spPr>
          <a:xfrm>
            <a:off x="2915816" y="432561"/>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865644" y="1059582"/>
            <a:ext cx="7056784" cy="2554545"/>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system and component technology necessary for successful intersatellite laser </a:t>
            </a:r>
          </a:p>
          <a:p>
            <a:pPr algn="just"/>
            <a:r>
              <a:rPr lang="en-US" sz="1600" dirty="0">
                <a:latin typeface="Times New Roman" panose="02020603050405020304" pitchFamily="18" charset="0"/>
                <a:cs typeface="Times New Roman" panose="02020603050405020304" pitchFamily="18" charset="0"/>
              </a:rPr>
              <a:t>communication link exist today. The growing requirements for efficient and secure </a:t>
            </a:r>
          </a:p>
          <a:p>
            <a:pPr algn="just"/>
            <a:r>
              <a:rPr lang="en-US" sz="1600" dirty="0">
                <a:latin typeface="Times New Roman" panose="02020603050405020304" pitchFamily="18" charset="0"/>
                <a:cs typeface="Times New Roman" panose="02020603050405020304" pitchFamily="18" charset="0"/>
              </a:rPr>
              <a:t>communications has led to increased interest in the operational deployment of laser crosslinks </a:t>
            </a: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commercial and military satellite systems in both low earth and geosynchronous orbits. </a:t>
            </a:r>
            <a:r>
              <a:rPr lang="en-US" sz="1600" dirty="0" smtClean="0">
                <a:latin typeface="Times New Roman" panose="02020603050405020304" pitchFamily="18" charset="0"/>
                <a:cs typeface="Times New Roman" panose="02020603050405020304" pitchFamily="18" charset="0"/>
              </a:rPr>
              <a:t>With </a:t>
            </a:r>
            <a:r>
              <a:rPr lang="en-US" sz="1600" dirty="0">
                <a:latin typeface="Times New Roman" panose="02020603050405020304" pitchFamily="18" charset="0"/>
                <a:cs typeface="Times New Roman" panose="02020603050405020304" pitchFamily="18" charset="0"/>
              </a:rPr>
              <a:t>the dramatic increase in the data handling requirement for satellite communication </a:t>
            </a:r>
            <a:r>
              <a:rPr lang="en-US" sz="1600" dirty="0" smtClean="0">
                <a:latin typeface="Times New Roman" panose="02020603050405020304" pitchFamily="18" charset="0"/>
                <a:cs typeface="Times New Roman" panose="02020603050405020304" pitchFamily="18" charset="0"/>
              </a:rPr>
              <a:t>services</a:t>
            </a:r>
            <a:r>
              <a:rPr lang="en-US" sz="1600" dirty="0">
                <a:latin typeface="Times New Roman" panose="02020603050405020304" pitchFamily="18" charset="0"/>
                <a:cs typeface="Times New Roman" panose="02020603050405020304" pitchFamily="18" charset="0"/>
              </a:rPr>
              <a:t>, laser intersatellite links offer an attractive alternative to RF with virtually unlimited </a:t>
            </a:r>
            <a:r>
              <a:rPr lang="en-US" sz="1600" dirty="0" smtClean="0">
                <a:latin typeface="Times New Roman" panose="02020603050405020304" pitchFamily="18" charset="0"/>
                <a:cs typeface="Times New Roman" panose="02020603050405020304" pitchFamily="18" charset="0"/>
              </a:rPr>
              <a:t>growth </a:t>
            </a:r>
            <a:r>
              <a:rPr lang="en-US" sz="1600" dirty="0">
                <a:latin typeface="Times New Roman" panose="02020603050405020304" pitchFamily="18" charset="0"/>
                <a:cs typeface="Times New Roman" panose="02020603050405020304" pitchFamily="18" charset="0"/>
              </a:rPr>
              <a:t>potential and an unregulated spectrum. The demonstration programs underway in the </a:t>
            </a:r>
            <a:r>
              <a:rPr lang="en-US" sz="1600" dirty="0" smtClean="0">
                <a:latin typeface="Times New Roman" panose="02020603050405020304" pitchFamily="18" charset="0"/>
                <a:cs typeface="Times New Roman" panose="02020603050405020304" pitchFamily="18" charset="0"/>
              </a:rPr>
              <a:t>United </a:t>
            </a:r>
            <a:r>
              <a:rPr lang="en-US" sz="1600" dirty="0">
                <a:latin typeface="Times New Roman" panose="02020603050405020304" pitchFamily="18" charset="0"/>
                <a:cs typeface="Times New Roman" panose="02020603050405020304" pitchFamily="18" charset="0"/>
              </a:rPr>
              <a:t>States, Europe, and Japan will show the way for future large-scale applications of laser </a:t>
            </a:r>
            <a:r>
              <a:rPr lang="en-US" sz="1600" dirty="0" smtClean="0">
                <a:latin typeface="Times New Roman" panose="02020603050405020304" pitchFamily="18" charset="0"/>
                <a:cs typeface="Times New Roman" panose="02020603050405020304" pitchFamily="18" charset="0"/>
              </a:rPr>
              <a:t>communications </a:t>
            </a:r>
            <a:r>
              <a:rPr lang="en-US" sz="1600" dirty="0">
                <a:latin typeface="Times New Roman" panose="02020603050405020304" pitchFamily="18" charset="0"/>
                <a:cs typeface="Times New Roman" panose="02020603050405020304" pitchFamily="18" charset="0"/>
              </a:rPr>
              <a:t>to satellite cross-links.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16" name="Google Shape;72;p13"/>
          <p:cNvSpPr txBox="1">
            <a:spLocks/>
          </p:cNvSpPr>
          <p:nvPr/>
        </p:nvSpPr>
        <p:spPr>
          <a:xfrm>
            <a:off x="3491880" y="214296"/>
            <a:ext cx="2857520" cy="714362"/>
          </a:xfrm>
          <a:prstGeom prst="rect">
            <a:avLst/>
          </a:prstGeom>
          <a:noFill/>
          <a:ln>
            <a:noFill/>
          </a:ln>
        </p:spPr>
        <p:txBody>
          <a:bodyPr spcFirstLastPara="1" wrap="square"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
                <a:schemeClr val="lt1"/>
              </a:buClr>
              <a:buSzPts val="2600"/>
              <a:buFont typeface="Walter Turncoat"/>
              <a:buNone/>
              <a:tabLst/>
              <a:defRPr/>
            </a:pPr>
            <a:r>
              <a:rPr lang="en-IN" sz="2800" b="1" dirty="0" smtClean="0">
                <a:solidFill>
                  <a:schemeClr val="tx1"/>
                </a:solidFill>
                <a:latin typeface="Times New Roman" panose="02020603050405020304" pitchFamily="18" charset="0"/>
                <a:ea typeface="Walter Turncoat"/>
                <a:cs typeface="Times New Roman" panose="02020603050405020304" pitchFamily="18" charset="0"/>
                <a:sym typeface="Walter Turncoat"/>
              </a:rPr>
              <a:t>REFERENCE</a:t>
            </a:r>
            <a:endParaRPr kumimoji="0" lang="en-US" sz="2800" b="1" i="0" u="none" strike="noStrike" kern="0" cap="none" spc="0" normalizeH="0" baseline="0" noProof="0" dirty="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endParaRPr>
          </a:p>
        </p:txBody>
      </p:sp>
      <p:sp>
        <p:nvSpPr>
          <p:cNvPr id="6" name="Google Shape;420;p38"/>
          <p:cNvSpPr/>
          <p:nvPr/>
        </p:nvSpPr>
        <p:spPr>
          <a:xfrm>
            <a:off x="2987824" y="285734"/>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p:cNvSpPr txBox="1"/>
          <p:nvPr/>
        </p:nvSpPr>
        <p:spPr>
          <a:xfrm>
            <a:off x="1403648" y="1563638"/>
            <a:ext cx="184731" cy="307777"/>
          </a:xfrm>
          <a:prstGeom prst="rect">
            <a:avLst/>
          </a:prstGeom>
          <a:noFill/>
        </p:spPr>
        <p:txBody>
          <a:bodyPr wrap="none" rtlCol="0">
            <a:spAutoFit/>
          </a:bodyPr>
          <a:lstStyle/>
          <a:p>
            <a:endParaRPr lang="en-IN" dirty="0"/>
          </a:p>
        </p:txBody>
      </p:sp>
      <p:sp>
        <p:nvSpPr>
          <p:cNvPr id="10" name="TextBox 9"/>
          <p:cNvSpPr txBox="1"/>
          <p:nvPr/>
        </p:nvSpPr>
        <p:spPr>
          <a:xfrm>
            <a:off x="611560" y="1275606"/>
            <a:ext cx="7704856" cy="206210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IEEE </a:t>
            </a:r>
            <a:r>
              <a:rPr lang="en-US" sz="1600" dirty="0">
                <a:latin typeface="Times New Roman" panose="02020603050405020304" pitchFamily="18" charset="0"/>
                <a:cs typeface="Times New Roman" panose="02020603050405020304" pitchFamily="18" charset="0"/>
              </a:rPr>
              <a:t>communications Magazine. August 2000, free space laser communications: </a:t>
            </a:r>
            <a:r>
              <a:rPr lang="en-US" sz="1600" dirty="0" smtClean="0">
                <a:latin typeface="Times New Roman" panose="02020603050405020304" pitchFamily="18" charset="0"/>
                <a:cs typeface="Times New Roman" panose="02020603050405020304" pitchFamily="18" charset="0"/>
              </a:rPr>
              <a:t>Laser </a:t>
            </a:r>
            <a:r>
              <a:rPr lang="en-US" sz="1600" dirty="0">
                <a:latin typeface="Times New Roman" panose="02020603050405020304" pitchFamily="18" charset="0"/>
                <a:cs typeface="Times New Roman" panose="02020603050405020304" pitchFamily="18" charset="0"/>
              </a:rPr>
              <a:t>cross-link systems and technology by: David L. Begley, Ball Aerospace &amp; </a:t>
            </a:r>
            <a:r>
              <a:rPr lang="en-US" sz="1600" dirty="0" smtClean="0">
                <a:latin typeface="Times New Roman" panose="02020603050405020304" pitchFamily="18" charset="0"/>
                <a:cs typeface="Times New Roman" panose="02020603050405020304" pitchFamily="18" charset="0"/>
              </a:rPr>
              <a:t>technologies </a:t>
            </a:r>
            <a:r>
              <a:rPr lang="en-US" sz="1600" dirty="0">
                <a:latin typeface="Times New Roman" panose="02020603050405020304" pitchFamily="18" charset="0"/>
                <a:cs typeface="Times New Roman" panose="02020603050405020304" pitchFamily="18" charset="0"/>
              </a:rPr>
              <a:t>corporation </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Free </a:t>
            </a:r>
            <a:r>
              <a:rPr lang="en-US" sz="1600" dirty="0">
                <a:latin typeface="Times New Roman" panose="02020603050405020304" pitchFamily="18" charset="0"/>
                <a:cs typeface="Times New Roman" panose="02020603050405020304" pitchFamily="18" charset="0"/>
              </a:rPr>
              <a:t>Space Optics or Laser Communication through the Air BY: Dennis Kiplinger </a:t>
            </a:r>
            <a:r>
              <a:rPr lang="en-US" sz="1600" dirty="0" smtClean="0">
                <a:latin typeface="Times New Roman" panose="02020603050405020304" pitchFamily="18" charset="0"/>
                <a:cs typeface="Times New Roman" panose="02020603050405020304" pitchFamily="18" charset="0"/>
              </a:rPr>
              <a:t>Optics </a:t>
            </a:r>
            <a:r>
              <a:rPr lang="en-US" sz="1600" dirty="0">
                <a:latin typeface="Times New Roman" panose="02020603050405020304" pitchFamily="18" charset="0"/>
                <a:cs typeface="Times New Roman" panose="02020603050405020304" pitchFamily="18" charset="0"/>
              </a:rPr>
              <a:t>&amp; Photonics </a:t>
            </a:r>
            <a:r>
              <a:rPr lang="en-US" sz="1600" dirty="0" smtClean="0">
                <a:latin typeface="Times New Roman" panose="02020603050405020304" pitchFamily="18" charset="0"/>
                <a:cs typeface="Times New Roman" panose="02020603050405020304" pitchFamily="18" charset="0"/>
              </a:rPr>
              <a:t>News.</a:t>
            </a:r>
          </a:p>
          <a:p>
            <a:pPr marL="285750" indent="-285750" algn="just">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www.mindstein.net </a:t>
            </a:r>
            <a:r>
              <a:rPr lang="en-IN" sz="1600" dirty="0">
                <a:latin typeface="Times New Roman" panose="02020603050405020304" pitchFamily="18" charset="0"/>
                <a:cs typeface="Times New Roman" panose="02020603050405020304" pitchFamily="18" charset="0"/>
              </a:rPr>
              <a:t>Laser communication.pdf </a:t>
            </a:r>
          </a:p>
          <a:p>
            <a:pPr marL="285750" indent="-285750" algn="just">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www.bestneo.com </a:t>
            </a:r>
            <a:r>
              <a:rPr lang="en-IN" sz="1600" dirty="0">
                <a:latin typeface="Times New Roman" panose="02020603050405020304" pitchFamily="18" charset="0"/>
                <a:cs typeface="Times New Roman" panose="02020603050405020304" pitchFamily="18" charset="0"/>
              </a:rPr>
              <a:t>Lasercommunicationsystem.pdf </a:t>
            </a:r>
          </a:p>
          <a:p>
            <a:pPr marL="285750" indent="-285750" algn="just">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server4.oersted.dtu.dk/courses/31825/Project11.pdf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619672" y="1699320"/>
            <a:ext cx="5457825" cy="11604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latin typeface="+mn-lt"/>
              </a:rPr>
              <a:t>T</a:t>
            </a:r>
            <a:r>
              <a:rPr lang="en" sz="4800" b="1" dirty="0" smtClean="0">
                <a:latin typeface="+mn-lt"/>
              </a:rPr>
              <a:t>hanks</a:t>
            </a:r>
            <a:r>
              <a:rPr lang="en" sz="4800" b="1" dirty="0">
                <a:latin typeface="+mn-lt"/>
              </a:rPr>
              <a:t>!</a:t>
            </a:r>
            <a:endParaRPr sz="4800" b="1"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3635896" y="123478"/>
            <a:ext cx="2286016" cy="6429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smtClean="0">
                <a:latin typeface="Times New Roman" panose="02020603050405020304" pitchFamily="18" charset="0"/>
                <a:cs typeface="Times New Roman" panose="02020603050405020304" pitchFamily="18" charset="0"/>
              </a:rPr>
              <a:t>Contents</a:t>
            </a:r>
            <a:endParaRPr sz="2800" b="1" dirty="0">
              <a:latin typeface="Times New Roman" panose="02020603050405020304" pitchFamily="18" charset="0"/>
              <a:cs typeface="Times New Roman" panose="02020603050405020304" pitchFamily="18" charset="0"/>
            </a:endParaRPr>
          </a:p>
        </p:txBody>
      </p:sp>
      <p:sp>
        <p:nvSpPr>
          <p:cNvPr id="62" name="Google Shape;62;p12"/>
          <p:cNvSpPr/>
          <p:nvPr/>
        </p:nvSpPr>
        <p:spPr>
          <a:xfrm>
            <a:off x="3059832" y="3836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3275856" y="300474"/>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579924" y="699542"/>
            <a:ext cx="7344816" cy="4287972"/>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ABSTRACT</a:t>
            </a:r>
          </a:p>
          <a:p>
            <a:pPr marL="342900" lvl="0" indent="-342900" algn="l" rtl="0">
              <a:spcBef>
                <a:spcPts val="600"/>
              </a:spcBef>
              <a:spcAft>
                <a:spcPts val="0"/>
              </a:spcAft>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INTRODUCTION TO LASER</a:t>
            </a:r>
          </a:p>
          <a:p>
            <a:pPr marL="342900" lvl="0" indent="-342900">
              <a:spcBef>
                <a:spcPts val="600"/>
              </a:spcBef>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a:t>
            </a:r>
            <a:r>
              <a:rPr lang="en-US" sz="1600" dirty="0" smtClean="0">
                <a:solidFill>
                  <a:schemeClr val="tx1"/>
                </a:solidFill>
                <a:latin typeface="Times New Roman" panose="02020603050405020304" pitchFamily="18" charset="0"/>
                <a:cs typeface="Times New Roman" panose="02020603050405020304" pitchFamily="18" charset="0"/>
              </a:rPr>
              <a:t>FEATURES OF LASER COMMUNICATION </a:t>
            </a:r>
            <a:r>
              <a:rPr lang="en-US" sz="1600" dirty="0" smtClean="0">
                <a:solidFill>
                  <a:schemeClr val="tx1"/>
                </a:solidFill>
                <a:latin typeface="Times New Roman" panose="02020603050405020304" pitchFamily="18" charset="0"/>
                <a:cs typeface="Times New Roman" panose="02020603050405020304" pitchFamily="18" charset="0"/>
              </a:rPr>
              <a:t>SYSTEM</a:t>
            </a:r>
          </a:p>
          <a:p>
            <a:pPr marL="342900" indent="-342900">
              <a:spcBef>
                <a:spcPts val="600"/>
              </a:spcBef>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COMPARISION</a:t>
            </a:r>
            <a:endParaRPr lang="en-IN" sz="1600" dirty="0" smtClean="0">
              <a:solidFill>
                <a:schemeClr val="tx1"/>
              </a:solidFill>
              <a:latin typeface="Times New Roman" panose="02020603050405020304" pitchFamily="18" charset="0"/>
              <a:ea typeface="Sniglet"/>
              <a:cs typeface="Times New Roman" panose="02020603050405020304" pitchFamily="18" charset="0"/>
              <a:sym typeface="Sniglet"/>
            </a:endParaRPr>
          </a:p>
          <a:p>
            <a:pPr marL="342900" lvl="0" indent="-342900">
              <a:spcBef>
                <a:spcPts val="600"/>
              </a:spcBef>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a:t>
            </a:r>
            <a:r>
              <a:rPr lang="en-US" sz="1600" dirty="0" smtClean="0">
                <a:solidFill>
                  <a:schemeClr val="tx1"/>
                </a:solidFill>
                <a:latin typeface="Times New Roman" panose="02020603050405020304" pitchFamily="18" charset="0"/>
                <a:ea typeface="Sniglet"/>
                <a:cs typeface="Times New Roman" panose="02020603050405020304" pitchFamily="18" charset="0"/>
                <a:sym typeface="Sniglet"/>
              </a:rPr>
              <a:t>DESIGN</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lvl="0" indent="-342900">
              <a:spcBef>
                <a:spcPts val="600"/>
              </a:spcBef>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OPERATION </a:t>
            </a:r>
          </a:p>
          <a:p>
            <a:pPr marL="342900" lvl="0" indent="-342900">
              <a:spcBef>
                <a:spcPts val="600"/>
              </a:spcBef>
              <a:buClr>
                <a:schemeClr val="tx1"/>
              </a:buClr>
              <a:buFont typeface="Arial" panose="020B0604020202020204" pitchFamily="34" charset="0"/>
              <a:buChar char="•"/>
            </a:pPr>
            <a:r>
              <a:rPr lang="en-IN" sz="1600" dirty="0">
                <a:solidFill>
                  <a:schemeClr val="tx1"/>
                </a:solidFill>
                <a:latin typeface="Times New Roman" panose="02020603050405020304" pitchFamily="18" charset="0"/>
                <a:ea typeface="Sniglet"/>
                <a:cs typeface="Times New Roman" panose="02020603050405020304" pitchFamily="18" charset="0"/>
                <a:sym typeface="Sniglet"/>
              </a:rPr>
              <a:t> </a:t>
            </a: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MODULATING AND GAIN SYSTEM</a:t>
            </a:r>
          </a:p>
          <a:p>
            <a:pPr marL="342900" lvl="0" indent="-342900">
              <a:spcBef>
                <a:spcPts val="600"/>
              </a:spcBef>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ADVANTAGES AND </a:t>
            </a: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LIMITATIONS</a:t>
            </a:r>
            <a:endParaRPr lang="en-IN" sz="1600" dirty="0" smtClean="0">
              <a:solidFill>
                <a:schemeClr val="tx1"/>
              </a:solidFill>
              <a:latin typeface="Times New Roman" panose="02020603050405020304" pitchFamily="18" charset="0"/>
              <a:ea typeface="Sniglet"/>
              <a:cs typeface="Times New Roman" panose="02020603050405020304" pitchFamily="18" charset="0"/>
              <a:sym typeface="Sniglet"/>
            </a:endParaRPr>
          </a:p>
          <a:p>
            <a:pPr marL="342900" lvl="0" indent="-342900">
              <a:spcBef>
                <a:spcPts val="600"/>
              </a:spcBef>
              <a:buClr>
                <a:schemeClr val="tx1"/>
              </a:buClr>
              <a:buFont typeface="Arial" panose="020B0604020202020204" pitchFamily="34" charset="0"/>
              <a:buChar char="•"/>
            </a:pPr>
            <a:r>
              <a:rPr lang="en-IN" sz="1600" dirty="0">
                <a:solidFill>
                  <a:schemeClr val="tx1"/>
                </a:solidFill>
                <a:latin typeface="Times New Roman" panose="02020603050405020304" pitchFamily="18" charset="0"/>
                <a:ea typeface="Sniglet"/>
                <a:cs typeface="Times New Roman" panose="02020603050405020304" pitchFamily="18" charset="0"/>
                <a:sym typeface="Sniglet"/>
              </a:rPr>
              <a:t> </a:t>
            </a: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a:t>
            </a: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APPLICATION</a:t>
            </a:r>
            <a:endParaRPr lang="en-IN" sz="1600" dirty="0" smtClean="0">
              <a:solidFill>
                <a:schemeClr val="tx1"/>
              </a:solidFill>
              <a:latin typeface="Times New Roman" panose="02020603050405020304" pitchFamily="18" charset="0"/>
              <a:ea typeface="Sniglet"/>
              <a:cs typeface="Times New Roman" panose="02020603050405020304" pitchFamily="18" charset="0"/>
              <a:sym typeface="Sniglet"/>
            </a:endParaRPr>
          </a:p>
          <a:p>
            <a:pPr marL="285750" lvl="0" indent="-285750" algn="l" rtl="0">
              <a:spcBef>
                <a:spcPts val="600"/>
              </a:spcBef>
              <a:spcAft>
                <a:spcPts val="0"/>
              </a:spcAft>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OUTLOOK</a:t>
            </a:r>
          </a:p>
          <a:p>
            <a:pPr marL="285750" lvl="0" indent="-285750" algn="l" rtl="0">
              <a:spcBef>
                <a:spcPts val="600"/>
              </a:spcBef>
              <a:spcAft>
                <a:spcPts val="0"/>
              </a:spcAft>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CONCLUSION</a:t>
            </a:r>
            <a:endParaRPr lang="en-IN" sz="1600" dirty="0" smtClean="0">
              <a:solidFill>
                <a:schemeClr val="tx1"/>
              </a:solidFill>
              <a:latin typeface="Times New Roman" panose="02020603050405020304" pitchFamily="18" charset="0"/>
              <a:ea typeface="Sniglet"/>
              <a:cs typeface="Times New Roman" panose="02020603050405020304" pitchFamily="18" charset="0"/>
              <a:sym typeface="Sniglet"/>
            </a:endParaRPr>
          </a:p>
          <a:p>
            <a:pPr marL="342900" lvl="0" indent="-342900" algn="l" rtl="0">
              <a:spcBef>
                <a:spcPts val="600"/>
              </a:spcBef>
              <a:spcAft>
                <a:spcPts val="0"/>
              </a:spcAft>
              <a:buClr>
                <a:schemeClr val="tx1"/>
              </a:buClr>
              <a:buFont typeface="Arial" panose="020B0604020202020204" pitchFamily="34" charset="0"/>
              <a:buChar char="•"/>
            </a:pPr>
            <a:r>
              <a:rPr lang="en-IN" sz="1600" dirty="0" smtClean="0">
                <a:solidFill>
                  <a:schemeClr val="tx1"/>
                </a:solidFill>
                <a:latin typeface="Times New Roman" panose="02020603050405020304" pitchFamily="18" charset="0"/>
                <a:ea typeface="Sniglet"/>
                <a:cs typeface="Times New Roman" panose="02020603050405020304" pitchFamily="18" charset="0"/>
                <a:sym typeface="Sniglet"/>
              </a:rPr>
              <a:t>  REFERENCE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1492027" y="31527"/>
            <a:ext cx="5456237" cy="7143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smtClean="0">
                <a:latin typeface="Times New Roman" panose="02020603050405020304" pitchFamily="18" charset="0"/>
                <a:cs typeface="Times New Roman" panose="02020603050405020304" pitchFamily="18" charset="0"/>
              </a:rPr>
              <a:t>Abstract</a:t>
            </a:r>
            <a:endParaRPr sz="28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95536" y="699542"/>
            <a:ext cx="7674124" cy="4031873"/>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Laser communications offer a viable alternative to RF communications for inter satellite links </a:t>
            </a:r>
            <a:r>
              <a:rPr lang="en-US" sz="1600" dirty="0" smtClean="0">
                <a:latin typeface="Times New Roman" panose="02020603050405020304" pitchFamily="18" charset="0"/>
                <a:cs typeface="Times New Roman" panose="02020603050405020304" pitchFamily="18" charset="0"/>
              </a:rPr>
              <a:t>and </a:t>
            </a:r>
            <a:r>
              <a:rPr lang="en-US" sz="1600" dirty="0">
                <a:latin typeface="Times New Roman" panose="02020603050405020304" pitchFamily="18" charset="0"/>
                <a:cs typeface="Times New Roman" panose="02020603050405020304" pitchFamily="18" charset="0"/>
              </a:rPr>
              <a:t>other applications. High data rate, small </a:t>
            </a:r>
            <a:r>
              <a:rPr lang="en-US" sz="1600" dirty="0" smtClean="0">
                <a:latin typeface="Times New Roman" panose="02020603050405020304" pitchFamily="18" charset="0"/>
                <a:cs typeface="Times New Roman" panose="02020603050405020304" pitchFamily="18" charset="0"/>
              </a:rPr>
              <a:t>antenna </a:t>
            </a:r>
            <a:r>
              <a:rPr lang="en-US" sz="1600" dirty="0">
                <a:latin typeface="Times New Roman" panose="02020603050405020304" pitchFamily="18" charset="0"/>
                <a:cs typeface="Times New Roman" panose="02020603050405020304" pitchFamily="18" charset="0"/>
              </a:rPr>
              <a:t>size, narrow beam divergence, and a narrow field of view are characteristics of laser </a:t>
            </a:r>
            <a:r>
              <a:rPr lang="en-US" sz="1600" dirty="0" smtClean="0">
                <a:latin typeface="Times New Roman" panose="02020603050405020304" pitchFamily="18" charset="0"/>
                <a:cs typeface="Times New Roman" panose="02020603050405020304" pitchFamily="18" charset="0"/>
              </a:rPr>
              <a:t>communications </a:t>
            </a:r>
            <a:r>
              <a:rPr lang="en-US" sz="1600" dirty="0">
                <a:latin typeface="Times New Roman" panose="02020603050405020304" pitchFamily="18" charset="0"/>
                <a:cs typeface="Times New Roman" panose="02020603050405020304" pitchFamily="18" charset="0"/>
              </a:rPr>
              <a:t>that offer a number of potential advantages for system design.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Lasers have been considered for space communications. Advances in system architecture, data formatting and component </a:t>
            </a:r>
            <a:r>
              <a:rPr lang="en-US" sz="1600" dirty="0" smtClean="0">
                <a:latin typeface="Times New Roman" panose="02020603050405020304" pitchFamily="18" charset="0"/>
                <a:cs typeface="Times New Roman" panose="02020603050405020304" pitchFamily="18" charset="0"/>
              </a:rPr>
              <a:t>technology </a:t>
            </a:r>
            <a:r>
              <a:rPr lang="en-US" sz="1600" dirty="0">
                <a:latin typeface="Times New Roman" panose="02020603050405020304" pitchFamily="18" charset="0"/>
                <a:cs typeface="Times New Roman" panose="02020603050405020304" pitchFamily="18" charset="0"/>
              </a:rPr>
              <a:t>over the past three decades have made laser communications in space not only </a:t>
            </a:r>
            <a:r>
              <a:rPr lang="en-US" sz="1600" dirty="0" smtClean="0">
                <a:latin typeface="Times New Roman" panose="02020603050405020304" pitchFamily="18" charset="0"/>
                <a:cs typeface="Times New Roman" panose="02020603050405020304" pitchFamily="18" charset="0"/>
              </a:rPr>
              <a:t>viable </a:t>
            </a:r>
            <a:r>
              <a:rPr lang="en-US" sz="1600" dirty="0">
                <a:latin typeface="Times New Roman" panose="02020603050405020304" pitchFamily="18" charset="0"/>
                <a:cs typeface="Times New Roman" panose="02020603050405020304" pitchFamily="18" charset="0"/>
              </a:rPr>
              <a:t>but also an attractive approach into inter satellite link </a:t>
            </a:r>
            <a:r>
              <a:rPr lang="en-US" sz="1600" dirty="0" smtClean="0">
                <a:latin typeface="Times New Roman" panose="02020603050405020304" pitchFamily="18" charset="0"/>
                <a:cs typeface="Times New Roman" panose="02020603050405020304" pitchFamily="18" charset="0"/>
              </a:rPr>
              <a:t>applications.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Information transfer is driving the requirements to higher data rates, laser cross -link </a:t>
            </a:r>
          </a:p>
          <a:p>
            <a:pPr algn="just"/>
            <a:r>
              <a:rPr lang="en-US" sz="1600" dirty="0" smtClean="0">
                <a:latin typeface="Times New Roman" panose="02020603050405020304" pitchFamily="18" charset="0"/>
                <a:cs typeface="Times New Roman" panose="02020603050405020304" pitchFamily="18" charset="0"/>
              </a:rPr>
              <a:t>     technology </a:t>
            </a:r>
            <a:r>
              <a:rPr lang="en-US" sz="1600" dirty="0">
                <a:latin typeface="Times New Roman" panose="02020603050405020304" pitchFamily="18" charset="0"/>
                <a:cs typeface="Times New Roman" panose="02020603050405020304" pitchFamily="18" charset="0"/>
              </a:rPr>
              <a:t>explosions, global development activity, increased hardware, and design </a:t>
            </a:r>
            <a:endParaRPr lang="en-US" sz="1600" dirty="0" smtClean="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maturity. Most important in space laser communications has been the development </a:t>
            </a:r>
            <a:r>
              <a:rPr lang="en-US" sz="1600" dirty="0" smtClean="0">
                <a:latin typeface="Times New Roman" panose="02020603050405020304" pitchFamily="18" charset="0"/>
                <a:cs typeface="Times New Roman" panose="02020603050405020304" pitchFamily="18" charset="0"/>
              </a:rPr>
              <a:t>of</a:t>
            </a:r>
          </a:p>
          <a:p>
            <a:pPr algn="just"/>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 </a:t>
            </a:r>
            <a:r>
              <a:rPr lang="en-US" sz="1600" dirty="0">
                <a:latin typeface="Times New Roman" panose="02020603050405020304" pitchFamily="18" charset="0"/>
                <a:cs typeface="Times New Roman" panose="02020603050405020304" pitchFamily="18" charset="0"/>
              </a:rPr>
              <a:t>reliable, high </a:t>
            </a:r>
            <a:r>
              <a:rPr lang="en-US" sz="1600" dirty="0" smtClean="0">
                <a:latin typeface="Times New Roman" panose="02020603050405020304" pitchFamily="18" charset="0"/>
                <a:cs typeface="Times New Roman" panose="02020603050405020304" pitchFamily="18" charset="0"/>
              </a:rPr>
              <a:t>power</a:t>
            </a:r>
            <a:r>
              <a:rPr lang="en-US" sz="1600" dirty="0">
                <a:latin typeface="Times New Roman" panose="02020603050405020304" pitchFamily="18" charset="0"/>
                <a:cs typeface="Times New Roman" panose="02020603050405020304" pitchFamily="18" charset="0"/>
              </a:rPr>
              <a:t>, single mode laser diode as a directly </a:t>
            </a:r>
            <a:r>
              <a:rPr lang="en-US" sz="1600" dirty="0" smtClean="0">
                <a:latin typeface="Times New Roman" panose="02020603050405020304" pitchFamily="18" charset="0"/>
                <a:cs typeface="Times New Roman" panose="02020603050405020304" pitchFamily="18" charset="0"/>
              </a:rPr>
              <a:t>moldable </a:t>
            </a:r>
            <a:r>
              <a:rPr lang="en-US" sz="1600" dirty="0">
                <a:latin typeface="Times New Roman" panose="02020603050405020304" pitchFamily="18" charset="0"/>
                <a:cs typeface="Times New Roman" panose="02020603050405020304" pitchFamily="18" charset="0"/>
              </a:rPr>
              <a:t>laser source.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Laser communication </a:t>
            </a:r>
            <a:r>
              <a:rPr lang="en-US" sz="1600" dirty="0">
                <a:latin typeface="Times New Roman" panose="02020603050405020304" pitchFamily="18" charset="0"/>
                <a:cs typeface="Times New Roman" panose="02020603050405020304" pitchFamily="18" charset="0"/>
              </a:rPr>
              <a:t>systems offer many advantages over radio frequency (RF) systems. Some advantages of laser communications over </a:t>
            </a:r>
            <a:r>
              <a:rPr lang="en-US" sz="1600" dirty="0" smtClean="0">
                <a:latin typeface="Times New Roman" panose="02020603050405020304" pitchFamily="18" charset="0"/>
                <a:cs typeface="Times New Roman" panose="02020603050405020304" pitchFamily="18" charset="0"/>
              </a:rPr>
              <a:t>RF </a:t>
            </a:r>
            <a:r>
              <a:rPr lang="en-US" sz="1600" dirty="0">
                <a:latin typeface="Times New Roman" panose="02020603050405020304" pitchFamily="18" charset="0"/>
                <a:cs typeface="Times New Roman" panose="02020603050405020304" pitchFamily="18" charset="0"/>
              </a:rPr>
              <a:t>are smaller antenna size, lower weight, lower power and minimal integration impact on the </a:t>
            </a:r>
            <a:r>
              <a:rPr lang="en-US" sz="1600" dirty="0" smtClean="0">
                <a:latin typeface="Times New Roman" panose="02020603050405020304" pitchFamily="18" charset="0"/>
                <a:cs typeface="Times New Roman" panose="02020603050405020304" pitchFamily="18" charset="0"/>
              </a:rPr>
              <a:t>satellite</a:t>
            </a:r>
            <a:r>
              <a:rPr lang="en-US" sz="1600" dirty="0">
                <a:latin typeface="Times New Roman" panose="02020603050405020304" pitchFamily="18" charset="0"/>
                <a:cs typeface="Times New Roman" panose="02020603050405020304" pitchFamily="18" charset="0"/>
              </a:rPr>
              <a:t>. Laser communication is capable of much higher data rates than RF.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72;p13"/>
          <p:cNvSpPr txBox="1">
            <a:spLocks/>
          </p:cNvSpPr>
          <p:nvPr/>
        </p:nvSpPr>
        <p:spPr>
          <a:xfrm>
            <a:off x="1547664" y="201204"/>
            <a:ext cx="5457000" cy="71436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2600"/>
              <a:buFont typeface="Walter Turncoat"/>
              <a:buNone/>
              <a:tabLst/>
              <a:defRPr/>
            </a:pPr>
            <a:r>
              <a:rPr lang="en-IN" sz="2800" b="1" dirty="0" smtClean="0">
                <a:solidFill>
                  <a:schemeClr val="tx1"/>
                </a:solidFill>
                <a:latin typeface="Times New Roman" panose="02020603050405020304" pitchFamily="18" charset="0"/>
                <a:ea typeface="Walter Turncoat"/>
                <a:cs typeface="Times New Roman" panose="02020603050405020304" pitchFamily="18" charset="0"/>
                <a:sym typeface="Walter Turncoat"/>
              </a:rPr>
              <a:t>Introduction to Laser</a:t>
            </a:r>
            <a:endParaRPr kumimoji="0" lang="en-US" sz="2800" b="1" i="0" u="none" strike="noStrike" kern="0" cap="none" spc="0" normalizeH="0" baseline="0" noProof="0" dirty="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endParaRPr>
          </a:p>
        </p:txBody>
      </p:sp>
      <p:sp>
        <p:nvSpPr>
          <p:cNvPr id="2" name="Subtitle 1"/>
          <p:cNvSpPr>
            <a:spLocks noGrp="1"/>
          </p:cNvSpPr>
          <p:nvPr>
            <p:ph type="subTitle" idx="1"/>
          </p:nvPr>
        </p:nvSpPr>
        <p:spPr>
          <a:xfrm>
            <a:off x="395536" y="1131590"/>
            <a:ext cx="7920880" cy="4680520"/>
          </a:xfrm>
        </p:spPr>
        <p:txBody>
          <a:bodyPr/>
          <a:lstStyle/>
          <a:p>
            <a:pPr marL="322326" indent="-285750" algn="l">
              <a:buClr>
                <a:schemeClr val="tx1"/>
              </a:buCl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LASER</a:t>
            </a:r>
            <a:r>
              <a:rPr lang="en-US" sz="1600" dirty="0">
                <a:latin typeface="Times New Roman" panose="02020603050405020304" pitchFamily="18" charset="0"/>
                <a:cs typeface="Times New Roman" panose="02020603050405020304" pitchFamily="18" charset="0"/>
              </a:rPr>
              <a:t>: laser is a device that emits light through a process of optical amplification </a:t>
            </a:r>
            <a:r>
              <a:rPr lang="en-US" sz="1600" dirty="0" smtClean="0">
                <a:latin typeface="Times New Roman" panose="02020603050405020304" pitchFamily="18" charset="0"/>
                <a:cs typeface="Times New Roman" panose="02020603050405020304" pitchFamily="18" charset="0"/>
              </a:rPr>
              <a:t>based </a:t>
            </a:r>
            <a:r>
              <a:rPr lang="en-US" sz="1600" dirty="0">
                <a:latin typeface="Times New Roman" panose="02020603050405020304" pitchFamily="18" charset="0"/>
                <a:cs typeface="Times New Roman" panose="02020603050405020304" pitchFamily="18" charset="0"/>
              </a:rPr>
              <a:t>on the simulated emission of electromagnetic radiation. </a:t>
            </a:r>
          </a:p>
          <a:p>
            <a:pPr marL="322326" indent="-285750" algn="l">
              <a:buClr>
                <a:schemeClr val="tx1"/>
              </a:buCl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communication: exchange the information from one place to another place. </a:t>
            </a:r>
          </a:p>
          <a:p>
            <a:pPr marL="322326" indent="-285750" algn="l">
              <a:buClr>
                <a:schemeClr val="tx1"/>
              </a:buCl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Laser communication: it’s a system used as a wireless connection whose exchange </a:t>
            </a:r>
          </a:p>
          <a:p>
            <a:pPr marL="322326" indent="-285750" algn="l">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information through laser beam which is transmitted through free space. </a:t>
            </a:r>
            <a:endParaRPr lang="en-IN" sz="16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643758"/>
            <a:ext cx="4347695" cy="193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63827" y="4724339"/>
            <a:ext cx="3597460" cy="307777"/>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 Fig : Block diagram of laser communication</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8" name="Google Shape;98;p16"/>
          <p:cNvSpPr/>
          <p:nvPr/>
        </p:nvSpPr>
        <p:spPr>
          <a:xfrm>
            <a:off x="3506239" y="339502"/>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p13"/>
          <p:cNvSpPr txBox="1">
            <a:spLocks/>
          </p:cNvSpPr>
          <p:nvPr/>
        </p:nvSpPr>
        <p:spPr>
          <a:xfrm>
            <a:off x="2051720" y="267494"/>
            <a:ext cx="5457000" cy="71436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2600"/>
              <a:buFont typeface="Walter Turncoat"/>
              <a:buNone/>
              <a:tabLst/>
              <a:defRPr/>
            </a:pPr>
            <a:r>
              <a:rPr kumimoji="0" lang="en-IN" sz="2800" b="1" i="0" u="none" strike="noStrike" kern="0" cap="none" spc="0" normalizeH="0" baseline="0" noProof="0" dirty="0" smtClean="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rPr>
              <a:t>Features</a:t>
            </a:r>
            <a:endParaRPr kumimoji="0" lang="en-US" sz="2800" b="1" i="0" u="none" strike="noStrike" kern="0" cap="none" spc="0" normalizeH="0" baseline="0" noProof="0" dirty="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endParaRPr>
          </a:p>
        </p:txBody>
      </p:sp>
      <p:sp>
        <p:nvSpPr>
          <p:cNvPr id="2" name="Rectangle 1"/>
          <p:cNvSpPr/>
          <p:nvPr/>
        </p:nvSpPr>
        <p:spPr>
          <a:xfrm>
            <a:off x="334204" y="1131590"/>
            <a:ext cx="8136904" cy="2062103"/>
          </a:xfrm>
          <a:prstGeom prst="rect">
            <a:avLst/>
          </a:prstGeom>
        </p:spPr>
        <p:txBody>
          <a:bodyPr wrap="square">
            <a:sp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Information is, </a:t>
            </a:r>
            <a:r>
              <a:rPr lang="en-US" sz="1600" dirty="0">
                <a:latin typeface="Times New Roman" panose="02020603050405020304" pitchFamily="18" charset="0"/>
                <a:cs typeface="Times New Roman" panose="02020603050405020304" pitchFamily="18" charset="0"/>
              </a:rPr>
              <a:t>typically in the form of </a:t>
            </a:r>
            <a:r>
              <a:rPr lang="en-US" sz="1600" dirty="0" smtClean="0">
                <a:latin typeface="Times New Roman" panose="02020603050405020304" pitchFamily="18" charset="0"/>
                <a:cs typeface="Times New Roman" panose="02020603050405020304" pitchFamily="18" charset="0"/>
              </a:rPr>
              <a:t>digital </a:t>
            </a:r>
            <a:r>
              <a:rPr lang="en-US" sz="1600" dirty="0">
                <a:latin typeface="Times New Roman" panose="02020603050405020304" pitchFamily="18" charset="0"/>
                <a:cs typeface="Times New Roman" panose="02020603050405020304" pitchFamily="18" charset="0"/>
              </a:rPr>
              <a:t>data, is input to data electronics that modulates the transmitting laser source.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Direct </a:t>
            </a:r>
            <a:r>
              <a:rPr lang="en-US" sz="1600" dirty="0">
                <a:latin typeface="Times New Roman" panose="02020603050405020304" pitchFamily="18" charset="0"/>
                <a:cs typeface="Times New Roman" panose="02020603050405020304" pitchFamily="18" charset="0"/>
              </a:rPr>
              <a:t>or </a:t>
            </a:r>
            <a:r>
              <a:rPr lang="en-US" sz="1600" dirty="0" smtClean="0">
                <a:latin typeface="Times New Roman" panose="02020603050405020304" pitchFamily="18" charset="0"/>
                <a:cs typeface="Times New Roman" panose="02020603050405020304" pitchFamily="18" charset="0"/>
              </a:rPr>
              <a:t>indirect </a:t>
            </a:r>
            <a:r>
              <a:rPr lang="en-US" sz="1600" dirty="0">
                <a:latin typeface="Times New Roman" panose="02020603050405020304" pitchFamily="18" charset="0"/>
                <a:cs typeface="Times New Roman" panose="02020603050405020304" pitchFamily="18" charset="0"/>
              </a:rPr>
              <a:t>modulation techniques may be employed depending on the type of laser employed.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source output passes through an optical system into the channel. The optical system </a:t>
            </a:r>
            <a:r>
              <a:rPr lang="en-US" sz="1600" dirty="0" smtClean="0">
                <a:latin typeface="Times New Roman" panose="02020603050405020304" pitchFamily="18" charset="0"/>
                <a:cs typeface="Times New Roman" panose="02020603050405020304" pitchFamily="18" charset="0"/>
              </a:rPr>
              <a:t>typically </a:t>
            </a:r>
            <a:r>
              <a:rPr lang="en-US" sz="1600" dirty="0">
                <a:latin typeface="Times New Roman" panose="02020603050405020304" pitchFamily="18" charset="0"/>
                <a:cs typeface="Times New Roman" panose="02020603050405020304" pitchFamily="18" charset="0"/>
              </a:rPr>
              <a:t>includes transfer, beam shaping, and telescope optics.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receiver beam comes in </a:t>
            </a:r>
            <a:r>
              <a:rPr lang="en-US" sz="1600" dirty="0" smtClean="0">
                <a:latin typeface="Times New Roman" panose="02020603050405020304" pitchFamily="18" charset="0"/>
                <a:cs typeface="Times New Roman" panose="02020603050405020304" pitchFamily="18" charset="0"/>
              </a:rPr>
              <a:t>through </a:t>
            </a:r>
            <a:r>
              <a:rPr lang="en-US" sz="1600" dirty="0">
                <a:latin typeface="Times New Roman" panose="02020603050405020304" pitchFamily="18" charset="0"/>
                <a:cs typeface="Times New Roman" panose="02020603050405020304" pitchFamily="18" charset="0"/>
              </a:rPr>
              <a:t>the optical system and is passed along to detectors and signal processing electronics.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3"/>
          <p:cNvSpPr txBox="1">
            <a:spLocks/>
          </p:cNvSpPr>
          <p:nvPr/>
        </p:nvSpPr>
        <p:spPr>
          <a:xfrm>
            <a:off x="3571868" y="195486"/>
            <a:ext cx="2857520" cy="714362"/>
          </a:xfrm>
          <a:prstGeom prst="rect">
            <a:avLst/>
          </a:prstGeom>
          <a:noFill/>
          <a:ln>
            <a:noFill/>
          </a:ln>
        </p:spPr>
        <p:txBody>
          <a:bodyPr spcFirstLastPara="1" wrap="square"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
                <a:schemeClr val="lt1"/>
              </a:buClr>
              <a:buSzPts val="2600"/>
              <a:buFont typeface="Walter Turncoat"/>
              <a:buNone/>
              <a:tabLst/>
              <a:defRPr/>
            </a:pPr>
            <a:r>
              <a:rPr lang="en-IN" sz="3000" b="1" dirty="0" smtClean="0">
                <a:solidFill>
                  <a:schemeClr val="tx1"/>
                </a:solidFill>
                <a:latin typeface="Times New Roman" panose="02020603050405020304" pitchFamily="18" charset="0"/>
                <a:ea typeface="Walter Turncoat"/>
                <a:cs typeface="Times New Roman" panose="02020603050405020304" pitchFamily="18" charset="0"/>
                <a:sym typeface="Walter Turncoat"/>
              </a:rPr>
              <a:t>Comparison</a:t>
            </a:r>
            <a:endParaRPr kumimoji="0" lang="en-US" sz="3000" b="1" i="0" u="none" strike="noStrike" kern="0" cap="none" spc="0" normalizeH="0" baseline="0" noProof="0" dirty="0">
              <a:ln>
                <a:noFill/>
              </a:ln>
              <a:solidFill>
                <a:schemeClr val="tx1"/>
              </a:solidFill>
              <a:effectLst/>
              <a:uLnTx/>
              <a:uFillTx/>
              <a:latin typeface="Times New Roman" panose="02020603050405020304" pitchFamily="18" charset="0"/>
              <a:ea typeface="Walter Turncoat"/>
              <a:cs typeface="Times New Roman" panose="02020603050405020304" pitchFamily="18" charset="0"/>
              <a:sym typeface="Walter Turncoat"/>
            </a:endParaRPr>
          </a:p>
        </p:txBody>
      </p:sp>
      <p:sp>
        <p:nvSpPr>
          <p:cNvPr id="4" name="Google Shape;63;p12"/>
          <p:cNvSpPr/>
          <p:nvPr/>
        </p:nvSpPr>
        <p:spPr>
          <a:xfrm>
            <a:off x="3143240" y="357172"/>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21482" y="1013415"/>
            <a:ext cx="3906502" cy="584775"/>
          </a:xfrm>
          <a:prstGeom prst="rect">
            <a:avLst/>
          </a:prstGeom>
        </p:spPr>
        <p:txBody>
          <a:bodyPr wrap="square">
            <a:spAutoFit/>
          </a:bodyPr>
          <a:lstStyle/>
          <a:p>
            <a:r>
              <a:rPr lang="en-IN" sz="1600" b="1" dirty="0" smtClean="0">
                <a:latin typeface="Times New Roman" panose="02020603050405020304" pitchFamily="18" charset="0"/>
                <a:cs typeface="Times New Roman" panose="02020603050405020304" pitchFamily="18" charset="0"/>
              </a:rPr>
              <a:t> LASER COMMUNICATION SYSTEM</a:t>
            </a:r>
          </a:p>
          <a:p>
            <a:endParaRPr lang="en-IN" sz="16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5166339" y="1013415"/>
            <a:ext cx="3406121" cy="338554"/>
          </a:xfrm>
          <a:prstGeom prst="rect">
            <a:avLst/>
          </a:prstGeom>
        </p:spPr>
        <p:txBody>
          <a:bodyPr wrap="square">
            <a:spAutoFit/>
          </a:bodyPr>
          <a:lstStyle/>
          <a:p>
            <a:r>
              <a:rPr lang="en-IN" sz="1600" b="1" dirty="0" smtClean="0">
                <a:latin typeface="Times New Roman" panose="02020603050405020304" pitchFamily="18" charset="0"/>
                <a:cs typeface="Times New Roman" panose="02020603050405020304" pitchFamily="18" charset="0"/>
              </a:rPr>
              <a:t> RADIO FREQUENCY SYSTEM </a:t>
            </a:r>
            <a:endParaRPr lang="en-IN" sz="1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21482" y="1563638"/>
            <a:ext cx="3420244" cy="3046988"/>
          </a:xfrm>
          <a:prstGeom prst="rect">
            <a:avLst/>
          </a:prstGeom>
          <a:noFill/>
        </p:spPr>
        <p:txBody>
          <a:bodyPr wrap="square" rtlCol="0" anchor="ctr">
            <a:spAutoFit/>
          </a:bodyPr>
          <a:lstStyle/>
          <a:p>
            <a:pPr marL="285750" indent="-285750">
              <a:buFont typeface="Arial" panose="020B0604020202020204" pitchFamily="34" charset="0"/>
              <a:buChar char="•"/>
            </a:pPr>
            <a:r>
              <a:rPr lang="en-IN" sz="1600" dirty="0" smtClean="0">
                <a:solidFill>
                  <a:schemeClr val="tx1"/>
                </a:solidFill>
                <a:latin typeface="Times New Roman" panose="02020603050405020304" pitchFamily="18" charset="0"/>
                <a:cs typeface="Times New Roman" panose="02020603050405020304" pitchFamily="18" charset="0"/>
              </a:rPr>
              <a:t>Laser light travels in a much higher frequency than radio waves. </a:t>
            </a:r>
          </a:p>
          <a:p>
            <a:pPr marL="285750" indent="-285750">
              <a:buFont typeface="Arial" panose="020B0604020202020204" pitchFamily="34" charset="0"/>
              <a:buChar char="•"/>
            </a:pPr>
            <a:r>
              <a:rPr lang="en-IN" sz="1600" dirty="0" smtClean="0">
                <a:solidFill>
                  <a:schemeClr val="tx1"/>
                </a:solidFill>
                <a:latin typeface="Times New Roman" panose="02020603050405020304" pitchFamily="18" charset="0"/>
                <a:cs typeface="Times New Roman" panose="02020603050405020304" pitchFamily="18" charset="0"/>
              </a:rPr>
              <a:t>Laser communication encodes more data.</a:t>
            </a:r>
          </a:p>
          <a:p>
            <a:pPr marL="285750" indent="-285750">
              <a:buFont typeface="Arial" panose="020B0604020202020204" pitchFamily="34" charset="0"/>
              <a:buChar char="•"/>
            </a:pPr>
            <a:r>
              <a:rPr lang="en-IN" sz="1600" dirty="0" smtClean="0">
                <a:solidFill>
                  <a:schemeClr val="tx1"/>
                </a:solidFill>
                <a:latin typeface="Times New Roman" panose="02020603050405020304" pitchFamily="18" charset="0"/>
                <a:cs typeface="Times New Roman" panose="02020603050405020304" pitchFamily="18" charset="0"/>
              </a:rPr>
              <a:t>The laser communication system is considered to operate in the near infrared from 0.8 to 1.1 micrometres</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main advantage of using laser communication over radio waves is increased bandwidth, enabling the transfer of more data in less time.</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076056" y="1563638"/>
            <a:ext cx="3308580" cy="2308324"/>
          </a:xfrm>
          <a:prstGeom prst="rect">
            <a:avLst/>
          </a:prstGeom>
          <a:noFill/>
        </p:spPr>
        <p:txBody>
          <a:bodyPr wrap="square" rtlCol="0" anchor="ctr">
            <a:spAutoFit/>
          </a:bodyPr>
          <a:lstStyle/>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Radio frequency has longer wavelengths compared to optical frequencies.</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Radio frequencies encodes data in a limit.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The R.F system is a millimetre wave system operating in the 60GHz,region of electromagnetic spectrum.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56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7644" y="276624"/>
            <a:ext cx="6338595"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LASER COMMUNICATION </a:t>
            </a:r>
            <a:r>
              <a:rPr lang="en-IN" sz="2800" b="1" dirty="0" smtClean="0">
                <a:latin typeface="Times New Roman" panose="02020603050405020304" pitchFamily="18" charset="0"/>
                <a:cs typeface="Times New Roman" panose="02020603050405020304" pitchFamily="18" charset="0"/>
              </a:rPr>
              <a:t>DESIGN </a:t>
            </a:r>
            <a:endParaRPr lang="en-IN" sz="2800" b="1"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1482" t="13156" r="-129425" b="-10169"/>
          <a:stretch/>
        </p:blipFill>
        <p:spPr bwMode="auto">
          <a:xfrm>
            <a:off x="5128632" y="2208282"/>
            <a:ext cx="2848922" cy="213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325" t="2082"/>
          <a:stretch/>
        </p:blipFill>
        <p:spPr bwMode="auto">
          <a:xfrm>
            <a:off x="709724" y="1347614"/>
            <a:ext cx="3428682" cy="2600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942" y="1347613"/>
            <a:ext cx="3602570" cy="260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63688" y="4072233"/>
            <a:ext cx="1133644" cy="307777"/>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 laser design</a:t>
            </a:r>
          </a:p>
        </p:txBody>
      </p:sp>
      <p:sp>
        <p:nvSpPr>
          <p:cNvPr id="6" name="Rectangle 5"/>
          <p:cNvSpPr/>
          <p:nvPr/>
        </p:nvSpPr>
        <p:spPr>
          <a:xfrm>
            <a:off x="6205214" y="4076874"/>
            <a:ext cx="1107996" cy="307777"/>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 laser beam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TextBox 1"/>
          <p:cNvSpPr txBox="1"/>
          <p:nvPr/>
        </p:nvSpPr>
        <p:spPr>
          <a:xfrm>
            <a:off x="3321393" y="267494"/>
            <a:ext cx="2358338" cy="523220"/>
          </a:xfrm>
          <a:prstGeom prst="rect">
            <a:avLst/>
          </a:prstGeom>
          <a:noFill/>
        </p:spPr>
        <p:txBody>
          <a:bodyPr wrap="none" rtlCol="0">
            <a:spAutoFit/>
          </a:bodyPr>
          <a:lstStyle/>
          <a:p>
            <a:r>
              <a:rPr lang="en-IN" sz="2800" b="1" dirty="0" smtClean="0">
                <a:latin typeface="Times New Roman" panose="02020603050405020304" pitchFamily="18" charset="0"/>
                <a:cs typeface="Times New Roman" panose="02020603050405020304" pitchFamily="18" charset="0"/>
              </a:rPr>
              <a:t>OPERATION</a:t>
            </a:r>
            <a:endParaRPr lang="en-IN" sz="2800" b="1"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859782"/>
            <a:ext cx="3099062"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529" y="2859782"/>
            <a:ext cx="3218477" cy="176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3528" y="838987"/>
            <a:ext cx="8136904" cy="1815882"/>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Free space laser communications systems are wireless connections through the atmosphere. </a:t>
            </a:r>
            <a:r>
              <a:rPr lang="en-US" sz="1600" dirty="0" smtClean="0">
                <a:latin typeface="Times New Roman" panose="02020603050405020304" pitchFamily="18" charset="0"/>
                <a:cs typeface="Times New Roman" panose="02020603050405020304" pitchFamily="18" charset="0"/>
              </a:rPr>
              <a:t>They </a:t>
            </a:r>
            <a:r>
              <a:rPr lang="en-US" sz="1600" dirty="0">
                <a:latin typeface="Times New Roman" panose="02020603050405020304" pitchFamily="18" charset="0"/>
                <a:cs typeface="Times New Roman" panose="02020603050405020304" pitchFamily="18" charset="0"/>
              </a:rPr>
              <a:t>work similar to fibre optic cable systems </a:t>
            </a:r>
            <a:r>
              <a:rPr lang="en-US" sz="1600" dirty="0" smtClean="0">
                <a:latin typeface="Times New Roman" panose="02020603050405020304" pitchFamily="18" charset="0"/>
                <a:cs typeface="Times New Roman" panose="02020603050405020304" pitchFamily="18" charset="0"/>
              </a:rPr>
              <a:t>except   the </a:t>
            </a:r>
            <a:r>
              <a:rPr lang="en-US" sz="1600" dirty="0">
                <a:latin typeface="Times New Roman" panose="02020603050405020304" pitchFamily="18" charset="0"/>
                <a:cs typeface="Times New Roman" panose="02020603050405020304" pitchFamily="18" charset="0"/>
              </a:rPr>
              <a:t>beam is transmitted through open </a:t>
            </a:r>
            <a:r>
              <a:rPr lang="en-US" sz="1600" dirty="0" smtClean="0">
                <a:latin typeface="Times New Roman" panose="02020603050405020304" pitchFamily="18" charset="0"/>
                <a:cs typeface="Times New Roman" panose="02020603050405020304" pitchFamily="18" charset="0"/>
              </a:rPr>
              <a:t>space.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carrier used for the transmission of this signal is generated by either a high power </a:t>
            </a:r>
            <a:r>
              <a:rPr lang="en-US" sz="1600" dirty="0" smtClean="0">
                <a:latin typeface="Times New Roman" panose="02020603050405020304" pitchFamily="18" charset="0"/>
                <a:cs typeface="Times New Roman" panose="02020603050405020304" pitchFamily="18" charset="0"/>
              </a:rPr>
              <a:t>LED </a:t>
            </a:r>
            <a:r>
              <a:rPr lang="en-US" sz="1600" dirty="0">
                <a:latin typeface="Times New Roman" panose="02020603050405020304" pitchFamily="18" charset="0"/>
                <a:cs typeface="Times New Roman" panose="02020603050405020304" pitchFamily="18" charset="0"/>
              </a:rPr>
              <a:t>or a laser diode. The laser systems operate in the near infrared region of the spectrum.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laser light across the link is at a wavelength of between 780 – 920 nm. Two parallel beams </a:t>
            </a:r>
          </a:p>
          <a:p>
            <a:pPr algn="just"/>
            <a:r>
              <a:rPr lang="en-US" sz="1600" dirty="0" smtClean="0">
                <a:latin typeface="Times New Roman" panose="02020603050405020304" pitchFamily="18" charset="0"/>
                <a:cs typeface="Times New Roman" panose="02020603050405020304" pitchFamily="18" charset="0"/>
              </a:rPr>
              <a:t>      are </a:t>
            </a:r>
            <a:r>
              <a:rPr lang="en-US" sz="1600" dirty="0">
                <a:latin typeface="Times New Roman" panose="02020603050405020304" pitchFamily="18" charset="0"/>
                <a:cs typeface="Times New Roman" panose="02020603050405020304" pitchFamily="18" charset="0"/>
              </a:rPr>
              <a:t>used, one for transmission and one for reception.</a:t>
            </a: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5076056" y="4687003"/>
            <a:ext cx="3220753" cy="307777"/>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high-speed laser communication system</a:t>
            </a:r>
          </a:p>
        </p:txBody>
      </p:sp>
      <p:sp>
        <p:nvSpPr>
          <p:cNvPr id="5" name="Rectangle 4"/>
          <p:cNvSpPr/>
          <p:nvPr/>
        </p:nvSpPr>
        <p:spPr>
          <a:xfrm>
            <a:off x="1475656" y="4687003"/>
            <a:ext cx="3997433" cy="307777"/>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Space </a:t>
            </a:r>
            <a:r>
              <a:rPr lang="en-IN" b="1" dirty="0">
                <a:latin typeface="Times New Roman" panose="02020603050405020304" pitchFamily="18" charset="0"/>
                <a:cs typeface="Times New Roman" panose="02020603050405020304" pitchFamily="18" charset="0"/>
              </a:rPr>
              <a:t>laser communication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392346"/>
            <a:ext cx="6378669"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MODULATING AND GAIN SYSTEM </a:t>
            </a:r>
            <a:endParaRPr lang="en-IN" sz="2800" b="1"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491630"/>
            <a:ext cx="3536905" cy="219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064" y="1491630"/>
            <a:ext cx="3809958" cy="219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87624" y="4011910"/>
            <a:ext cx="2430474" cy="338554"/>
          </a:xfrm>
          <a:prstGeom prst="rect">
            <a:avLst/>
          </a:prstGeom>
          <a:noFill/>
        </p:spPr>
        <p:txBody>
          <a:bodyPr wrap="none" rtlCol="0">
            <a:spAutoFit/>
          </a:bodyPr>
          <a:lstStyle/>
          <a:p>
            <a:r>
              <a:rPr lang="en-IN" sz="1600" dirty="0" smtClean="0">
                <a:latin typeface="Times New Roman" panose="02020603050405020304" pitchFamily="18" charset="0"/>
                <a:cs typeface="Times New Roman" panose="02020603050405020304" pitchFamily="18" charset="0"/>
              </a:rPr>
              <a:t>MODULATING SYSTEM</a:t>
            </a:r>
            <a:endParaRPr lang="en-IN"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66640" y="4042687"/>
            <a:ext cx="1561646" cy="338554"/>
          </a:xfrm>
          <a:prstGeom prst="rect">
            <a:avLst/>
          </a:prstGeom>
          <a:noFill/>
        </p:spPr>
        <p:txBody>
          <a:bodyPr wrap="none" rtlCol="0">
            <a:spAutoFit/>
          </a:bodyPr>
          <a:lstStyle/>
          <a:p>
            <a:r>
              <a:rPr lang="en-IN" sz="1600" dirty="0" smtClean="0">
                <a:latin typeface="Times New Roman" panose="02020603050405020304" pitchFamily="18" charset="0"/>
                <a:cs typeface="Times New Roman" panose="02020603050405020304" pitchFamily="18" charset="0"/>
              </a:rPr>
              <a:t>GAIN SYSTEM</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4459</TotalTime>
  <Words>1202</Words>
  <Application>Microsoft Office PowerPoint</Application>
  <PresentationFormat>On-screen Show (16:9)</PresentationFormat>
  <Paragraphs>103</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Wingdings 2</vt:lpstr>
      <vt:lpstr>Sniglet</vt:lpstr>
      <vt:lpstr>Walter Turncoat</vt:lpstr>
      <vt:lpstr>Times New Roman</vt:lpstr>
      <vt:lpstr>Franklin Gothic Book</vt:lpstr>
      <vt:lpstr>Technic</vt:lpstr>
      <vt:lpstr>PowerPoint Presentation</vt:lpstr>
      <vt:lpstr>Contents</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Gaganu</dc:creator>
  <cp:lastModifiedBy>Tasmiya Sadaf</cp:lastModifiedBy>
  <cp:revision>100</cp:revision>
  <dcterms:modified xsi:type="dcterms:W3CDTF">2021-06-11T17:53:16Z</dcterms:modified>
</cp:coreProperties>
</file>