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PT Sans Narrow"/>
      <p:regular r:id="rId34"/>
      <p:bold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E26E016-97A0-45C8-BD98-860F8693B1D5}">
  <a:tblStyle styleId="{DE26E016-97A0-45C8-BD98-860F8693B1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PTSansNarrow-bold.fntdata"/><Relationship Id="rId12" Type="http://schemas.openxmlformats.org/officeDocument/2006/relationships/slide" Target="slides/slide6.xml"/><Relationship Id="rId34" Type="http://schemas.openxmlformats.org/officeDocument/2006/relationships/font" Target="fonts/PTSansNarrow-regular.fntdata"/><Relationship Id="rId15" Type="http://schemas.openxmlformats.org/officeDocument/2006/relationships/slide" Target="slides/slide9.xml"/><Relationship Id="rId37" Type="http://schemas.openxmlformats.org/officeDocument/2006/relationships/font" Target="fonts/OpenSans-bold.fntdata"/><Relationship Id="rId14" Type="http://schemas.openxmlformats.org/officeDocument/2006/relationships/slide" Target="slides/slide8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1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0.xml"/><Relationship Id="rId38" Type="http://schemas.openxmlformats.org/officeDocument/2006/relationships/font" Target="fonts/OpenSans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2575df516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a2575df516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921c9abe6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921c9abe6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921c9abe6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921c9abe6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921c9abe6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921c9abe6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921c9abe6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921c9abe6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921c9abe6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921c9abe6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a2575df516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a2575df516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a2575df516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a2575df516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a2575df516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a2575df516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a2575df516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a2575df516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2575df516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a2575df516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a2575df516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a2575df516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a2575df516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a2575df516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a2575df516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a2575df516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a2575df516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a2575df516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a2575df516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a2575df516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a2575df516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a2575df516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a2575df516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a2575df516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a2575df516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a2575df516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2575df51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2575df51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2575df51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2575df51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2575df51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a2575df51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809a9198a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809a9198a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921c9abe6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921c9abe6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a2575df516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a2575df516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2575df516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a2575df516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twitter.com/tarannum_zaki/" TargetMode="External"/><Relationship Id="rId4" Type="http://schemas.openxmlformats.org/officeDocument/2006/relationships/hyperlink" Target="https://oduwsdl.github.io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twitter.com/tarannum_zaki/" TargetMode="External"/><Relationship Id="rId4" Type="http://schemas.openxmlformats.org/officeDocument/2006/relationships/hyperlink" Target="https://oduwsdl.github.io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twitter.com/tarannum_zaki/" TargetMode="External"/><Relationship Id="rId4" Type="http://schemas.openxmlformats.org/officeDocument/2006/relationships/hyperlink" Target="https://oduwsdl.github.io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twitter.com/tarannum_zaki/" TargetMode="External"/><Relationship Id="rId4" Type="http://schemas.openxmlformats.org/officeDocument/2006/relationships/hyperlink" Target="https://oduwsdl.github.io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twitter.com/tarannum_zaki/" TargetMode="External"/><Relationship Id="rId4" Type="http://schemas.openxmlformats.org/officeDocument/2006/relationships/hyperlink" Target="https://oduwsdl.github.io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twitter.com/tarannum_zaki/" TargetMode="External"/><Relationship Id="rId4" Type="http://schemas.openxmlformats.org/officeDocument/2006/relationships/hyperlink" Target="https://oduwsdl.github.io/" TargetMode="External"/><Relationship Id="rId5" Type="http://schemas.openxmlformats.org/officeDocument/2006/relationships/image" Target="../media/image6.png"/><Relationship Id="rId6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twitter.com/tarannum_zaki/" TargetMode="External"/><Relationship Id="rId4" Type="http://schemas.openxmlformats.org/officeDocument/2006/relationships/hyperlink" Target="https://oduwsdl.github.io/" TargetMode="External"/><Relationship Id="rId5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twitter.com/tarannum_zaki/" TargetMode="External"/><Relationship Id="rId4" Type="http://schemas.openxmlformats.org/officeDocument/2006/relationships/hyperlink" Target="https://oduwsdl.github.io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hyperlink" Target="https://twitter.com/tarannum_zaki/" TargetMode="External"/><Relationship Id="rId5" Type="http://schemas.openxmlformats.org/officeDocument/2006/relationships/hyperlink" Target="https://oduwsdl.github.io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twitter.com/tarannum_zaki/" TargetMode="External"/><Relationship Id="rId4" Type="http://schemas.openxmlformats.org/officeDocument/2006/relationships/hyperlink" Target="https://oduwsdl.github.io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twitter.com/tarannum_zaki/" TargetMode="External"/><Relationship Id="rId4" Type="http://schemas.openxmlformats.org/officeDocument/2006/relationships/hyperlink" Target="https://oduwsdl.github.io/" TargetMode="External"/><Relationship Id="rId5" Type="http://schemas.openxmlformats.org/officeDocument/2006/relationships/image" Target="../media/image12.png"/><Relationship Id="rId6" Type="http://schemas.openxmlformats.org/officeDocument/2006/relationships/image" Target="../media/image3.png"/><Relationship Id="rId7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twitter.com/tarannum_zaki/" TargetMode="External"/><Relationship Id="rId4" Type="http://schemas.openxmlformats.org/officeDocument/2006/relationships/hyperlink" Target="https://oduwsdl.github.io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twitter.com/tarannum_zaki/" TargetMode="External"/><Relationship Id="rId4" Type="http://schemas.openxmlformats.org/officeDocument/2006/relationships/hyperlink" Target="https://oduwsdl.github.io/" TargetMode="External"/><Relationship Id="rId5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twitter.com/tarannum_zaki/" TargetMode="External"/><Relationship Id="rId4" Type="http://schemas.openxmlformats.org/officeDocument/2006/relationships/hyperlink" Target="https://oduwsdl.github.io/" TargetMode="External"/><Relationship Id="rId5" Type="http://schemas.openxmlformats.org/officeDocument/2006/relationships/image" Target="../media/image14.png"/><Relationship Id="rId6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twitter.com/tarannum_zaki/" TargetMode="External"/><Relationship Id="rId4" Type="http://schemas.openxmlformats.org/officeDocument/2006/relationships/hyperlink" Target="https://oduwsdl.github.io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twitter.com/tarannum_zaki/" TargetMode="External"/><Relationship Id="rId4" Type="http://schemas.openxmlformats.org/officeDocument/2006/relationships/hyperlink" Target="https://oduwsdl.github.io/" TargetMode="External"/><Relationship Id="rId5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twitter.com/tarannum_zaki/" TargetMode="External"/><Relationship Id="rId4" Type="http://schemas.openxmlformats.org/officeDocument/2006/relationships/hyperlink" Target="https://oduwsdl.github.io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twitter.com/tarannum_zaki/" TargetMode="External"/><Relationship Id="rId4" Type="http://schemas.openxmlformats.org/officeDocument/2006/relationships/hyperlink" Target="https://oduwsdl.github.io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twitter.com/tarannum_zaki/" TargetMode="External"/><Relationship Id="rId4" Type="http://schemas.openxmlformats.org/officeDocument/2006/relationships/hyperlink" Target="https://oduwsdl.github.io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witter.com/tarannum_zaki/" TargetMode="External"/><Relationship Id="rId4" Type="http://schemas.openxmlformats.org/officeDocument/2006/relationships/hyperlink" Target="https://oduwsdl.github.io/" TargetMode="External"/><Relationship Id="rId5" Type="http://schemas.openxmlformats.org/officeDocument/2006/relationships/hyperlink" Target="https://www.kaggle.com/competitions/nlp-getting-started" TargetMode="External"/><Relationship Id="rId6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twitter.com/tarannum_zaki/" TargetMode="External"/><Relationship Id="rId4" Type="http://schemas.openxmlformats.org/officeDocument/2006/relationships/hyperlink" Target="https://oduwsdl.github.io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twitter.com/tarannum_zaki/" TargetMode="External"/><Relationship Id="rId4" Type="http://schemas.openxmlformats.org/officeDocument/2006/relationships/hyperlink" Target="https://oduwsdl.github.io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hyperlink" Target="https://twitter.com/tarannum_zaki/" TargetMode="External"/><Relationship Id="rId5" Type="http://schemas.openxmlformats.org/officeDocument/2006/relationships/hyperlink" Target="https://oduwsdl.github.io/" TargetMode="External"/><Relationship Id="rId6" Type="http://schemas.openxmlformats.org/officeDocument/2006/relationships/hyperlink" Target="https://www.kaggle.com/competitions/nlp-getting-started/data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twitter.com/tarannum_zaki/" TargetMode="External"/><Relationship Id="rId4" Type="http://schemas.openxmlformats.org/officeDocument/2006/relationships/hyperlink" Target="https://oduwsdl.github.io/" TargetMode="External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twitter.com/tarannum_zaki/" TargetMode="External"/><Relationship Id="rId4" Type="http://schemas.openxmlformats.org/officeDocument/2006/relationships/hyperlink" Target="https://oduwsdl.github.io/" TargetMode="External"/><Relationship Id="rId5" Type="http://schemas.openxmlformats.org/officeDocument/2006/relationships/hyperlink" Target="https://doi.org/10.3390/info10040150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hyperlink" Target="https://twitter.com/tarannum_zaki/" TargetMode="External"/><Relationship Id="rId5" Type="http://schemas.openxmlformats.org/officeDocument/2006/relationships/hyperlink" Target="https://oduwsdl.github.io/" TargetMode="External"/><Relationship Id="rId6" Type="http://schemas.openxmlformats.org/officeDocument/2006/relationships/hyperlink" Target="https://www.kaggle.com/competitions/nlp-getting-start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264330"/>
            <a:ext cx="7136700" cy="150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Natural Language Processing with Disaster Tweets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50" y="2680752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Project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834: </a:t>
            </a:r>
            <a:r>
              <a:rPr lang="en"/>
              <a:t>Introduction</a:t>
            </a:r>
            <a:r>
              <a:rPr lang="en"/>
              <a:t> to Information Retrieval  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2401025" y="3473338"/>
            <a:ext cx="4419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E2E58"/>
                </a:solidFill>
                <a:latin typeface="Calibri"/>
                <a:ea typeface="Calibri"/>
                <a:cs typeface="Calibri"/>
                <a:sym typeface="Calibri"/>
              </a:rPr>
              <a:t>Presented by Tarannum Zaki</a:t>
            </a:r>
            <a:endParaRPr sz="1000"/>
          </a:p>
        </p:txBody>
      </p:sp>
      <p:sp>
        <p:nvSpPr>
          <p:cNvPr id="69" name="Google Shape;69;p13"/>
          <p:cNvSpPr txBox="1"/>
          <p:nvPr/>
        </p:nvSpPr>
        <p:spPr>
          <a:xfrm>
            <a:off x="2401025" y="4252125"/>
            <a:ext cx="4419600" cy="7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E2E58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</a:t>
            </a:r>
            <a:endParaRPr>
              <a:solidFill>
                <a:srgbClr val="0E2E5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E2E58"/>
                </a:solidFill>
                <a:latin typeface="Calibri"/>
                <a:ea typeface="Calibri"/>
                <a:cs typeface="Calibri"/>
                <a:sym typeface="Calibri"/>
              </a:rPr>
              <a:t>Old Dominion University, Norfolk, Virginia</a:t>
            </a:r>
            <a:endParaRPr>
              <a:solidFill>
                <a:srgbClr val="0E2E5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E2E58"/>
                </a:solidFill>
                <a:latin typeface="Calibri"/>
                <a:ea typeface="Calibri"/>
                <a:cs typeface="Calibri"/>
                <a:sym typeface="Calibri"/>
              </a:rPr>
              <a:t>Dec</a:t>
            </a:r>
            <a:r>
              <a:rPr lang="en">
                <a:solidFill>
                  <a:srgbClr val="0E2E58"/>
                </a:solidFill>
                <a:latin typeface="Calibri"/>
                <a:ea typeface="Calibri"/>
                <a:cs typeface="Calibri"/>
                <a:sym typeface="Calibri"/>
              </a:rPr>
              <a:t> 05, 2023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311700" y="2369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Framework: Tasks for Classification Problem</a:t>
            </a:r>
            <a:endParaRPr/>
          </a:p>
        </p:txBody>
      </p:sp>
      <p:sp>
        <p:nvSpPr>
          <p:cNvPr id="153" name="Google Shape;15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p22"/>
          <p:cNvSpPr txBox="1"/>
          <p:nvPr/>
        </p:nvSpPr>
        <p:spPr>
          <a:xfrm>
            <a:off x="282450" y="4682925"/>
            <a:ext cx="873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Tarannum Zaki		 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CS 834 - Intro to Information Retrieval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Natural Language Processing with Disaster Tweets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0" i="0" lang="en" sz="1000" u="sng" cap="none" strike="noStrike">
                <a:solidFill>
                  <a:srgbClr val="1C3678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@tarannum_zaki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1000" u="sng" cap="none" strike="noStrike">
                <a:solidFill>
                  <a:srgbClr val="1C3678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@WebSciDL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2"/>
          <p:cNvSpPr txBox="1"/>
          <p:nvPr/>
        </p:nvSpPr>
        <p:spPr>
          <a:xfrm>
            <a:off x="639650" y="1352100"/>
            <a:ext cx="2021100" cy="998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Text Preprocessing </a:t>
            </a: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(text cleaning, tokenization)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p22"/>
          <p:cNvSpPr txBox="1"/>
          <p:nvPr/>
        </p:nvSpPr>
        <p:spPr>
          <a:xfrm>
            <a:off x="3435550" y="1352100"/>
            <a:ext cx="2021100" cy="998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Text Numericalization </a:t>
            </a: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(computing TF-IDF score)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4786550" y="3102225"/>
            <a:ext cx="2021100" cy="998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Text Classification </a:t>
            </a: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(training and testing ML models)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1990650" y="3123400"/>
            <a:ext cx="2021100" cy="977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Evaluation</a:t>
            </a:r>
            <a:endParaRPr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(computing F1 score)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9" name="Google Shape;159;p22"/>
          <p:cNvCxnSpPr>
            <a:stCxn id="155" idx="3"/>
            <a:endCxn id="156" idx="1"/>
          </p:cNvCxnSpPr>
          <p:nvPr/>
        </p:nvCxnSpPr>
        <p:spPr>
          <a:xfrm>
            <a:off x="2660750" y="1851300"/>
            <a:ext cx="77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22"/>
          <p:cNvCxnSpPr>
            <a:stCxn id="157" idx="1"/>
            <a:endCxn id="158" idx="3"/>
          </p:cNvCxnSpPr>
          <p:nvPr/>
        </p:nvCxnSpPr>
        <p:spPr>
          <a:xfrm flipH="1">
            <a:off x="4011650" y="3601425"/>
            <a:ext cx="7749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22"/>
          <p:cNvSpPr txBox="1"/>
          <p:nvPr/>
        </p:nvSpPr>
        <p:spPr>
          <a:xfrm>
            <a:off x="6299625" y="1352100"/>
            <a:ext cx="2021100" cy="998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Feature Vector</a:t>
            </a:r>
            <a:endParaRPr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(combining TF-IDF score with Word2Vec word embedding)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2" name="Google Shape;162;p22"/>
          <p:cNvCxnSpPr>
            <a:stCxn id="156" idx="3"/>
            <a:endCxn id="161" idx="1"/>
          </p:cNvCxnSpPr>
          <p:nvPr/>
        </p:nvCxnSpPr>
        <p:spPr>
          <a:xfrm>
            <a:off x="5456650" y="1851300"/>
            <a:ext cx="84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22"/>
          <p:cNvCxnSpPr>
            <a:stCxn id="161" idx="3"/>
            <a:endCxn id="157" idx="3"/>
          </p:cNvCxnSpPr>
          <p:nvPr/>
        </p:nvCxnSpPr>
        <p:spPr>
          <a:xfrm flipH="1">
            <a:off x="6807525" y="1851300"/>
            <a:ext cx="1513200" cy="1750200"/>
          </a:xfrm>
          <a:prstGeom prst="bentConnector3">
            <a:avLst>
              <a:gd fmla="val -1573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311700" y="2369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Preprocessing: Training and Testing Dataset</a:t>
            </a:r>
            <a:endParaRPr/>
          </a:p>
        </p:txBody>
      </p:sp>
      <p:sp>
        <p:nvSpPr>
          <p:cNvPr id="169" name="Google Shape;169;p23"/>
          <p:cNvSpPr txBox="1"/>
          <p:nvPr>
            <p:ph idx="1" type="body"/>
          </p:nvPr>
        </p:nvSpPr>
        <p:spPr>
          <a:xfrm>
            <a:off x="311700" y="920400"/>
            <a:ext cx="8520600" cy="3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Text Cleaning and Tokenization</a:t>
            </a:r>
            <a:endParaRPr sz="1700"/>
          </a:p>
          <a:p>
            <a:pPr indent="-31115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Converted all to lower case</a:t>
            </a:r>
            <a:endParaRPr sz="1300"/>
          </a:p>
          <a:p>
            <a:pPr indent="-31115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Removed URLs</a:t>
            </a:r>
            <a:endParaRPr sz="1300"/>
          </a:p>
          <a:p>
            <a:pPr indent="-31115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Removed punctuation</a:t>
            </a:r>
            <a:endParaRPr sz="1300"/>
          </a:p>
          <a:p>
            <a:pPr indent="-31115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Removed hashtags</a:t>
            </a:r>
            <a:endParaRPr sz="1300"/>
          </a:p>
          <a:p>
            <a:pPr indent="-31115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Removed numbers</a:t>
            </a:r>
            <a:endParaRPr sz="1300"/>
          </a:p>
          <a:p>
            <a:pPr indent="-31115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Removed stopwords</a:t>
            </a:r>
            <a:endParaRPr sz="1300"/>
          </a:p>
          <a:p>
            <a:pPr indent="-3365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Using string methods, regular expression module of Python, and NLTK corpus.</a:t>
            </a:r>
            <a:endParaRPr sz="1700"/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70" name="Google Shape;17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23"/>
          <p:cNvSpPr txBox="1"/>
          <p:nvPr/>
        </p:nvSpPr>
        <p:spPr>
          <a:xfrm>
            <a:off x="282450" y="4682925"/>
            <a:ext cx="873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Tarannum Zaki		 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CS 834 - Intro to Information Retrieval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Natural Language Processing with Disaster Tweets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0" i="0" lang="en" sz="1000" u="sng" cap="none" strike="noStrike">
                <a:solidFill>
                  <a:srgbClr val="1C3678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@tarannum_zaki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1000" u="sng" cap="none" strike="noStrike">
                <a:solidFill>
                  <a:srgbClr val="1C3678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@WebSciDL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2" name="Google Shape;172;p23"/>
          <p:cNvGraphicFramePr/>
          <p:nvPr/>
        </p:nvGraphicFramePr>
        <p:xfrm>
          <a:off x="2481100" y="3586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{DE26E016-97A0-45C8-BD98-860F8693B1D5}</a:tableStyleId>
              </a:tblPr>
              <a:tblGrid>
                <a:gridCol w="1395300"/>
                <a:gridCol w="4705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Text</a:t>
                      </a:r>
                      <a:endParaRPr sz="12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13,000 people receive #wildfires evacuation orders in California 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Cleaned Text</a:t>
                      </a:r>
                      <a:endParaRPr sz="12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people receive wildfires evacuation orders california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311700" y="2369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Dataset Framework: Classification Problem</a:t>
            </a:r>
            <a:endParaRPr/>
          </a:p>
        </p:txBody>
      </p:sp>
      <p:sp>
        <p:nvSpPr>
          <p:cNvPr id="178" name="Google Shape;178;p24"/>
          <p:cNvSpPr txBox="1"/>
          <p:nvPr>
            <p:ph idx="1" type="body"/>
          </p:nvPr>
        </p:nvSpPr>
        <p:spPr>
          <a:xfrm>
            <a:off x="311700" y="920400"/>
            <a:ext cx="8277000" cy="3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686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90"/>
              <a:buChar char="●"/>
            </a:pPr>
            <a:r>
              <a:rPr lang="en" sz="1390"/>
              <a:t>Train-Validation-Test Dataset Split</a:t>
            </a:r>
            <a:endParaRPr sz="1110"/>
          </a:p>
          <a:p>
            <a:pPr indent="-299085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10"/>
              <a:buChar char="○"/>
            </a:pPr>
            <a:r>
              <a:rPr lang="en" sz="1110"/>
              <a:t>The training dataset is split into 20% testing, 55% training dataset, and 25% validation dataset.</a:t>
            </a:r>
            <a:endParaRPr sz="1110"/>
          </a:p>
          <a:p>
            <a:pPr indent="-299085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10"/>
              <a:buChar char="○"/>
            </a:pPr>
            <a:r>
              <a:rPr lang="en" sz="1110"/>
              <a:t>Input feature: Text, Target variable: Label</a:t>
            </a:r>
            <a:endParaRPr sz="1110"/>
          </a:p>
          <a:p>
            <a:pPr indent="-31686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90"/>
              <a:buChar char="●"/>
            </a:pPr>
            <a:r>
              <a:rPr lang="en" sz="1390"/>
              <a:t>Normalized TF-IDF Vectorization for each Dataset</a:t>
            </a:r>
            <a:endParaRPr sz="1390"/>
          </a:p>
          <a:p>
            <a:pPr indent="-299085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10"/>
              <a:buChar char="○"/>
            </a:pPr>
            <a:r>
              <a:rPr lang="en" sz="1110"/>
              <a:t>Converting the textual data into numerical data</a:t>
            </a:r>
            <a:endParaRPr sz="1390"/>
          </a:p>
          <a:p>
            <a:pPr indent="-31686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90"/>
              <a:buChar char="●"/>
            </a:pPr>
            <a:r>
              <a:rPr lang="en" sz="1390"/>
              <a:t>Word Embeddings for each Dataset</a:t>
            </a:r>
            <a:endParaRPr sz="1390"/>
          </a:p>
          <a:p>
            <a:pPr indent="-299085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10"/>
              <a:buChar char="○"/>
            </a:pPr>
            <a:r>
              <a:rPr lang="en" sz="1110"/>
              <a:t>Getting word embeddings using pre-trained Word2Vec embeddings</a:t>
            </a:r>
            <a:endParaRPr sz="1110"/>
          </a:p>
          <a:p>
            <a:pPr indent="-31686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90"/>
              <a:buChar char="●"/>
            </a:pPr>
            <a:r>
              <a:rPr lang="en" sz="1390"/>
              <a:t>Combining Normalized TF-IDF Features and Word Embeddings</a:t>
            </a:r>
            <a:endParaRPr sz="1390"/>
          </a:p>
          <a:p>
            <a:pPr indent="-299085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10"/>
              <a:buChar char="○"/>
            </a:pPr>
            <a:r>
              <a:rPr lang="en" sz="1110"/>
              <a:t>The combined vector will have a shape having rows same as the input arrays, and the number of columns will be the sum of the original columns from TF-IDF features and word embeddings.</a:t>
            </a:r>
            <a:endParaRPr sz="1110"/>
          </a:p>
          <a:p>
            <a:pPr indent="-31686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90"/>
              <a:buChar char="●"/>
            </a:pPr>
            <a:r>
              <a:rPr lang="en" sz="1390"/>
              <a:t>Training, Validating, and Testing Data</a:t>
            </a:r>
            <a:endParaRPr sz="1390"/>
          </a:p>
          <a:p>
            <a:pPr indent="-299085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10"/>
              <a:buChar char="○"/>
            </a:pPr>
            <a:r>
              <a:rPr lang="en" sz="1110"/>
              <a:t>Fitting the training and validation dataset and predicting the testing data</a:t>
            </a:r>
            <a:endParaRPr sz="1110"/>
          </a:p>
          <a:p>
            <a:pPr indent="-31686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90"/>
              <a:buChar char="●"/>
            </a:pPr>
            <a:r>
              <a:rPr lang="en" sz="1390"/>
              <a:t>Evaluating Model Performance</a:t>
            </a:r>
            <a:endParaRPr sz="1390"/>
          </a:p>
          <a:p>
            <a:pPr indent="-299085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10"/>
              <a:buChar char="○"/>
            </a:pPr>
            <a:r>
              <a:rPr lang="en" sz="1110"/>
              <a:t>Using F1-score.</a:t>
            </a:r>
            <a:endParaRPr sz="111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390"/>
          </a:p>
        </p:txBody>
      </p:sp>
      <p:sp>
        <p:nvSpPr>
          <p:cNvPr id="179" name="Google Shape;17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24"/>
          <p:cNvSpPr txBox="1"/>
          <p:nvPr/>
        </p:nvSpPr>
        <p:spPr>
          <a:xfrm>
            <a:off x="282450" y="4682925"/>
            <a:ext cx="873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Tarannum Zaki		 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CS 834 - Intro to Information Retrieval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Natural Language Processing with Disaster Tweets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0" i="0" lang="en" sz="1000" u="sng" cap="none" strike="noStrike">
                <a:solidFill>
                  <a:srgbClr val="1C3678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@tarannum_zaki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1000" u="sng" cap="none" strike="noStrike">
                <a:solidFill>
                  <a:srgbClr val="1C3678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@WebSciDL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type="title"/>
          </p:nvPr>
        </p:nvSpPr>
        <p:spPr>
          <a:xfrm>
            <a:off x="311700" y="2369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of the ML Models on Training Dataset</a:t>
            </a:r>
            <a:endParaRPr/>
          </a:p>
        </p:txBody>
      </p:sp>
      <p:sp>
        <p:nvSpPr>
          <p:cNvPr id="186" name="Google Shape;18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7" name="Google Shape;187;p25"/>
          <p:cNvSpPr txBox="1"/>
          <p:nvPr/>
        </p:nvSpPr>
        <p:spPr>
          <a:xfrm>
            <a:off x="282450" y="4682925"/>
            <a:ext cx="873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Tarannum Zaki		 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CS 834 - Intro to Information Retrieval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Natural Language Processing with Disaster Tweets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0" i="0" lang="en" sz="1000" u="sng" cap="none" strike="noStrike">
                <a:solidFill>
                  <a:srgbClr val="1C3678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@tarannum_zaki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1000" u="sng" cap="none" strike="noStrike">
                <a:solidFill>
                  <a:srgbClr val="1C3678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@WebSciDL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8" name="Google Shape;188;p25"/>
          <p:cNvGraphicFramePr/>
          <p:nvPr/>
        </p:nvGraphicFramePr>
        <p:xfrm>
          <a:off x="996113" y="142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{DE26E016-97A0-45C8-BD98-860F8693B1D5}</a:tableStyleId>
              </a:tblPr>
              <a:tblGrid>
                <a:gridCol w="1462275"/>
                <a:gridCol w="1462275"/>
                <a:gridCol w="1462275"/>
                <a:gridCol w="1462275"/>
                <a:gridCol w="1462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Models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Labels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Precision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Recall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F1-score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Logistic Regression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0.79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0.87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0.83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0.80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0.69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0.74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Random Forest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0.77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0.91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0.84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0.84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0.64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0.73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KNN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0.82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0.81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0.81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0.75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0.75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0.75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311700" y="2369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of the ML Models on Training Dataset</a:t>
            </a:r>
            <a:endParaRPr/>
          </a:p>
        </p:txBody>
      </p:sp>
      <p:sp>
        <p:nvSpPr>
          <p:cNvPr id="194" name="Google Shape;19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26"/>
          <p:cNvSpPr txBox="1"/>
          <p:nvPr/>
        </p:nvSpPr>
        <p:spPr>
          <a:xfrm>
            <a:off x="282450" y="4682925"/>
            <a:ext cx="873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Tarannum Zaki		 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CS 834 - Intro to Information Retrieval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Natural Language Processing with Disaster Tweets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0" i="0" lang="en" sz="1000" u="sng" cap="none" strike="noStrike">
                <a:solidFill>
                  <a:srgbClr val="1C3678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@tarannum_zaki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1000" u="sng" cap="none" strike="noStrike">
                <a:solidFill>
                  <a:srgbClr val="1C3678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@WebSciDL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6" name="Google Shape;196;p26"/>
          <p:cNvGraphicFramePr/>
          <p:nvPr/>
        </p:nvGraphicFramePr>
        <p:xfrm>
          <a:off x="996113" y="142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{DE26E016-97A0-45C8-BD98-860F8693B1D5}</a:tableStyleId>
              </a:tblPr>
              <a:tblGrid>
                <a:gridCol w="1462275"/>
                <a:gridCol w="1462275"/>
                <a:gridCol w="1462275"/>
                <a:gridCol w="1462275"/>
                <a:gridCol w="1462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Models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Labels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Precision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Recall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F1-score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Multinomial Naive Bayes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0.80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0.88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0.84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0.82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0.75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0.75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SVM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0.79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0.88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0.83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0.81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0.69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0.74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Gradient Boosting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0.80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0.79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0.79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0.80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0.80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0.80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/>
          <p:nvPr>
            <p:ph type="title"/>
          </p:nvPr>
        </p:nvSpPr>
        <p:spPr>
          <a:xfrm>
            <a:off x="311700" y="140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F1-score on</a:t>
            </a:r>
            <a:r>
              <a:rPr lang="en"/>
              <a:t> Training Dataset</a:t>
            </a:r>
            <a:endParaRPr/>
          </a:p>
        </p:txBody>
      </p:sp>
      <p:sp>
        <p:nvSpPr>
          <p:cNvPr id="202" name="Google Shape;20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27"/>
          <p:cNvSpPr txBox="1"/>
          <p:nvPr/>
        </p:nvSpPr>
        <p:spPr>
          <a:xfrm>
            <a:off x="282450" y="4682925"/>
            <a:ext cx="873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Tarannum Zaki		 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CS 834 - Intro to Information Retrieval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Natural Language Processing with Disaster Tweets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0" i="0" lang="en" sz="1000" u="sng" cap="none" strike="noStrike">
                <a:solidFill>
                  <a:srgbClr val="1C3678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@tarannum_zaki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1000" u="sng" cap="none" strike="noStrike">
                <a:solidFill>
                  <a:srgbClr val="1C3678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@WebSciDL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0300" y="1087088"/>
            <a:ext cx="4286651" cy="2650575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5" name="Google Shape;205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68227" y="1087088"/>
            <a:ext cx="4286651" cy="2650590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6" name="Google Shape;206;p27"/>
          <p:cNvSpPr txBox="1"/>
          <p:nvPr/>
        </p:nvSpPr>
        <p:spPr>
          <a:xfrm>
            <a:off x="2781010" y="3976939"/>
            <a:ext cx="3741600" cy="556500"/>
          </a:xfrm>
          <a:prstGeom prst="rect">
            <a:avLst/>
          </a:prstGeom>
          <a:noFill/>
          <a:ln cap="flat" cmpd="sng" w="19050">
            <a:solidFill>
              <a:srgbClr val="2424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Multinomial Naive Bayes gives comparatively better F1-score for classifying label 1 and 0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type="title"/>
          </p:nvPr>
        </p:nvSpPr>
        <p:spPr>
          <a:xfrm>
            <a:off x="311700" y="2369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Kaggle Submission Results of Testing Dataset</a:t>
            </a:r>
            <a:endParaRPr/>
          </a:p>
        </p:txBody>
      </p:sp>
      <p:sp>
        <p:nvSpPr>
          <p:cNvPr id="212" name="Google Shape;21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3" name="Google Shape;213;p28"/>
          <p:cNvSpPr txBox="1"/>
          <p:nvPr/>
        </p:nvSpPr>
        <p:spPr>
          <a:xfrm>
            <a:off x="282450" y="4682925"/>
            <a:ext cx="873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Tarannum Zaki		 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CS 834 - Intro to Information Retrieval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Natural Language Processing with Disaster Tweets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0" i="0" lang="en" sz="1000" u="sng" cap="none" strike="noStrike">
                <a:solidFill>
                  <a:srgbClr val="1C3678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@tarannum_zaki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1000" u="sng" cap="none" strike="noStrike">
                <a:solidFill>
                  <a:srgbClr val="1C3678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@WebSciDL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4" name="Google Shape;214;p28"/>
          <p:cNvGraphicFramePr/>
          <p:nvPr/>
        </p:nvGraphicFramePr>
        <p:xfrm>
          <a:off x="610063" y="130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{DE26E016-97A0-45C8-BD98-860F8693B1D5}</a:tableStyleId>
              </a:tblPr>
              <a:tblGrid>
                <a:gridCol w="2164875"/>
                <a:gridCol w="1321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95D46"/>
                          </a:solidFill>
                        </a:rPr>
                        <a:t>Models</a:t>
                      </a:r>
                      <a:endParaRPr b="1">
                        <a:solidFill>
                          <a:srgbClr val="695D4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95D46"/>
                          </a:solidFill>
                        </a:rPr>
                        <a:t>Public Score</a:t>
                      </a:r>
                      <a:endParaRPr b="1">
                        <a:solidFill>
                          <a:srgbClr val="695D4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95D46"/>
                          </a:solidFill>
                        </a:rPr>
                        <a:t>SVM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95D46"/>
                          </a:solidFill>
                        </a:rPr>
                        <a:t>0.79619</a:t>
                      </a:r>
                      <a:endParaRPr>
                        <a:solidFill>
                          <a:srgbClr val="695D4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95D46"/>
                          </a:solidFill>
                        </a:rPr>
                        <a:t>Multinomial Naive Bayes</a:t>
                      </a:r>
                      <a:endParaRPr>
                        <a:solidFill>
                          <a:srgbClr val="695D4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95D46"/>
                          </a:solidFill>
                        </a:rPr>
                        <a:t>0.79589</a:t>
                      </a:r>
                      <a:endParaRPr>
                        <a:solidFill>
                          <a:srgbClr val="695D4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95D46"/>
                          </a:solidFill>
                        </a:rPr>
                        <a:t>Logistic Regression</a:t>
                      </a:r>
                      <a:endParaRPr>
                        <a:solidFill>
                          <a:srgbClr val="695D4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95D46"/>
                          </a:solidFill>
                        </a:rPr>
                        <a:t>0.79374</a:t>
                      </a:r>
                      <a:endParaRPr>
                        <a:solidFill>
                          <a:srgbClr val="695D4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95D46"/>
                          </a:solidFill>
                        </a:rPr>
                        <a:t>Gradient Boosting</a:t>
                      </a:r>
                      <a:endParaRPr>
                        <a:solidFill>
                          <a:srgbClr val="695D4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95D46"/>
                          </a:solidFill>
                        </a:rPr>
                        <a:t>0.78854</a:t>
                      </a:r>
                      <a:endParaRPr>
                        <a:solidFill>
                          <a:srgbClr val="695D4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95D46"/>
                          </a:solidFill>
                        </a:rPr>
                        <a:t>Random Forest</a:t>
                      </a:r>
                      <a:endParaRPr>
                        <a:solidFill>
                          <a:srgbClr val="695D4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95D46"/>
                          </a:solidFill>
                        </a:rPr>
                        <a:t>0.78118</a:t>
                      </a:r>
                      <a:endParaRPr>
                        <a:solidFill>
                          <a:srgbClr val="695D4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95D46"/>
                          </a:solidFill>
                        </a:rPr>
                        <a:t>KNN</a:t>
                      </a:r>
                      <a:endParaRPr>
                        <a:solidFill>
                          <a:srgbClr val="695D4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95D46"/>
                          </a:solidFill>
                        </a:rPr>
                        <a:t>0.77781</a:t>
                      </a:r>
                      <a:endParaRPr>
                        <a:solidFill>
                          <a:srgbClr val="695D4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15" name="Google Shape;21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3149" y="1152425"/>
            <a:ext cx="4390902" cy="3070505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6" name="Google Shape;216;p28"/>
          <p:cNvSpPr txBox="1"/>
          <p:nvPr/>
        </p:nvSpPr>
        <p:spPr>
          <a:xfrm>
            <a:off x="665850" y="2142325"/>
            <a:ext cx="3242400" cy="270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/>
          <p:nvPr>
            <p:ph type="title"/>
          </p:nvPr>
        </p:nvSpPr>
        <p:spPr>
          <a:xfrm>
            <a:off x="311700" y="1169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for Information Retrieval Task</a:t>
            </a:r>
            <a:endParaRPr/>
          </a:p>
        </p:txBody>
      </p:sp>
      <p:sp>
        <p:nvSpPr>
          <p:cNvPr id="222" name="Google Shape;222;p29"/>
          <p:cNvSpPr txBox="1"/>
          <p:nvPr>
            <p:ph idx="1" type="body"/>
          </p:nvPr>
        </p:nvSpPr>
        <p:spPr>
          <a:xfrm>
            <a:off x="311700" y="824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532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95"/>
              <a:buChar char="●"/>
            </a:pPr>
            <a:r>
              <a:rPr lang="en" sz="1495"/>
              <a:t>Query Keyword</a:t>
            </a:r>
            <a:endParaRPr sz="1495"/>
          </a:p>
          <a:p>
            <a:pPr indent="-303847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85"/>
              <a:buChar char="○"/>
            </a:pPr>
            <a:r>
              <a:rPr lang="en" sz="1185"/>
              <a:t>Extract top 20 keywords (unigrams) having label 1 from training dataset based on normalized </a:t>
            </a:r>
            <a:r>
              <a:rPr lang="en" sz="1185"/>
              <a:t>TF-IDF </a:t>
            </a:r>
            <a:r>
              <a:rPr lang="en" sz="1185"/>
              <a:t>score.</a:t>
            </a:r>
            <a:endParaRPr sz="1185"/>
          </a:p>
          <a:p>
            <a:pPr indent="-323532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95"/>
              <a:buChar char="●"/>
            </a:pPr>
            <a:r>
              <a:rPr lang="en" sz="1495"/>
              <a:t>Combined Feature Vector </a:t>
            </a:r>
            <a:endParaRPr sz="1495"/>
          </a:p>
          <a:p>
            <a:pPr indent="-303847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85"/>
              <a:buChar char="○"/>
            </a:pPr>
            <a:r>
              <a:rPr lang="en" sz="1185"/>
              <a:t>Normalized TF-IDF score.</a:t>
            </a:r>
            <a:endParaRPr sz="1185"/>
          </a:p>
          <a:p>
            <a:pPr indent="-297497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85"/>
              <a:buChar char="○"/>
            </a:pPr>
            <a:r>
              <a:rPr lang="en" sz="1185"/>
              <a:t>Word2Vec word embedding.</a:t>
            </a:r>
            <a:r>
              <a:rPr lang="en" sz="1650"/>
              <a:t> </a:t>
            </a:r>
            <a:endParaRPr sz="1650"/>
          </a:p>
          <a:p>
            <a:pPr indent="-323532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95"/>
              <a:buChar char="●"/>
            </a:pPr>
            <a:r>
              <a:rPr lang="en" sz="1495"/>
              <a:t>Dataset</a:t>
            </a:r>
            <a:endParaRPr sz="1495"/>
          </a:p>
          <a:p>
            <a:pPr indent="-303847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85"/>
              <a:buChar char="○"/>
            </a:pPr>
            <a:r>
              <a:rPr lang="en" sz="1185"/>
              <a:t>Training dataset having label 1 and query keyword.</a:t>
            </a:r>
            <a:endParaRPr sz="1185"/>
          </a:p>
          <a:p>
            <a:pPr indent="-303847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85"/>
              <a:buChar char="○"/>
            </a:pPr>
            <a:r>
              <a:rPr lang="en" sz="1185"/>
              <a:t>Classified testing dataset having query keyword.</a:t>
            </a:r>
            <a:endParaRPr sz="1185"/>
          </a:p>
          <a:p>
            <a:pPr indent="-323532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95"/>
              <a:buChar char="●"/>
            </a:pPr>
            <a:r>
              <a:rPr lang="en" sz="1495"/>
              <a:t>Cosine Similarity Score</a:t>
            </a:r>
            <a:endParaRPr sz="1495"/>
          </a:p>
          <a:p>
            <a:pPr indent="-303847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85"/>
              <a:buChar char="○"/>
            </a:pPr>
            <a:r>
              <a:rPr lang="en" sz="1185"/>
              <a:t>Weighted average of combined feature vector of the filtered training dataset.</a:t>
            </a:r>
            <a:endParaRPr sz="1185"/>
          </a:p>
          <a:p>
            <a:pPr indent="-303847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85"/>
              <a:buChar char="○"/>
            </a:pPr>
            <a:r>
              <a:rPr lang="en" sz="1185"/>
              <a:t>Combined feature vector of each of the filtered classified testing data.</a:t>
            </a:r>
            <a:endParaRPr sz="1185"/>
          </a:p>
        </p:txBody>
      </p:sp>
      <p:sp>
        <p:nvSpPr>
          <p:cNvPr id="223" name="Google Shape;22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4" name="Google Shape;224;p29"/>
          <p:cNvSpPr txBox="1"/>
          <p:nvPr/>
        </p:nvSpPr>
        <p:spPr>
          <a:xfrm>
            <a:off x="282450" y="4682925"/>
            <a:ext cx="873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Tarannum Zaki		 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CS 834 - Intro to Information Retrieval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Natural Language Processing with Disaster Tweets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0" i="0" lang="en" sz="1000" u="sng" cap="none" strike="noStrike">
                <a:solidFill>
                  <a:srgbClr val="1C3678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@tarannum_zaki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1000" u="sng" cap="none" strike="noStrike">
                <a:solidFill>
                  <a:srgbClr val="1C3678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@WebSciDL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/>
          <p:nvPr>
            <p:ph type="title"/>
          </p:nvPr>
        </p:nvSpPr>
        <p:spPr>
          <a:xfrm>
            <a:off x="311700" y="2534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for Information </a:t>
            </a:r>
            <a:r>
              <a:rPr lang="en"/>
              <a:t>Retrieval</a:t>
            </a:r>
            <a:r>
              <a:rPr lang="en"/>
              <a:t> Task</a:t>
            </a:r>
            <a:endParaRPr/>
          </a:p>
        </p:txBody>
      </p:sp>
      <p:sp>
        <p:nvSpPr>
          <p:cNvPr id="230" name="Google Shape;230;p30"/>
          <p:cNvSpPr txBox="1"/>
          <p:nvPr>
            <p:ph idx="1" type="body"/>
          </p:nvPr>
        </p:nvSpPr>
        <p:spPr>
          <a:xfrm>
            <a:off x="311700" y="103645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Calculating F1 score between the predicted and expected answers:</a:t>
            </a:r>
            <a:endParaRPr/>
          </a:p>
        </p:txBody>
      </p:sp>
      <p:sp>
        <p:nvSpPr>
          <p:cNvPr id="231" name="Google Shape;23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2" name="Google Shape;23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5526" y="1580425"/>
            <a:ext cx="3272950" cy="308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0"/>
          <p:cNvSpPr txBox="1"/>
          <p:nvPr/>
        </p:nvSpPr>
        <p:spPr>
          <a:xfrm>
            <a:off x="282450" y="4682925"/>
            <a:ext cx="873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Tarannum Zaki		 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CS 834 - Intro to Information Retrieval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Natural Language Processing with Disaster Tweets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0" i="0" lang="en" sz="1000" u="sng" cap="none" strike="noStrike">
                <a:solidFill>
                  <a:srgbClr val="1C3678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@tarannum_zaki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1000" u="sng" cap="none" strike="noStrike">
                <a:solidFill>
                  <a:srgbClr val="1C3678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@WebSciDL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311700" y="2369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Framework: Tasks for Information Retrieval</a:t>
            </a:r>
            <a:endParaRPr/>
          </a:p>
        </p:txBody>
      </p:sp>
      <p:sp>
        <p:nvSpPr>
          <p:cNvPr id="239" name="Google Shape;23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0" name="Google Shape;240;p31"/>
          <p:cNvSpPr txBox="1"/>
          <p:nvPr/>
        </p:nvSpPr>
        <p:spPr>
          <a:xfrm>
            <a:off x="282450" y="4682925"/>
            <a:ext cx="873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Tarannum Zaki		 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CS 834 - Intro to Information Retrieval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Natural Language Processing with Disaster Tweets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0" i="0" lang="en" sz="1000" u="sng" cap="none" strike="noStrike">
                <a:solidFill>
                  <a:srgbClr val="1C3678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@tarannum_zaki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1000" u="sng" cap="none" strike="noStrike">
                <a:solidFill>
                  <a:srgbClr val="1C3678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@WebSciDL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31"/>
          <p:cNvSpPr txBox="1"/>
          <p:nvPr/>
        </p:nvSpPr>
        <p:spPr>
          <a:xfrm>
            <a:off x="639650" y="1352100"/>
            <a:ext cx="2021100" cy="998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Query Keyword</a:t>
            </a:r>
            <a:endParaRPr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(extracting top 20 disaster related keywords)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3435550" y="1352100"/>
            <a:ext cx="2021100" cy="998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Filtering Training Dataset</a:t>
            </a:r>
            <a:endParaRPr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(label 1 and query keyword)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3" name="Google Shape;243;p31"/>
          <p:cNvSpPr txBox="1"/>
          <p:nvPr/>
        </p:nvSpPr>
        <p:spPr>
          <a:xfrm>
            <a:off x="3435550" y="3104925"/>
            <a:ext cx="2021100" cy="998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Cosine Similarity</a:t>
            </a:r>
            <a:endParaRPr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(weighted average of training data and testing data)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4" name="Google Shape;244;p31"/>
          <p:cNvSpPr txBox="1"/>
          <p:nvPr/>
        </p:nvSpPr>
        <p:spPr>
          <a:xfrm>
            <a:off x="639650" y="3118125"/>
            <a:ext cx="2021100" cy="977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Evaluation</a:t>
            </a:r>
            <a:endParaRPr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(computing F1 score)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45" name="Google Shape;245;p31"/>
          <p:cNvCxnSpPr>
            <a:stCxn id="241" idx="3"/>
            <a:endCxn id="242" idx="1"/>
          </p:cNvCxnSpPr>
          <p:nvPr/>
        </p:nvCxnSpPr>
        <p:spPr>
          <a:xfrm>
            <a:off x="2660750" y="1851300"/>
            <a:ext cx="77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" name="Google Shape;246;p31"/>
          <p:cNvCxnSpPr>
            <a:stCxn id="243" idx="1"/>
            <a:endCxn id="244" idx="3"/>
          </p:cNvCxnSpPr>
          <p:nvPr/>
        </p:nvCxnSpPr>
        <p:spPr>
          <a:xfrm flipH="1">
            <a:off x="2660650" y="3604125"/>
            <a:ext cx="7749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7" name="Google Shape;247;p31"/>
          <p:cNvSpPr txBox="1"/>
          <p:nvPr/>
        </p:nvSpPr>
        <p:spPr>
          <a:xfrm>
            <a:off x="6299625" y="1352100"/>
            <a:ext cx="2021100" cy="998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Filtering Classified Testing Dataset</a:t>
            </a:r>
            <a:endParaRPr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(query keyword)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48" name="Google Shape;248;p31"/>
          <p:cNvCxnSpPr>
            <a:stCxn id="242" idx="3"/>
            <a:endCxn id="247" idx="1"/>
          </p:cNvCxnSpPr>
          <p:nvPr/>
        </p:nvCxnSpPr>
        <p:spPr>
          <a:xfrm>
            <a:off x="5456650" y="1851300"/>
            <a:ext cx="84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" name="Google Shape;249;p31"/>
          <p:cNvCxnSpPr>
            <a:stCxn id="247" idx="3"/>
            <a:endCxn id="250" idx="3"/>
          </p:cNvCxnSpPr>
          <p:nvPr/>
        </p:nvCxnSpPr>
        <p:spPr>
          <a:xfrm>
            <a:off x="8320725" y="1851300"/>
            <a:ext cx="600" cy="1752900"/>
          </a:xfrm>
          <a:prstGeom prst="bent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0" name="Google Shape;250;p31"/>
          <p:cNvSpPr txBox="1"/>
          <p:nvPr/>
        </p:nvSpPr>
        <p:spPr>
          <a:xfrm>
            <a:off x="6299625" y="3104925"/>
            <a:ext cx="2021100" cy="998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Feature Vector</a:t>
            </a:r>
            <a:endParaRPr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(combining TF-IDF score with Word2Vec word embedding)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51" name="Google Shape;251;p31"/>
          <p:cNvCxnSpPr>
            <a:stCxn id="250" idx="1"/>
            <a:endCxn id="243" idx="3"/>
          </p:cNvCxnSpPr>
          <p:nvPr/>
        </p:nvCxnSpPr>
        <p:spPr>
          <a:xfrm rot="10800000">
            <a:off x="5456625" y="3604125"/>
            <a:ext cx="84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Twitter - a popular social media</a:t>
            </a:r>
            <a:endParaRPr/>
          </a:p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282450" y="4682925"/>
            <a:ext cx="873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Tarannum Zaki		 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CS 834 - Intro to Information Retrieval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Natural Language Processing with Disaster Tweets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0" i="0" lang="en" sz="1000" u="sng" cap="none" strike="noStrike">
                <a:solidFill>
                  <a:srgbClr val="1C3678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@tarannum_zaki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1000" u="sng" cap="none" strike="noStrike">
                <a:solidFill>
                  <a:srgbClr val="1C3678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@WebSciDL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986038"/>
            <a:ext cx="2714060" cy="3633325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08400" y="2351725"/>
            <a:ext cx="3111425" cy="2267650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25750" y="770950"/>
            <a:ext cx="2239626" cy="20513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5230350" y="966425"/>
            <a:ext cx="3855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 sz="1300"/>
              <a:t>Social</a:t>
            </a:r>
            <a:r>
              <a:rPr lang="en" sz="1300"/>
              <a:t> media is one of the most popular ways of sharing information these days.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 sz="1300"/>
              <a:t>Smartphones</a:t>
            </a:r>
            <a:r>
              <a:rPr lang="en" sz="1300"/>
              <a:t> allow sharing content during emergency situations in real-time.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 sz="1300"/>
              <a:t>Twitter has become an important communication channel in times of emergency.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 sz="1300"/>
              <a:t>Research shows that consumers use Twitter more to stay updated on breaking news. 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 sz="1300"/>
              <a:t>Different agencies are interested in programatically monitoring Twitter. </a:t>
            </a:r>
            <a:endParaRPr sz="13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2"/>
          <p:cNvSpPr txBox="1"/>
          <p:nvPr>
            <p:ph type="title"/>
          </p:nvPr>
        </p:nvSpPr>
        <p:spPr>
          <a:xfrm>
            <a:off x="311700" y="2369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Dataset Framework: Information </a:t>
            </a:r>
            <a:r>
              <a:rPr lang="en"/>
              <a:t>Retrieval </a:t>
            </a:r>
            <a:r>
              <a:rPr lang="en"/>
              <a:t>Task</a:t>
            </a:r>
            <a:endParaRPr/>
          </a:p>
        </p:txBody>
      </p:sp>
      <p:sp>
        <p:nvSpPr>
          <p:cNvPr id="257" name="Google Shape;257;p32"/>
          <p:cNvSpPr txBox="1"/>
          <p:nvPr>
            <p:ph idx="1" type="body"/>
          </p:nvPr>
        </p:nvSpPr>
        <p:spPr>
          <a:xfrm>
            <a:off x="311700" y="920400"/>
            <a:ext cx="8277000" cy="3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686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90"/>
              <a:buChar char="●"/>
            </a:pPr>
            <a:r>
              <a:rPr lang="en" sz="1390"/>
              <a:t>Filtered Dataset</a:t>
            </a:r>
            <a:endParaRPr sz="1110"/>
          </a:p>
          <a:p>
            <a:pPr indent="-299085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10"/>
              <a:buChar char="○"/>
            </a:pPr>
            <a:r>
              <a:rPr lang="en" sz="1110"/>
              <a:t>Training data for label 1 and query keyword.</a:t>
            </a:r>
            <a:endParaRPr sz="1110"/>
          </a:p>
          <a:p>
            <a:pPr indent="-299085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10"/>
              <a:buChar char="○"/>
            </a:pPr>
            <a:r>
              <a:rPr lang="en" sz="1110"/>
              <a:t>Testing data for query keyword.</a:t>
            </a:r>
            <a:endParaRPr sz="1110"/>
          </a:p>
          <a:p>
            <a:pPr indent="-31686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90"/>
              <a:buChar char="●"/>
            </a:pPr>
            <a:r>
              <a:rPr lang="en" sz="1390"/>
              <a:t>Normalized TF-IDF Vectorization for each Dataset</a:t>
            </a:r>
            <a:endParaRPr sz="1390"/>
          </a:p>
          <a:p>
            <a:pPr indent="-299085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10"/>
              <a:buChar char="○"/>
            </a:pPr>
            <a:r>
              <a:rPr lang="en" sz="1110"/>
              <a:t>Converting the textual data into numerical data</a:t>
            </a:r>
            <a:endParaRPr sz="1390"/>
          </a:p>
          <a:p>
            <a:pPr indent="-31686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90"/>
              <a:buChar char="●"/>
            </a:pPr>
            <a:r>
              <a:rPr lang="en" sz="1390"/>
              <a:t>Word Embeddings for each Dataset</a:t>
            </a:r>
            <a:endParaRPr sz="1390"/>
          </a:p>
          <a:p>
            <a:pPr indent="-299085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10"/>
              <a:buChar char="○"/>
            </a:pPr>
            <a:r>
              <a:rPr lang="en" sz="1110"/>
              <a:t>Getting word embeddings using pre-trained Word2Vec embeddings</a:t>
            </a:r>
            <a:endParaRPr sz="1110"/>
          </a:p>
          <a:p>
            <a:pPr indent="-31686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90"/>
              <a:buChar char="●"/>
            </a:pPr>
            <a:r>
              <a:rPr lang="en" sz="1390"/>
              <a:t>Combining Normalized TF-IDF Features and Word Embeddings</a:t>
            </a:r>
            <a:endParaRPr sz="1390"/>
          </a:p>
          <a:p>
            <a:pPr indent="-299085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10"/>
              <a:buChar char="○"/>
            </a:pPr>
            <a:r>
              <a:rPr lang="en" sz="1110"/>
              <a:t>The combined vector will have a shape having rows same as the input arrays, and the number of columns will be the sum of the original columns from TF-IDF features and word embeddings.</a:t>
            </a:r>
            <a:endParaRPr sz="1110"/>
          </a:p>
          <a:p>
            <a:pPr indent="-31686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90"/>
              <a:buChar char="●"/>
            </a:pPr>
            <a:r>
              <a:rPr lang="en" sz="1390"/>
              <a:t>Computing Cosine Similarity Score</a:t>
            </a:r>
            <a:endParaRPr sz="1390"/>
          </a:p>
          <a:p>
            <a:pPr indent="-299085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10"/>
              <a:buChar char="○"/>
            </a:pPr>
            <a:r>
              <a:rPr lang="en" sz="1110"/>
              <a:t>Between weighted average combined feature vector of training data and combined feature vector of testing data.</a:t>
            </a:r>
            <a:endParaRPr sz="1110"/>
          </a:p>
          <a:p>
            <a:pPr indent="-31686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90"/>
              <a:buChar char="●"/>
            </a:pPr>
            <a:r>
              <a:rPr lang="en" sz="1390"/>
              <a:t>Evaluating Retrieval Performance</a:t>
            </a:r>
            <a:endParaRPr sz="1390"/>
          </a:p>
          <a:p>
            <a:pPr indent="-299085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10"/>
              <a:buChar char="○"/>
            </a:pPr>
            <a:r>
              <a:rPr lang="en" sz="1110"/>
              <a:t>Using F1-score.</a:t>
            </a:r>
            <a:endParaRPr sz="111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390"/>
          </a:p>
        </p:txBody>
      </p:sp>
      <p:sp>
        <p:nvSpPr>
          <p:cNvPr id="258" name="Google Shape;25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9" name="Google Shape;259;p32"/>
          <p:cNvSpPr txBox="1"/>
          <p:nvPr/>
        </p:nvSpPr>
        <p:spPr>
          <a:xfrm>
            <a:off x="282450" y="4682925"/>
            <a:ext cx="873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Tarannum Zaki		 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CS 834 - Intro to Information Retrieval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Natural Language Processing with Disaster Tweets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0" i="0" lang="en" sz="1000" u="sng" cap="none" strike="noStrike">
                <a:solidFill>
                  <a:srgbClr val="1C3678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@tarannum_zaki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1000" u="sng" cap="none" strike="noStrike">
                <a:solidFill>
                  <a:srgbClr val="1C3678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@WebSciDL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 txBox="1"/>
          <p:nvPr>
            <p:ph type="title"/>
          </p:nvPr>
        </p:nvSpPr>
        <p:spPr>
          <a:xfrm>
            <a:off x="311700" y="53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Extracting Top 20 Disaster Related Keywords</a:t>
            </a:r>
            <a:endParaRPr/>
          </a:p>
        </p:txBody>
      </p:sp>
      <p:sp>
        <p:nvSpPr>
          <p:cNvPr id="265" name="Google Shape;26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6" name="Google Shape;266;p33"/>
          <p:cNvSpPr txBox="1"/>
          <p:nvPr/>
        </p:nvSpPr>
        <p:spPr>
          <a:xfrm>
            <a:off x="282450" y="4682925"/>
            <a:ext cx="873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Tarannum Zaki		 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CS 834 - Intro to Information Retrieval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Natural Language Processing with Disaster Tweets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0" i="0" lang="en" sz="1000" u="sng" cap="none" strike="noStrike">
                <a:solidFill>
                  <a:srgbClr val="1C3678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@tarannum_zaki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1000" u="sng" cap="none" strike="noStrike">
                <a:solidFill>
                  <a:srgbClr val="1C3678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@WebSciDL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7" name="Google Shape;26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9650" y="804200"/>
            <a:ext cx="5030699" cy="383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3"/>
          <p:cNvSpPr txBox="1"/>
          <p:nvPr>
            <p:ph idx="1" type="body"/>
          </p:nvPr>
        </p:nvSpPr>
        <p:spPr>
          <a:xfrm>
            <a:off x="5230350" y="1718925"/>
            <a:ext cx="3855000" cy="18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 sz="1300"/>
              <a:t>Training</a:t>
            </a:r>
            <a:r>
              <a:rPr lang="en" sz="1300"/>
              <a:t> dataset </a:t>
            </a:r>
            <a:r>
              <a:rPr lang="en" sz="1300"/>
              <a:t>having</a:t>
            </a:r>
            <a:r>
              <a:rPr lang="en" sz="1300"/>
              <a:t> label 1 (disaster related labels).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 sz="1300"/>
              <a:t>Normalized TF-IDF score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 sz="1300"/>
              <a:t>Unigrams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 sz="1300"/>
              <a:t>‘fire’ is the topmost disaster related keyword.</a:t>
            </a:r>
            <a:endParaRPr sz="13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"/>
          <p:cNvSpPr txBox="1"/>
          <p:nvPr>
            <p:ph type="title"/>
          </p:nvPr>
        </p:nvSpPr>
        <p:spPr>
          <a:xfrm>
            <a:off x="297150" y="72875"/>
            <a:ext cx="87093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00"/>
              <a:t>Top 20 Results on Training Dataset for the Query Keyword ‘fire’</a:t>
            </a:r>
            <a:endParaRPr sz="2900"/>
          </a:p>
        </p:txBody>
      </p:sp>
      <p:sp>
        <p:nvSpPr>
          <p:cNvPr id="274" name="Google Shape;27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34"/>
          <p:cNvSpPr txBox="1"/>
          <p:nvPr/>
        </p:nvSpPr>
        <p:spPr>
          <a:xfrm>
            <a:off x="282450" y="4682925"/>
            <a:ext cx="873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Tarannum Zaki		 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CS 834 - Intro to Information Retrieval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Natural Language Processing with Disaster Tweets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0" i="0" lang="en" sz="1000" u="sng" cap="none" strike="noStrike">
                <a:solidFill>
                  <a:srgbClr val="1C3678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@tarannum_zaki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1000" u="sng" cap="none" strike="noStrike">
                <a:solidFill>
                  <a:srgbClr val="1C3678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@WebSciDL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6" name="Google Shape;276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050" y="1038825"/>
            <a:ext cx="4121960" cy="3578550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7" name="Google Shape;277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14760" y="1048675"/>
            <a:ext cx="4117994" cy="3558841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8" name="Google Shape;278;p34"/>
          <p:cNvSpPr txBox="1"/>
          <p:nvPr/>
        </p:nvSpPr>
        <p:spPr>
          <a:xfrm>
            <a:off x="880225" y="634575"/>
            <a:ext cx="3261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Multinomial Naive Bayes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9" name="Google Shape;279;p34"/>
          <p:cNvSpPr txBox="1"/>
          <p:nvPr/>
        </p:nvSpPr>
        <p:spPr>
          <a:xfrm>
            <a:off x="5249725" y="654275"/>
            <a:ext cx="3261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KNN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5"/>
          <p:cNvSpPr txBox="1"/>
          <p:nvPr>
            <p:ph type="title"/>
          </p:nvPr>
        </p:nvSpPr>
        <p:spPr>
          <a:xfrm>
            <a:off x="311700" y="9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40"/>
              <a:t>Performance of Top 20 Results on Training Dataset for the Query Keyword ‘fire’</a:t>
            </a:r>
            <a:endParaRPr sz="3140"/>
          </a:p>
        </p:txBody>
      </p:sp>
      <p:sp>
        <p:nvSpPr>
          <p:cNvPr id="285" name="Google Shape;28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6" name="Google Shape;286;p35"/>
          <p:cNvSpPr txBox="1"/>
          <p:nvPr/>
        </p:nvSpPr>
        <p:spPr>
          <a:xfrm>
            <a:off x="282450" y="4682925"/>
            <a:ext cx="873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Tarannum Zaki		 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CS 834 - Intro to Information Retrieval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Natural Language Processing with Disaster Tweets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0" i="0" lang="en" sz="1000" u="sng" cap="none" strike="noStrike">
                <a:solidFill>
                  <a:srgbClr val="1C3678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@tarannum_zaki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1000" u="sng" cap="none" strike="noStrike">
                <a:solidFill>
                  <a:srgbClr val="1C3678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@WebSciDL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87" name="Google Shape;287;p35"/>
          <p:cNvGraphicFramePr/>
          <p:nvPr/>
        </p:nvGraphicFramePr>
        <p:xfrm>
          <a:off x="1876775" y="1209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{DE26E016-97A0-45C8-BD98-860F8693B1D5}</a:tableStyleId>
              </a:tblPr>
              <a:tblGrid>
                <a:gridCol w="1901375"/>
                <a:gridCol w="1901375"/>
                <a:gridCol w="1901375"/>
              </a:tblGrid>
              <a:tr h="377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Models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Labels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F1-score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80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Logistic Regression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0.85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60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Random Forest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0.79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7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KNN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0.93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80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Multinomial Naive Bayes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0.89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7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SVM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0.85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60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Gradient Boosting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0.84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8" name="Google Shape;288;p35"/>
          <p:cNvSpPr txBox="1"/>
          <p:nvPr/>
        </p:nvSpPr>
        <p:spPr>
          <a:xfrm>
            <a:off x="2024375" y="2738450"/>
            <a:ext cx="5145600" cy="270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9" name="Google Shape;289;p35"/>
          <p:cNvSpPr txBox="1"/>
          <p:nvPr/>
        </p:nvSpPr>
        <p:spPr>
          <a:xfrm>
            <a:off x="2024400" y="3132100"/>
            <a:ext cx="5145600" cy="486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6"/>
          <p:cNvSpPr txBox="1"/>
          <p:nvPr>
            <p:ph type="title"/>
          </p:nvPr>
        </p:nvSpPr>
        <p:spPr>
          <a:xfrm>
            <a:off x="297150" y="72875"/>
            <a:ext cx="87093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00"/>
              <a:t>Top 20 Results on Testing Dataset for the Query Keyword ‘fire’</a:t>
            </a:r>
            <a:endParaRPr sz="2900"/>
          </a:p>
        </p:txBody>
      </p:sp>
      <p:sp>
        <p:nvSpPr>
          <p:cNvPr id="295" name="Google Shape;29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36"/>
          <p:cNvSpPr txBox="1"/>
          <p:nvPr/>
        </p:nvSpPr>
        <p:spPr>
          <a:xfrm>
            <a:off x="282450" y="4682925"/>
            <a:ext cx="873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Tarannum Zaki		 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CS 834 - Intro to Information Retrieval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Natural Language Processing with Disaster Tweets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0" i="0" lang="en" sz="1000" u="sng" cap="none" strike="noStrike">
                <a:solidFill>
                  <a:srgbClr val="1C3678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@tarannum_zaki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1000" u="sng" cap="none" strike="noStrike">
                <a:solidFill>
                  <a:srgbClr val="1C3678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@WebSciDL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36"/>
          <p:cNvSpPr txBox="1"/>
          <p:nvPr/>
        </p:nvSpPr>
        <p:spPr>
          <a:xfrm>
            <a:off x="3109400" y="690475"/>
            <a:ext cx="3261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Multinomial Naive Bayes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98" name="Google Shape;29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7000" y="1029175"/>
            <a:ext cx="3790001" cy="3597850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7"/>
          <p:cNvSpPr txBox="1"/>
          <p:nvPr>
            <p:ph type="title"/>
          </p:nvPr>
        </p:nvSpPr>
        <p:spPr>
          <a:xfrm>
            <a:off x="297150" y="72875"/>
            <a:ext cx="87093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00"/>
              <a:t>Infrastructure</a:t>
            </a:r>
            <a:endParaRPr sz="2900"/>
          </a:p>
        </p:txBody>
      </p:sp>
      <p:sp>
        <p:nvSpPr>
          <p:cNvPr id="304" name="Google Shape;30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5" name="Google Shape;305;p37"/>
          <p:cNvSpPr txBox="1"/>
          <p:nvPr/>
        </p:nvSpPr>
        <p:spPr>
          <a:xfrm>
            <a:off x="282450" y="4682925"/>
            <a:ext cx="873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Tarannum Zaki		 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CS 834 - Intro to Information Retrieval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Natural Language Processing with Disaster Tweets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0" i="0" lang="en" sz="1000" u="sng" cap="none" strike="noStrike">
                <a:solidFill>
                  <a:srgbClr val="1C3678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@tarannum_zaki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1000" u="sng" cap="none" strike="noStrike">
                <a:solidFill>
                  <a:srgbClr val="1C3678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@WebSciDL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37"/>
          <p:cNvSpPr txBox="1"/>
          <p:nvPr>
            <p:ph idx="1" type="body"/>
          </p:nvPr>
        </p:nvSpPr>
        <p:spPr>
          <a:xfrm>
            <a:off x="311700" y="9204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95"/>
              <a:t>Python script</a:t>
            </a:r>
            <a:endParaRPr b="1" sz="1495"/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95"/>
              <a:t>Hardware</a:t>
            </a:r>
            <a:r>
              <a:rPr lang="en" sz="1495"/>
              <a:t> - Google Colab on personal computer.</a:t>
            </a:r>
            <a:endParaRPr sz="1495"/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495"/>
              <a:t>Software</a:t>
            </a:r>
            <a:r>
              <a:rPr lang="en" sz="1495"/>
              <a:t> - Pandas, NumPy, NLTK, Sci-kit learn, Gensim. </a:t>
            </a:r>
            <a:endParaRPr sz="1495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8"/>
          <p:cNvSpPr txBox="1"/>
          <p:nvPr>
            <p:ph type="title"/>
          </p:nvPr>
        </p:nvSpPr>
        <p:spPr>
          <a:xfrm>
            <a:off x="311700" y="1265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12" name="Google Shape;312;p38"/>
          <p:cNvSpPr txBox="1"/>
          <p:nvPr>
            <p:ph idx="1" type="body"/>
          </p:nvPr>
        </p:nvSpPr>
        <p:spPr>
          <a:xfrm>
            <a:off x="311700" y="9204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Previous works showed SVM and Multinomial Naive Bayes performed well for this dataset.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Multinomial Naive Bayes showed relatively good results for both classification and information retrieval task.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combination of TF-IDF score and word embeddings is used to capture semantic relationship of words.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A unigram keyword based query is performed to extract disaster related tweets for the information retrieval task.</a:t>
            </a:r>
            <a:endParaRPr b="1" sz="2000"/>
          </a:p>
        </p:txBody>
      </p:sp>
      <p:sp>
        <p:nvSpPr>
          <p:cNvPr id="313" name="Google Shape;31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4" name="Google Shape;314;p38"/>
          <p:cNvSpPr txBox="1"/>
          <p:nvPr/>
        </p:nvSpPr>
        <p:spPr>
          <a:xfrm>
            <a:off x="282450" y="4682925"/>
            <a:ext cx="873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Tarannum Zaki		 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CS 834 - Intro to Information Retrieval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Natural Language Processing with Disaster Tweets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0" i="0" lang="en" sz="1000" u="sng" cap="none" strike="noStrike">
                <a:solidFill>
                  <a:srgbClr val="1C3678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@tarannum_zaki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1000" u="sng" cap="none" strike="noStrike">
                <a:solidFill>
                  <a:srgbClr val="1C3678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@WebSciDL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9"/>
          <p:cNvSpPr txBox="1"/>
          <p:nvPr>
            <p:ph type="title"/>
          </p:nvPr>
        </p:nvSpPr>
        <p:spPr>
          <a:xfrm>
            <a:off x="311700" y="1265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Improvement</a:t>
            </a:r>
            <a:endParaRPr/>
          </a:p>
        </p:txBody>
      </p:sp>
      <p:sp>
        <p:nvSpPr>
          <p:cNvPr id="320" name="Google Shape;320;p39"/>
          <p:cNvSpPr txBox="1"/>
          <p:nvPr>
            <p:ph idx="1" type="body"/>
          </p:nvPr>
        </p:nvSpPr>
        <p:spPr>
          <a:xfrm>
            <a:off x="311700" y="9204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Experimenting with other word embeddings in combination with TF-IDF score.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Comparing performance with deep learning models.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n-grams as query keyword.</a:t>
            </a:r>
            <a:endParaRPr b="1" sz="2000"/>
          </a:p>
        </p:txBody>
      </p:sp>
      <p:sp>
        <p:nvSpPr>
          <p:cNvPr id="321" name="Google Shape;321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2" name="Google Shape;322;p39"/>
          <p:cNvSpPr txBox="1"/>
          <p:nvPr/>
        </p:nvSpPr>
        <p:spPr>
          <a:xfrm>
            <a:off x="282450" y="4682925"/>
            <a:ext cx="873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Tarannum Zaki		 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CS 834 - Intro to Information Retrieval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Natural Language Processing with Disaster Tweets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0" i="0" lang="en" sz="1000" u="sng" cap="none" strike="noStrike">
                <a:solidFill>
                  <a:srgbClr val="1C3678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@tarannum_zaki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1000" u="sng" cap="none" strike="noStrike">
                <a:solidFill>
                  <a:srgbClr val="1C3678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@WebSciDL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391500" y="64650"/>
            <a:ext cx="8688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 author’s Tweet actually announcing a real disaster?</a:t>
            </a:r>
            <a:endParaRPr/>
          </a:p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282450" y="4682925"/>
            <a:ext cx="873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Tarannum Zaki		 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CS 834 - Intro to Information Retrieval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Natural Language Processing with Disaster Tweets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0" i="0" lang="en" sz="1000" u="sng" cap="none" strike="noStrike">
                <a:solidFill>
                  <a:srgbClr val="1C3678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@tarannum_zaki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1000" u="sng" cap="none" strike="noStrike">
                <a:solidFill>
                  <a:srgbClr val="1C3678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@WebSciDL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5689350" y="4401700"/>
            <a:ext cx="333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5"/>
              </a:rPr>
              <a:t>https://www.kaggle.com/competitions/nlp-getting-started</a:t>
            </a:r>
            <a:endParaRPr sz="800"/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0450" y="936050"/>
            <a:ext cx="1900738" cy="34161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0" name="Google Shape;90;p15"/>
          <p:cNvSpPr txBox="1"/>
          <p:nvPr/>
        </p:nvSpPr>
        <p:spPr>
          <a:xfrm>
            <a:off x="1133977" y="1120251"/>
            <a:ext cx="1743000" cy="215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4096960" y="1612731"/>
            <a:ext cx="3741600" cy="708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On plus side LOOK AT THE SKY LAST NIGHT IT WAS </a:t>
            </a:r>
            <a:r>
              <a:rPr b="1"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ABLAZE</a:t>
            </a:r>
            <a:endParaRPr b="1"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2" name="Google Shape;92;p15"/>
          <p:cNvCxnSpPr>
            <a:stCxn id="90" idx="3"/>
            <a:endCxn id="91" idx="1"/>
          </p:cNvCxnSpPr>
          <p:nvPr/>
        </p:nvCxnSpPr>
        <p:spPr>
          <a:xfrm>
            <a:off x="2876977" y="1227951"/>
            <a:ext cx="1220100" cy="738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Google Shape;93;p15"/>
          <p:cNvSpPr txBox="1"/>
          <p:nvPr/>
        </p:nvSpPr>
        <p:spPr>
          <a:xfrm>
            <a:off x="4096960" y="2698164"/>
            <a:ext cx="3741600" cy="556500"/>
          </a:xfrm>
          <a:prstGeom prst="rect">
            <a:avLst/>
          </a:prstGeom>
          <a:noFill/>
          <a:ln cap="flat" cmpd="sng" w="19050">
            <a:solidFill>
              <a:srgbClr val="2424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Does ‘ABLAZE’ refer to disaster in this tweet?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311700" y="2037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</a:t>
            </a:r>
            <a:endParaRPr/>
          </a:p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311700" y="100575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Classification Task</a:t>
            </a:r>
            <a:endParaRPr b="1"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/>
              <a:t>RQ1: </a:t>
            </a:r>
            <a:r>
              <a:rPr lang="en" sz="1600"/>
              <a:t>Is the Tweet about a real disaster or not?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/>
              <a:t>RQ2:</a:t>
            </a:r>
            <a:r>
              <a:rPr lang="en" sz="1600"/>
              <a:t> How effectively the prediction is performed using machine learning models?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Information </a:t>
            </a:r>
            <a:r>
              <a:rPr b="1" lang="en" sz="1600"/>
              <a:t>Retrieval</a:t>
            </a:r>
            <a:r>
              <a:rPr b="1" lang="en" sz="1600"/>
              <a:t> Task</a:t>
            </a:r>
            <a:endParaRPr b="1" sz="1600"/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/>
              <a:t>Task1:</a:t>
            </a:r>
            <a:r>
              <a:rPr lang="en" sz="1600"/>
              <a:t> Search relevant disaster related tweets from the test data based on a query that includes a disaster related keyword.</a:t>
            </a:r>
            <a:endParaRPr sz="1600"/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600"/>
              <a:t>Task2: </a:t>
            </a:r>
            <a:r>
              <a:rPr lang="en" sz="1600"/>
              <a:t>Evaluate how effectively the relevant tweets are retrieved.</a:t>
            </a:r>
            <a:endParaRPr sz="1600"/>
          </a:p>
        </p:txBody>
      </p:sp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282450" y="4682925"/>
            <a:ext cx="873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Tarannum Zaki		 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CS 834 - Intro to Information Retrieval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Natural Language Processing with Disaster Tweets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0" i="0" lang="en" sz="1000" u="sng" cap="none" strike="noStrike">
                <a:solidFill>
                  <a:srgbClr val="1C3678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@tarannum_zaki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1000" u="sng" cap="none" strike="noStrike">
                <a:solidFill>
                  <a:srgbClr val="1C3678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@WebSciDL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311700" y="1941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 of the Project</a:t>
            </a:r>
            <a:endParaRPr/>
          </a:p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311700" y="10268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build a machine learning model that predicts whether tweets are about real disasters or not.</a:t>
            </a:r>
            <a:endParaRPr/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perform an information </a:t>
            </a:r>
            <a:r>
              <a:rPr lang="en"/>
              <a:t>retrieval</a:t>
            </a:r>
            <a:r>
              <a:rPr lang="en"/>
              <a:t> task from the classified test dataset. </a:t>
            </a:r>
            <a:r>
              <a:rPr lang="en" sz="2000"/>
              <a:t> </a:t>
            </a:r>
            <a:endParaRPr b="1" sz="2000"/>
          </a:p>
        </p:txBody>
      </p:sp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7"/>
          <p:cNvSpPr txBox="1"/>
          <p:nvPr/>
        </p:nvSpPr>
        <p:spPr>
          <a:xfrm>
            <a:off x="282450" y="4682925"/>
            <a:ext cx="873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Tarannum Zaki		 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CS 834 - Intro to Information Retrieval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Natural Language Processing with Disaster Tweets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0" i="0" lang="en" sz="1000" u="sng" cap="none" strike="noStrike">
                <a:solidFill>
                  <a:srgbClr val="1C3678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@tarannum_zaki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1000" u="sng" cap="none" strike="noStrike">
                <a:solidFill>
                  <a:srgbClr val="1C3678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@WebSciDL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2369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11700" y="920400"/>
            <a:ext cx="8520600" cy="29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 dataset of about 10,000 Tweets that were hand classified. 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Split into training and testing dataset.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Data fields:</a:t>
            </a:r>
            <a:endParaRPr sz="17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ID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Tweet text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Keyword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Location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Target</a:t>
            </a:r>
            <a:endParaRPr sz="1300"/>
          </a:p>
        </p:txBody>
      </p:sp>
      <p:sp>
        <p:nvSpPr>
          <p:cNvPr id="116" name="Google Shape;11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5875" y="2079775"/>
            <a:ext cx="5666574" cy="18973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8" name="Google Shape;118;p18"/>
          <p:cNvSpPr txBox="1"/>
          <p:nvPr/>
        </p:nvSpPr>
        <p:spPr>
          <a:xfrm>
            <a:off x="282450" y="4682925"/>
            <a:ext cx="873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Tarannum Zaki		 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CS 834 - Intro to Information Retrieval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Natural Language Processing with Disaster Tweets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0" i="0" lang="en" sz="1000" u="sng" cap="none" strike="noStrike">
                <a:solidFill>
                  <a:srgbClr val="1C3678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@tarannum_zaki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1000" u="sng" cap="none" strike="noStrike">
                <a:solidFill>
                  <a:srgbClr val="1C3678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@WebSciDL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5689350" y="4401700"/>
            <a:ext cx="333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6"/>
              </a:rPr>
              <a:t>https://www.kaggle.com/competitions/nlp-getting-started/data</a:t>
            </a:r>
            <a:endParaRPr sz="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2369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(EDA)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11700" y="920400"/>
            <a:ext cx="8520600" cy="3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</a:t>
            </a:r>
            <a:r>
              <a:rPr lang="en" sz="1700"/>
              <a:t>raining dataset - 7,613 (70%) and Testing dataset - 3,263 (30%).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Both testing and training datasets have some null values for the </a:t>
            </a:r>
            <a:r>
              <a:rPr lang="en" sz="1700"/>
              <a:t>fields ‘keyword’ and ‘location.’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Target count in training dataset:</a:t>
            </a:r>
            <a:endParaRPr sz="17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0 : Non-Disaster Tweet (57%)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1 : Disaster Tweet (43%)</a:t>
            </a:r>
            <a:endParaRPr sz="13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Moderately balanced dataset.</a:t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26" name="Google Shape;12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19"/>
          <p:cNvSpPr txBox="1"/>
          <p:nvPr/>
        </p:nvSpPr>
        <p:spPr>
          <a:xfrm>
            <a:off x="282450" y="4682925"/>
            <a:ext cx="873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Tarannum Zaki		 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CS 834 - Intro to Information Retrieval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Natural Language Processing with Disaster Tweets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0" i="0" lang="en" sz="1000" u="sng" cap="none" strike="noStrike">
                <a:solidFill>
                  <a:srgbClr val="1C3678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@tarannum_zaki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1000" u="sng" cap="none" strike="noStrike">
                <a:solidFill>
                  <a:srgbClr val="1C3678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@WebSciDL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6950" y="1771825"/>
            <a:ext cx="3908599" cy="289140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11700" y="1941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for Classification Problem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311700" y="9015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Traditional machine learning models</a:t>
            </a:r>
            <a:endParaRPr/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Logistic Regression</a:t>
            </a:r>
            <a:endParaRPr/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 Forest</a:t>
            </a:r>
            <a:endParaRPr/>
          </a:p>
          <a:p>
            <a:pPr indent="-3175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k-Nearest Neighbour (KNN)</a:t>
            </a:r>
            <a:endParaRPr/>
          </a:p>
          <a:p>
            <a:pPr indent="-3175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Naive Bayes</a:t>
            </a:r>
            <a:endParaRPr/>
          </a:p>
          <a:p>
            <a:pPr indent="-3175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Support Vector Machine (SVM)</a:t>
            </a:r>
            <a:endParaRPr/>
          </a:p>
          <a:p>
            <a:pPr indent="-3175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Gradient Boosting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Vectors </a:t>
            </a:r>
            <a:endParaRPr/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TF-IDF score</a:t>
            </a:r>
            <a:endParaRPr/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Word2Vec word embedding</a:t>
            </a:r>
            <a:r>
              <a:rPr lang="en"/>
              <a:t> </a:t>
            </a:r>
            <a:r>
              <a:rPr lang="en" sz="2000"/>
              <a:t> </a:t>
            </a:r>
            <a:endParaRPr b="1" sz="2000"/>
          </a:p>
        </p:txBody>
      </p:sp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20"/>
          <p:cNvSpPr txBox="1"/>
          <p:nvPr/>
        </p:nvSpPr>
        <p:spPr>
          <a:xfrm>
            <a:off x="282450" y="4682925"/>
            <a:ext cx="873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Tarannum Zaki		 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CS 834 - Intro to Information Retrieval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Natural Language Processing with Disaster Tweets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0" i="0" lang="en" sz="1000" u="sng" cap="none" strike="noStrike">
                <a:solidFill>
                  <a:srgbClr val="1C3678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@tarannum_zaki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1000" u="sng" cap="none" strike="noStrike">
                <a:solidFill>
                  <a:srgbClr val="1C3678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@WebSciDL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433500" y="4170625"/>
            <a:ext cx="827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Kowsari, K., Jafari Meimandi, K., Heidarysafa, M., Mendu, S., Barnes, L., &amp; Brown, D. (2019). Text classification algorithms: A survey. </a:t>
            </a:r>
            <a:r>
              <a:rPr i="1" lang="en" sz="1000">
                <a:solidFill>
                  <a:srgbClr val="222222"/>
                </a:solidFill>
              </a:rPr>
              <a:t>Information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i="1" lang="en" sz="1000">
                <a:solidFill>
                  <a:srgbClr val="222222"/>
                </a:solidFill>
              </a:rPr>
              <a:t>10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(4), 150, </a:t>
            </a:r>
            <a:r>
              <a:rPr lang="en" sz="100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https://doi.org/10.3390/info10040150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311700" y="2534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for Classification Problem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311700" y="103645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Calculating F1 score between the predicted and expected answers:</a:t>
            </a:r>
            <a:endParaRPr/>
          </a:p>
        </p:txBody>
      </p:sp>
      <p:sp>
        <p:nvSpPr>
          <p:cNvPr id="144" name="Google Shape;14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5526" y="1580425"/>
            <a:ext cx="3272950" cy="308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1"/>
          <p:cNvSpPr txBox="1"/>
          <p:nvPr/>
        </p:nvSpPr>
        <p:spPr>
          <a:xfrm>
            <a:off x="282450" y="4682925"/>
            <a:ext cx="873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Tarannum Zaki		 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CS 834 - Intro to Information Retrieval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Natural Language Processing with Disaster Tweets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0" i="0" lang="en" sz="1000" u="sng" cap="none" strike="noStrike">
                <a:solidFill>
                  <a:srgbClr val="1C3678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@tarannum_zaki</a:t>
            </a: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1000" u="sng" cap="none" strike="noStrike">
                <a:solidFill>
                  <a:srgbClr val="1C3678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@WebSciDL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5689350" y="4401700"/>
            <a:ext cx="333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6"/>
              </a:rPr>
              <a:t>https://www.kaggle.com/competitions/nlp-getting-started</a:t>
            </a:r>
            <a:endParaRPr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