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C716F0-8416-4E22-9823-AC7B6F7FD8C7}">
  <a:tblStyle styleId="{81C716F0-8416-4E22-9823-AC7B6F7FD8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5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21c9abe6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21c9abe6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21c9abe6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21c9abe6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f8a1b97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f8a1b97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21c9abe6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21c9abe6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21c9abe6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21c9abe6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21c9abe6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21c9abe6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09a9198a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09a9198a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21c9abe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21c9abe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21c9abe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21c9abe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21c9abe6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21c9abe6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21c9abe6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21c9abe6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21c9abe6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21c9abe6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21c9abe6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21c9abe6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21c9abe6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21c9abe6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twitter.com/tarannum_zaki/" TargetMode="External"/><Relationship Id="rId5" Type="http://schemas.openxmlformats.org/officeDocument/2006/relationships/hyperlink" Target="https://oduwsdl.github.io/" TargetMode="External"/><Relationship Id="rId6" Type="http://schemas.openxmlformats.org/officeDocument/2006/relationships/hyperlink" Target="https://www.kaggle.com/competitions/nlp-getting-started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Relationship Id="rId5" Type="http://schemas.openxmlformats.org/officeDocument/2006/relationships/hyperlink" Target="https://doi.org/10.3390/info1004015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64330"/>
            <a:ext cx="7136700" cy="15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 with Disaster Tweets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680752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834: </a:t>
            </a:r>
            <a:r>
              <a:rPr lang="en"/>
              <a:t>Introduction</a:t>
            </a:r>
            <a:r>
              <a:rPr lang="en"/>
              <a:t> to Information Retrieval  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401025" y="3473338"/>
            <a:ext cx="4419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E2E58"/>
                </a:solidFill>
                <a:latin typeface="Calibri"/>
                <a:ea typeface="Calibri"/>
                <a:cs typeface="Calibri"/>
                <a:sym typeface="Calibri"/>
              </a:rPr>
              <a:t>Presented by Tarannum Zaki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2401025" y="4252125"/>
            <a:ext cx="44196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E5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>
              <a:solidFill>
                <a:srgbClr val="0E2E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E58"/>
                </a:solidFill>
                <a:latin typeface="Calibri"/>
                <a:ea typeface="Calibri"/>
                <a:cs typeface="Calibri"/>
                <a:sym typeface="Calibri"/>
              </a:rPr>
              <a:t>Old Dominion University, Norfolk, Virginia</a:t>
            </a:r>
            <a:endParaRPr>
              <a:solidFill>
                <a:srgbClr val="0E2E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E58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r>
              <a:rPr lang="en">
                <a:solidFill>
                  <a:srgbClr val="0E2E58"/>
                </a:solidFill>
                <a:latin typeface="Calibri"/>
                <a:ea typeface="Calibri"/>
                <a:cs typeface="Calibri"/>
                <a:sym typeface="Calibri"/>
              </a:rPr>
              <a:t> 24, 2023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236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the Training Models</a:t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8" name="Google Shape;148;p22"/>
          <p:cNvGraphicFramePr/>
          <p:nvPr/>
        </p:nvGraphicFramePr>
        <p:xfrm>
          <a:off x="996113" y="142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{81C716F0-8416-4E22-9823-AC7B6F7FD8C7}</a:tableStyleId>
              </a:tblPr>
              <a:tblGrid>
                <a:gridCol w="1462275"/>
                <a:gridCol w="1462275"/>
                <a:gridCol w="1462275"/>
                <a:gridCol w="1462275"/>
                <a:gridCol w="146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Models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Labels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Precision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Recall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F1-score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Naive Bayes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0.67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SVM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Gradient Boosting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0.94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0.47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0.61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236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F1-score on</a:t>
            </a:r>
            <a:r>
              <a:rPr lang="en"/>
              <a:t> Training Models</a:t>
            </a:r>
            <a:endParaRPr/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6" name="Google Shape;156;p23"/>
          <p:cNvGraphicFramePr/>
          <p:nvPr/>
        </p:nvGraphicFramePr>
        <p:xfrm>
          <a:off x="1647438" y="123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{81C716F0-8416-4E22-9823-AC7B6F7FD8C7}</a:tableStyleId>
              </a:tblPr>
              <a:tblGrid>
                <a:gridCol w="2300250"/>
                <a:gridCol w="1672975"/>
                <a:gridCol w="1672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Models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F1-score 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(Label 0)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F1-score 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(Label 1)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Naive Bayes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Logistic Regression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SVM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Random Forest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KNN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Gradient Boosting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0.61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23"/>
          <p:cNvSpPr txBox="1"/>
          <p:nvPr/>
        </p:nvSpPr>
        <p:spPr>
          <a:xfrm>
            <a:off x="1855300" y="1891425"/>
            <a:ext cx="5230500" cy="289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234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Retrieval 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350" y="1162900"/>
            <a:ext cx="4443650" cy="25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567" y="1162900"/>
            <a:ext cx="4385260" cy="258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2135175" y="3971100"/>
            <a:ext cx="5230500" cy="393600"/>
          </a:xfrm>
          <a:prstGeom prst="rect">
            <a:avLst/>
          </a:prstGeom>
          <a:noFill/>
          <a:ln cap="flat" cmpd="sng" w="19050">
            <a:solidFill>
              <a:srgbClr val="2424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Classification based on Keywords and Location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0829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orking on neural and transformer models to see if performance improves.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Considering contextual embeddings. </a:t>
            </a:r>
            <a:endParaRPr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234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Work</a:t>
            </a:r>
            <a:endParaRPr/>
          </a:p>
        </p:txBody>
      </p:sp>
      <p:graphicFrame>
        <p:nvGraphicFramePr>
          <p:cNvPr id="176" name="Google Shape;176;p25"/>
          <p:cNvGraphicFramePr/>
          <p:nvPr/>
        </p:nvGraphicFramePr>
        <p:xfrm>
          <a:off x="996100" y="276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{81C716F0-8416-4E22-9823-AC7B6F7FD8C7}</a:tableStyleId>
              </a:tblPr>
              <a:tblGrid>
                <a:gridCol w="1462275"/>
                <a:gridCol w="1462275"/>
                <a:gridCol w="1462275"/>
                <a:gridCol w="1462275"/>
                <a:gridCol w="146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Models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Labels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Precision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Recall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F1-score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LSTM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0.67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10829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</a:t>
            </a:r>
            <a:r>
              <a:rPr lang="en"/>
              <a:t> on extracting top keywords considering contextual embedding.</a:t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234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Work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6225" y="1547025"/>
            <a:ext cx="4043377" cy="313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11700" y="10829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some additional data processing.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experiments with contextual embedding models.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the best model and use to predict the test dataset.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the information retrieval part.</a:t>
            </a:r>
            <a:endParaRPr/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234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236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920400"/>
            <a:ext cx="8520600" cy="29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dataset of about 10,000 Tweets that were hand classified.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Split into training and testing dataset.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fields:</a:t>
            </a:r>
            <a:endParaRPr sz="17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ID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Tweet text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Keyword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Location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Target</a:t>
            </a:r>
            <a:endParaRPr sz="1300"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875" y="2079775"/>
            <a:ext cx="5666574" cy="1897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" name="Google Shape;78;p14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9350" y="4401700"/>
            <a:ext cx="333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https://www.kaggle.com/competitions/nlp-getting-started/data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236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920400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</a:t>
            </a:r>
            <a:r>
              <a:rPr lang="en" sz="1700"/>
              <a:t>raining dataset - 7,613 (70%) and Testing dataset - 3,263 (30%).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Both testing and training datasets have some null values for the </a:t>
            </a:r>
            <a:r>
              <a:rPr lang="en" sz="1700"/>
              <a:t>fields ‘keyword’ and ‘location.’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Target count in training dataset:</a:t>
            </a:r>
            <a:endParaRPr sz="17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0 : Non-Disaster Tweet (57%)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1 : Disaster Tweet (43%)</a:t>
            </a:r>
            <a:endParaRPr sz="13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Moderately balanced dataset.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6950" y="1771825"/>
            <a:ext cx="3908599" cy="28914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236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- Text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920400"/>
            <a:ext cx="8520600" cy="3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Text Cleaning and Tokenization</a:t>
            </a:r>
            <a:endParaRPr sz="170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Converted all to lower case</a:t>
            </a:r>
            <a:endParaRPr sz="130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Removed URLs</a:t>
            </a:r>
            <a:endParaRPr sz="130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Removed punctuation</a:t>
            </a:r>
            <a:endParaRPr sz="130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Removed hashtags</a:t>
            </a:r>
            <a:endParaRPr sz="130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Removed numbers</a:t>
            </a:r>
            <a:endParaRPr sz="130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Removed stopwords</a:t>
            </a:r>
            <a:endParaRPr sz="1300"/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Using string methods, regular expression module of Python, and NLTK corpus.</a:t>
            </a:r>
            <a:endParaRPr sz="17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7" name="Google Shape;97;p16"/>
          <p:cNvGraphicFramePr/>
          <p:nvPr/>
        </p:nvGraphicFramePr>
        <p:xfrm>
          <a:off x="2481100" y="358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{81C716F0-8416-4E22-9823-AC7B6F7FD8C7}</a:tableStyleId>
              </a:tblPr>
              <a:tblGrid>
                <a:gridCol w="1395300"/>
                <a:gridCol w="4705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Text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13,000 people receive #wildfires evacuation orders in California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Cleaned Text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people receive wildfires evacuation orders california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236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- Keyword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920400"/>
            <a:ext cx="4030800" cy="3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Text Cleaning</a:t>
            </a:r>
            <a:endParaRPr sz="17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Removed numbers and symbols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Mapping equivalences</a:t>
            </a:r>
            <a:endParaRPr sz="13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Top 20 disaster related keywords from the training dataset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Suicide bombing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4125" y="1112125"/>
            <a:ext cx="4839874" cy="28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236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- Location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920400"/>
            <a:ext cx="4030800" cy="3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Text Cleaning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Mapping equivalences</a:t>
            </a:r>
            <a:endParaRPr sz="13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Top 20 disaster related location from the training dataset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United States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6125" y="1073225"/>
            <a:ext cx="4814623" cy="28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236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Framework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920400"/>
            <a:ext cx="8277000" cy="3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Train-Test split</a:t>
            </a:r>
            <a:endParaRPr sz="1300"/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The training dataset is split into 20% testing and 80% training dataset.</a:t>
            </a:r>
            <a:endParaRPr sz="1300"/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Input feature: Text, Target variable: Label</a:t>
            </a:r>
            <a:endParaRPr sz="1300"/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TF-IDF Vectorization</a:t>
            </a:r>
            <a:endParaRPr sz="1700"/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To convert the textual data into numerical data</a:t>
            </a:r>
            <a:endParaRPr sz="1700"/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Creating a Pipeline</a:t>
            </a:r>
            <a:endParaRPr sz="1700"/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Having TF-IDF Vectorizer and ML models for fitting as steps</a:t>
            </a:r>
            <a:endParaRPr sz="1300"/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Training and Testing Data</a:t>
            </a:r>
            <a:endParaRPr sz="1700"/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Fitting pipeline on training dataset and predicting the test data</a:t>
            </a:r>
            <a:endParaRPr sz="1300"/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Evaluating Model Performance</a:t>
            </a:r>
            <a:endParaRPr sz="1700"/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Using Recall, Precision, and F1-score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236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Models for Training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920400"/>
            <a:ext cx="8277000" cy="27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Logistic Regression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Random Forest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k-Nearest Neighbour (KNN)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Naive Bayes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Support Vector Machine (SVM)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Gradient Boosting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433500" y="4170625"/>
            <a:ext cx="82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Kowsari, K., Jafari Meimandi, K., Heidarysafa, M., Mendu, S., Barnes, L., &amp; Brown, D. (2019). Text classification algorithms: A survey. </a:t>
            </a:r>
            <a:r>
              <a:rPr i="1" lang="en" sz="1000">
                <a:solidFill>
                  <a:srgbClr val="222222"/>
                </a:solidFill>
              </a:rPr>
              <a:t>Information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000">
                <a:solidFill>
                  <a:srgbClr val="222222"/>
                </a:solidFill>
              </a:rPr>
              <a:t>10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(4), 150, 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https://doi.org/10.3390/info10040150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236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the Training Models</a:t>
            </a:r>
            <a:endParaRPr/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21"/>
          <p:cNvGraphicFramePr/>
          <p:nvPr/>
        </p:nvGraphicFramePr>
        <p:xfrm>
          <a:off x="996113" y="142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{81C716F0-8416-4E22-9823-AC7B6F7FD8C7}</a:tableStyleId>
              </a:tblPr>
              <a:tblGrid>
                <a:gridCol w="1462275"/>
                <a:gridCol w="1462275"/>
                <a:gridCol w="1462275"/>
                <a:gridCol w="1462275"/>
                <a:gridCol w="146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Models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Labels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Precision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Recall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F1-score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Logistic Regression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0.67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Random Forest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0.68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KNN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0.67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