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 id="2147485030" r:id="rId7"/>
  </p:sldMasterIdLst>
  <p:notesMasterIdLst>
    <p:notesMasterId r:id="rId26"/>
  </p:notesMasterIdLst>
  <p:sldIdLst>
    <p:sldId id="1224" r:id="rId8"/>
    <p:sldId id="1225" r:id="rId9"/>
    <p:sldId id="1249" r:id="rId10"/>
    <p:sldId id="1250" r:id="rId11"/>
    <p:sldId id="1251" r:id="rId12"/>
    <p:sldId id="1258" r:id="rId13"/>
    <p:sldId id="1259" r:id="rId14"/>
    <p:sldId id="1260" r:id="rId15"/>
    <p:sldId id="1239" r:id="rId16"/>
    <p:sldId id="1242" r:id="rId17"/>
    <p:sldId id="1243" r:id="rId18"/>
    <p:sldId id="1261" r:id="rId19"/>
    <p:sldId id="1262" r:id="rId20"/>
    <p:sldId id="1263" r:id="rId21"/>
    <p:sldId id="1264" r:id="rId22"/>
    <p:sldId id="1265" r:id="rId23"/>
    <p:sldId id="1266" r:id="rId24"/>
    <p:sldId id="1206"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49"/>
            <p14:sldId id="1250"/>
            <p14:sldId id="1251"/>
            <p14:sldId id="1258"/>
            <p14:sldId id="1259"/>
            <p14:sldId id="1260"/>
            <p14:sldId id="1239"/>
            <p14:sldId id="1242"/>
            <p14:sldId id="1243"/>
            <p14:sldId id="1261"/>
            <p14:sldId id="1262"/>
            <p14:sldId id="1263"/>
            <p14:sldId id="1264"/>
            <p14:sldId id="1265"/>
            <p14:sldId id="1266"/>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159B3B"/>
    <a:srgbClr val="BA124A"/>
    <a:srgbClr val="F4AB0A"/>
    <a:srgbClr val="8F2585"/>
    <a:srgbClr val="F26D26"/>
    <a:srgbClr val="E93BDD"/>
    <a:srgbClr val="F49EEE"/>
    <a:srgbClr val="42D109"/>
    <a:srgbClr val="E3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Помір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Помір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Помір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4660"/>
  </p:normalViewPr>
  <p:slideViewPr>
    <p:cSldViewPr snapToGrid="0">
      <p:cViewPr varScale="1">
        <p:scale>
          <a:sx n="88" d="100"/>
          <a:sy n="88" d="100"/>
        </p:scale>
        <p:origin x="398"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06/04/2020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28905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6</a:t>
            </a:fld>
            <a:endParaRPr lang="en-GB"/>
          </a:p>
        </p:txBody>
      </p:sp>
    </p:spTree>
    <p:extLst>
      <p:ext uri="{BB962C8B-B14F-4D97-AF65-F5344CB8AC3E}">
        <p14:creationId xmlns:p14="http://schemas.microsoft.com/office/powerpoint/2010/main" val="171502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7</a:t>
            </a:fld>
            <a:endParaRPr lang="en-GB"/>
          </a:p>
        </p:txBody>
      </p:sp>
    </p:spTree>
    <p:extLst>
      <p:ext uri="{BB962C8B-B14F-4D97-AF65-F5344CB8AC3E}">
        <p14:creationId xmlns:p14="http://schemas.microsoft.com/office/powerpoint/2010/main" val="4073291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8</a:t>
            </a:fld>
            <a:endParaRPr lang="en-GB"/>
          </a:p>
        </p:txBody>
      </p:sp>
    </p:spTree>
    <p:extLst>
      <p:ext uri="{BB962C8B-B14F-4D97-AF65-F5344CB8AC3E}">
        <p14:creationId xmlns:p14="http://schemas.microsoft.com/office/powerpoint/2010/main" val="1138656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uk-UA" smtClean="0"/>
              <a:t>Зразок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smtClean="0"/>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4/6/2020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86167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527040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uk-UA" smtClean="0"/>
              <a:t>Зразок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5A61015F-7CC6-4D0A-9D87-873EA4C304CC}"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27116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97783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uk-UA" smtClean="0"/>
              <a:t>Зразок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Content Placeholder 3"/>
          <p:cNvSpPr>
            <a:spLocks noGrp="1"/>
          </p:cNvSpPr>
          <p:nvPr>
            <p:ph sz="half" idx="2"/>
          </p:nvPr>
        </p:nvSpPr>
        <p:spPr>
          <a:xfrm>
            <a:off x="1141410" y="3073397"/>
            <a:ext cx="4878391" cy="2717801"/>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Content Placeholder 5"/>
          <p:cNvSpPr>
            <a:spLocks noGrp="1"/>
          </p:cNvSpPr>
          <p:nvPr>
            <p:ph sz="quarter" idx="4"/>
          </p:nvPr>
        </p:nvSpPr>
        <p:spPr>
          <a:xfrm>
            <a:off x="6172200" y="3073397"/>
            <a:ext cx="4875210" cy="2717801"/>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436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93627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47295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uk-UA" smtClean="0"/>
              <a:t>Зразок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05C68B11-C5A8-448C-8CE9-B1A273C79CFC}"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23253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16CA0-919D-4A49-9C8A-62FDFB3A5183}"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8725355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859075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uk-UA" smtClean="0"/>
              <a:t>Зразок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99334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uk-UA" smtClean="0"/>
              <a:t>Зразок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2084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uk-UA" smtClean="0"/>
              <a:t>Зразок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42003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uk-UA" smtClean="0"/>
              <a:t>Зразок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3" name="Date Placeholder 2"/>
          <p:cNvSpPr>
            <a:spLocks noGrp="1"/>
          </p:cNvSpPr>
          <p:nvPr>
            <p:ph type="dt" sz="half" idx="10"/>
          </p:nvPr>
        </p:nvSpPr>
        <p:spPr/>
        <p:txBody>
          <a:bodyPr/>
          <a:lstStyle/>
          <a:p>
            <a:fld id="{C764DE79-268F-4C1A-8933-263129D2AF90}" type="datetimeFigureOut">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268188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uk-UA" smtClean="0"/>
              <a:t>Зразок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3" name="Date Placeholder 2"/>
          <p:cNvSpPr>
            <a:spLocks noGrp="1"/>
          </p:cNvSpPr>
          <p:nvPr>
            <p:ph type="dt" sz="half" idx="10"/>
          </p:nvPr>
        </p:nvSpPr>
        <p:spPr/>
        <p:txBody>
          <a:bodyPr/>
          <a:lstStyle/>
          <a:p>
            <a:fld id="{C764DE79-268F-4C1A-8933-263129D2AF90}" type="datetimeFigureOut">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0289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1007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uk-UA" smtClean="0"/>
              <a:t>Зразок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50861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2071403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1669485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78617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theme" Target="../theme/theme4.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image" Target="../media/image1.emf"/><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48" name="Picture 8"/>
          <p:cNvPicPr>
            <a:picLocks noChangeAspect="1"/>
          </p:cNvPicPr>
          <p:nvPr userDrawn="1"/>
        </p:nvPicPr>
        <p:blipFill>
          <a:blip r:embed="rId2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82906075"/>
      </p:ext>
    </p:extLst>
  </p:cSld>
  <p:clrMap bg1="dk1" tx1="lt1" bg2="dk2" tx2="lt2" accent1="accent1" accent2="accent2" accent3="accent3" accent4="accent4" accent5="accent5" accent6="accent6" hlink="hlink" folHlink="folHlink"/>
  <p:sldLayoutIdLst>
    <p:sldLayoutId id="2147485031" r:id="rId1"/>
    <p:sldLayoutId id="2147485032" r:id="rId2"/>
    <p:sldLayoutId id="2147485033" r:id="rId3"/>
    <p:sldLayoutId id="2147485034" r:id="rId4"/>
    <p:sldLayoutId id="2147485035" r:id="rId5"/>
    <p:sldLayoutId id="2147485036" r:id="rId6"/>
    <p:sldLayoutId id="2147485037" r:id="rId7"/>
    <p:sldLayoutId id="2147485038" r:id="rId8"/>
    <p:sldLayoutId id="2147485039" r:id="rId9"/>
    <p:sldLayoutId id="2147485040" r:id="rId10"/>
    <p:sldLayoutId id="2147485041" r:id="rId11"/>
    <p:sldLayoutId id="2147485042" r:id="rId12"/>
    <p:sldLayoutId id="2147485043" r:id="rId13"/>
    <p:sldLayoutId id="2147485044" r:id="rId14"/>
    <p:sldLayoutId id="2147485045" r:id="rId15"/>
    <p:sldLayoutId id="2147485046" r:id="rId16"/>
    <p:sldLayoutId id="2147485047" r:id="rId17"/>
    <p:sldLayoutId id="2147485048" r:id="rId18"/>
    <p:sldLayoutId id="2147485049" r:id="rId19"/>
    <p:sldLayoutId id="2147485050" r:id="rId20"/>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5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3.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hyperlink" Target="https://reactjs.org/docs/render-props.html" TargetMode="External"/><Relationship Id="rId2" Type="http://schemas.openxmlformats.org/officeDocument/2006/relationships/image" Target="../media/image32.png"/><Relationship Id="rId1" Type="http://schemas.openxmlformats.org/officeDocument/2006/relationships/slideLayout" Target="../slideLayouts/slideLayout54.xml"/><Relationship Id="rId5" Type="http://schemas.openxmlformats.org/officeDocument/2006/relationships/hyperlink" Target="https://reactpatterns.com/#children-pass-through" TargetMode="External"/><Relationship Id="rId4" Type="http://schemas.openxmlformats.org/officeDocument/2006/relationships/hyperlink" Target="https://uk.reactjs.org/docs/react-api.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normAutofit fontScale="62500" lnSpcReduction="20000"/>
          </a:bodyPr>
          <a:lstStyle/>
          <a:p>
            <a:r>
              <a:rPr lang="en-US" dirty="0" smtClean="0"/>
              <a:t>By Taras Dyda</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cap="none" dirty="0" smtClean="0"/>
              <a:t>Render  Prop</a:t>
            </a:r>
            <a:br>
              <a:rPr lang="en-US" cap="none" dirty="0" smtClean="0"/>
            </a:br>
            <a:r>
              <a:rPr lang="en-US" cap="none" dirty="0" smtClean="0"/>
              <a:t>Children  </a:t>
            </a:r>
            <a:br>
              <a:rPr lang="en-US" cap="none" dirty="0" smtClean="0"/>
            </a:br>
            <a:r>
              <a:rPr lang="en-US" cap="none" dirty="0" smtClean="0"/>
              <a:t>Pass-</a:t>
            </a:r>
            <a:r>
              <a:rPr lang="en-US" cap="none" dirty="0" err="1" smtClean="0"/>
              <a:t>T</a:t>
            </a:r>
            <a:r>
              <a:rPr lang="en-US" cap="none" dirty="0" err="1" smtClean="0"/>
              <a:t>hrought</a:t>
            </a:r>
            <a:endParaRPr lang="en-US" cap="none" dirty="0"/>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err="1" smtClean="0"/>
              <a:t>Props.children</a:t>
            </a:r>
            <a:endParaRPr lang="uk-UA"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32973"/>
            <a:ext cx="4020111" cy="3315163"/>
          </a:xfrm>
          <a:prstGeom prst="rect">
            <a:avLst/>
          </a:prstGeom>
        </p:spPr>
      </p:pic>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777" y="2232973"/>
            <a:ext cx="3820058" cy="1228896"/>
          </a:xfrm>
          <a:prstGeom prst="rect">
            <a:avLst/>
          </a:prstGeom>
        </p:spPr>
      </p:pic>
      <p:pic>
        <p:nvPicPr>
          <p:cNvPr id="9" name="Рисунок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437" y="4323241"/>
            <a:ext cx="1810003" cy="1066949"/>
          </a:xfrm>
          <a:prstGeom prst="rect">
            <a:avLst/>
          </a:prstGeom>
        </p:spPr>
      </p:pic>
    </p:spTree>
    <p:extLst>
      <p:ext uri="{BB962C8B-B14F-4D97-AF65-F5344CB8AC3E}">
        <p14:creationId xmlns:p14="http://schemas.microsoft.com/office/powerpoint/2010/main" val="3845844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smtClean="0"/>
              <a:t>ADD TAGS</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15" y="2670265"/>
            <a:ext cx="4785805" cy="2502781"/>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819" y="3254170"/>
            <a:ext cx="3210373" cy="1638529"/>
          </a:xfrm>
          <a:prstGeom prst="rect">
            <a:avLst/>
          </a:prstGeom>
        </p:spPr>
      </p:pic>
    </p:spTree>
    <p:extLst>
      <p:ext uri="{BB962C8B-B14F-4D97-AF65-F5344CB8AC3E}">
        <p14:creationId xmlns:p14="http://schemas.microsoft.com/office/powerpoint/2010/main" val="1882483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smtClean="0"/>
              <a:t>ADD TAGS</a:t>
            </a:r>
            <a:endParaRPr lang="uk-UA" dirty="0"/>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5164" y="3863338"/>
            <a:ext cx="5091036" cy="1788524"/>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08" y="2220793"/>
            <a:ext cx="4906543" cy="2899848"/>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1092" y="1974828"/>
            <a:ext cx="3696216" cy="1619476"/>
          </a:xfrm>
          <a:prstGeom prst="rect">
            <a:avLst/>
          </a:prstGeom>
        </p:spPr>
      </p:pic>
    </p:spTree>
    <p:extLst>
      <p:ext uri="{BB962C8B-B14F-4D97-AF65-F5344CB8AC3E}">
        <p14:creationId xmlns:p14="http://schemas.microsoft.com/office/powerpoint/2010/main" val="2635639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smtClean="0"/>
              <a:t>TAGS COUNTING</a:t>
            </a:r>
            <a:endParaRPr lang="uk-UA"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16" y="1974828"/>
            <a:ext cx="4382589" cy="2590183"/>
          </a:xfrm>
          <a:prstGeom prst="rect">
            <a:avLst/>
          </a:prstGeom>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135" y="4850056"/>
            <a:ext cx="4595562" cy="1829478"/>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9139" y="2192541"/>
            <a:ext cx="5926418" cy="1970155"/>
          </a:xfrm>
          <a:prstGeom prst="rect">
            <a:avLst/>
          </a:prstGeom>
        </p:spPr>
      </p:pic>
    </p:spTree>
    <p:extLst>
      <p:ext uri="{BB962C8B-B14F-4D97-AF65-F5344CB8AC3E}">
        <p14:creationId xmlns:p14="http://schemas.microsoft.com/office/powerpoint/2010/main" val="255893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smtClean="0"/>
              <a:t>only</a:t>
            </a: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3" y="2192540"/>
            <a:ext cx="4776800" cy="1970155"/>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444" y="2072234"/>
            <a:ext cx="4361986" cy="2090461"/>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4304" y="4696251"/>
            <a:ext cx="7317377" cy="1211795"/>
          </a:xfrm>
          <a:prstGeom prst="rect">
            <a:avLst/>
          </a:prstGeom>
        </p:spPr>
      </p:pic>
    </p:spTree>
    <p:extLst>
      <p:ext uri="{BB962C8B-B14F-4D97-AF65-F5344CB8AC3E}">
        <p14:creationId xmlns:p14="http://schemas.microsoft.com/office/powerpoint/2010/main" val="888012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smtClean="0"/>
              <a:t>Map, </a:t>
            </a:r>
            <a:r>
              <a:rPr lang="en-US" dirty="0" err="1" smtClean="0"/>
              <a:t>foreach</a:t>
            </a:r>
            <a:endParaRPr lang="uk-UA"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992" y="2469828"/>
            <a:ext cx="5725324" cy="1219370"/>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45" y="2393617"/>
            <a:ext cx="4944165" cy="1295581"/>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4997" y="4223232"/>
            <a:ext cx="5477639" cy="2191056"/>
          </a:xfrm>
          <a:prstGeom prst="rect">
            <a:avLst/>
          </a:prstGeom>
        </p:spPr>
      </p:pic>
    </p:spTree>
    <p:extLst>
      <p:ext uri="{BB962C8B-B14F-4D97-AF65-F5344CB8AC3E}">
        <p14:creationId xmlns:p14="http://schemas.microsoft.com/office/powerpoint/2010/main" val="1794885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476794" y="981891"/>
            <a:ext cx="10820400" cy="685800"/>
          </a:xfrm>
        </p:spPr>
        <p:txBody>
          <a:bodyPr>
            <a:noAutofit/>
          </a:bodyPr>
          <a:lstStyle/>
          <a:p>
            <a:pPr algn="ctr"/>
            <a:r>
              <a:rPr lang="en-US" sz="8000" dirty="0" smtClean="0"/>
              <a:t>references</a:t>
            </a:r>
            <a:endParaRPr lang="en-US" sz="8000" dirty="0"/>
          </a:p>
        </p:txBody>
      </p:sp>
      <p:sp>
        <p:nvSpPr>
          <p:cNvPr id="5" name="Title 9">
            <a:extLst>
              <a:ext uri="{FF2B5EF4-FFF2-40B4-BE49-F238E27FC236}">
                <a16:creationId xmlns:a16="http://schemas.microsoft.com/office/drawing/2014/main" id="{FE6F92B3-0A64-344F-AACB-4E6E187DC37E}"/>
              </a:ext>
            </a:extLst>
          </p:cNvPr>
          <p:cNvSpPr txBox="1">
            <a:spLocks/>
          </p:cNvSpPr>
          <p:nvPr/>
        </p:nvSpPr>
        <p:spPr>
          <a:xfrm>
            <a:off x="655320" y="3285308"/>
            <a:ext cx="10820400" cy="2540725"/>
          </a:xfrm>
          <a:prstGeom prst="rect">
            <a:avLst/>
          </a:prstGeom>
        </p:spPr>
        <p:txBody>
          <a:bodyPr vert="horz" lIns="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Proxima Nova Black" panose="02000506030000020004" pitchFamily="50" charset="0"/>
                <a:ea typeface="+mj-ea"/>
                <a:cs typeface="+mj-cs"/>
              </a:defRPr>
            </a:lvl1pPr>
          </a:lstStyle>
          <a:p>
            <a:pPr algn="ctr" fontAlgn="auto">
              <a:spcAft>
                <a:spcPts val="0"/>
              </a:spcAft>
            </a:pPr>
            <a:endParaRPr lang="en-US" sz="8000" dirty="0"/>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041" y="1921646"/>
            <a:ext cx="4364679" cy="3084374"/>
          </a:xfrm>
          <a:prstGeom prst="rect">
            <a:avLst/>
          </a:prstGeom>
        </p:spPr>
      </p:pic>
      <p:sp>
        <p:nvSpPr>
          <p:cNvPr id="4" name="TextBox 3"/>
          <p:cNvSpPr txBox="1"/>
          <p:nvPr/>
        </p:nvSpPr>
        <p:spPr>
          <a:xfrm>
            <a:off x="1445624" y="2494337"/>
            <a:ext cx="4519747" cy="1938992"/>
          </a:xfrm>
          <a:prstGeom prst="rect">
            <a:avLst/>
          </a:prstGeom>
          <a:noFill/>
        </p:spPr>
        <p:txBody>
          <a:bodyPr wrap="square" rtlCol="0">
            <a:spAutoFit/>
          </a:bodyPr>
          <a:lstStyle/>
          <a:p>
            <a:r>
              <a:rPr lang="en-US" sz="2000" dirty="0">
                <a:hlinkClick r:id="rId3"/>
              </a:rPr>
              <a:t>https://</a:t>
            </a:r>
            <a:r>
              <a:rPr lang="en-US" sz="2000" dirty="0" smtClean="0">
                <a:hlinkClick r:id="rId3"/>
              </a:rPr>
              <a:t>reactjs.org/docs/render-props.html</a:t>
            </a:r>
            <a:endParaRPr lang="en-US" sz="2000" dirty="0" smtClean="0"/>
          </a:p>
          <a:p>
            <a:endParaRPr lang="en-US" sz="2000" dirty="0"/>
          </a:p>
          <a:p>
            <a:r>
              <a:rPr lang="en-US" sz="2000" dirty="0">
                <a:hlinkClick r:id="rId4"/>
              </a:rPr>
              <a:t>https://</a:t>
            </a:r>
            <a:r>
              <a:rPr lang="en-US" sz="2000" dirty="0" smtClean="0">
                <a:hlinkClick r:id="rId4"/>
              </a:rPr>
              <a:t>uk.reactjs.org/docs/react-api.html</a:t>
            </a:r>
            <a:endParaRPr lang="en-US" sz="2000" dirty="0" smtClean="0"/>
          </a:p>
          <a:p>
            <a:endParaRPr lang="en-US" sz="2000" dirty="0"/>
          </a:p>
          <a:p>
            <a:r>
              <a:rPr lang="en-US" sz="2000" dirty="0">
                <a:hlinkClick r:id="rId5"/>
              </a:rPr>
              <a:t>https://reactpatterns.com/#children-pass-through</a:t>
            </a:r>
            <a:endParaRPr lang="uk-UA" sz="2000" dirty="0"/>
          </a:p>
        </p:txBody>
      </p:sp>
    </p:spTree>
    <p:extLst>
      <p:ext uri="{BB962C8B-B14F-4D97-AF65-F5344CB8AC3E}">
        <p14:creationId xmlns:p14="http://schemas.microsoft.com/office/powerpoint/2010/main" val="2292121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81297" y="1861457"/>
            <a:ext cx="10820400" cy="685800"/>
          </a:xfrm>
        </p:spPr>
        <p:txBody>
          <a:bodyPr>
            <a:noAutofit/>
          </a:bodyPr>
          <a:lstStyle/>
          <a:p>
            <a:pPr algn="ctr"/>
            <a:r>
              <a:rPr lang="en-US" sz="8000" dirty="0" smtClean="0"/>
              <a:t>THANKS FOR ATTENTION</a:t>
            </a:r>
            <a:endParaRPr lang="en-US" sz="8000" dirty="0"/>
          </a:p>
        </p:txBody>
      </p:sp>
      <p:sp>
        <p:nvSpPr>
          <p:cNvPr id="5" name="Title 9">
            <a:extLst>
              <a:ext uri="{FF2B5EF4-FFF2-40B4-BE49-F238E27FC236}">
                <a16:creationId xmlns:a16="http://schemas.microsoft.com/office/drawing/2014/main" id="{FE6F92B3-0A64-344F-AACB-4E6E187DC37E}"/>
              </a:ext>
            </a:extLst>
          </p:cNvPr>
          <p:cNvSpPr txBox="1">
            <a:spLocks/>
          </p:cNvSpPr>
          <p:nvPr/>
        </p:nvSpPr>
        <p:spPr>
          <a:xfrm>
            <a:off x="655320" y="3285309"/>
            <a:ext cx="10820400" cy="685800"/>
          </a:xfrm>
          <a:prstGeom prst="rect">
            <a:avLst/>
          </a:prstGeom>
        </p:spPr>
        <p:txBody>
          <a:bodyPr vert="horz" lIns="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Proxima Nova Black" panose="02000506030000020004" pitchFamily="50" charset="0"/>
                <a:ea typeface="+mj-ea"/>
                <a:cs typeface="+mj-cs"/>
              </a:defRPr>
            </a:lvl1pPr>
          </a:lstStyle>
          <a:p>
            <a:pPr algn="ctr" fontAlgn="auto">
              <a:spcAft>
                <a:spcPts val="0"/>
              </a:spcAft>
            </a:pPr>
            <a:endParaRPr lang="en-US" sz="8000" dirty="0"/>
          </a:p>
        </p:txBody>
      </p:sp>
      <p:sp>
        <p:nvSpPr>
          <p:cNvPr id="7" name="Title 9">
            <a:extLst>
              <a:ext uri="{FF2B5EF4-FFF2-40B4-BE49-F238E27FC236}">
                <a16:creationId xmlns:a16="http://schemas.microsoft.com/office/drawing/2014/main" id="{FE6F92B3-0A64-344F-AACB-4E6E187DC37E}"/>
              </a:ext>
            </a:extLst>
          </p:cNvPr>
          <p:cNvSpPr txBox="1">
            <a:spLocks/>
          </p:cNvSpPr>
          <p:nvPr/>
        </p:nvSpPr>
        <p:spPr>
          <a:xfrm>
            <a:off x="0" y="3346269"/>
            <a:ext cx="10820400" cy="685800"/>
          </a:xfrm>
          <a:prstGeom prst="rect">
            <a:avLst/>
          </a:prstGeom>
        </p:spPr>
        <p:txBody>
          <a:bodyPr vert="horz" lIns="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Proxima Nova Black" panose="02000506030000020004" pitchFamily="50" charset="0"/>
                <a:ea typeface="+mj-ea"/>
                <a:cs typeface="+mj-cs"/>
              </a:defRPr>
            </a:lvl1pPr>
          </a:lstStyle>
          <a:p>
            <a:pPr algn="ctr" fontAlgn="auto">
              <a:spcAft>
                <a:spcPts val="0"/>
              </a:spcAft>
            </a:pPr>
            <a:r>
              <a:rPr lang="en-US" sz="8000" dirty="0" smtClean="0"/>
              <a:t>Any questions?</a:t>
            </a:r>
            <a:endParaRPr lang="en-US" sz="8000" dirty="0"/>
          </a:p>
        </p:txBody>
      </p:sp>
    </p:spTree>
    <p:extLst>
      <p:ext uri="{BB962C8B-B14F-4D97-AF65-F5344CB8AC3E}">
        <p14:creationId xmlns:p14="http://schemas.microsoft.com/office/powerpoint/2010/main" val="856804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Render prop</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607423" y="2179320"/>
            <a:ext cx="8553994" cy="816429"/>
          </a:xfrm>
        </p:spPr>
        <p:txBody>
          <a:bodyPr/>
          <a:lstStyle/>
          <a:p>
            <a:r>
              <a:rPr lang="en-US" b="1" dirty="0">
                <a:latin typeface="Times New Roman" panose="02020603050405020304" pitchFamily="18" charset="0"/>
                <a:cs typeface="Times New Roman" panose="02020603050405020304" pitchFamily="18" charset="0"/>
              </a:rPr>
              <a:t>R</a:t>
            </a:r>
            <a:r>
              <a:rPr lang="en-US" b="1" dirty="0" smtClean="0">
                <a:latin typeface="Times New Roman" panose="02020603050405020304" pitchFamily="18" charset="0"/>
                <a:cs typeface="Times New Roman" panose="02020603050405020304" pitchFamily="18" charset="0"/>
              </a:rPr>
              <a:t>ender </a:t>
            </a:r>
            <a:r>
              <a:rPr lang="en-US" b="1" dirty="0">
                <a:latin typeface="Times New Roman" panose="02020603050405020304" pitchFamily="18" charset="0"/>
                <a:cs typeface="Times New Roman" panose="02020603050405020304" pitchFamily="18" charset="0"/>
              </a:rPr>
              <a:t>prop is a function prop that a component uses to know what to render.</a:t>
            </a:r>
            <a:endParaRPr lang="uk-UA"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005" y="2879542"/>
            <a:ext cx="6696168" cy="2511063"/>
          </a:xfrm>
          <a:prstGeom prst="rect">
            <a:avLst/>
          </a:prstGeom>
        </p:spPr>
      </p:pic>
      <p:sp>
        <p:nvSpPr>
          <p:cNvPr id="10" name="TextBox 9"/>
          <p:cNvSpPr txBox="1"/>
          <p:nvPr/>
        </p:nvSpPr>
        <p:spPr>
          <a:xfrm>
            <a:off x="607424" y="3208181"/>
            <a:ext cx="4408714" cy="1477328"/>
          </a:xfrm>
          <a:prstGeom prst="rect">
            <a:avLst/>
          </a:prstGeom>
          <a:noFill/>
        </p:spPr>
        <p:txBody>
          <a:bodyPr wrap="square" rtlCol="0">
            <a:spAutoFit/>
          </a:bodyPr>
          <a:lstStyle/>
          <a:p>
            <a:pPr algn="just"/>
            <a:r>
              <a:rPr lang="en-US" dirty="0">
                <a:solidFill>
                  <a:schemeClr val="bg1">
                    <a:lumMod val="95000"/>
                    <a:lumOff val="5000"/>
                  </a:schemeClr>
                </a:solidFill>
              </a:rPr>
              <a:t>Components are the primary unit of code reuse in React, but it’s not always obvious how to share the state or behavior that one component encapsulates to other components that need that same state.</a:t>
            </a:r>
            <a:endParaRPr lang="uk-UA" dirty="0">
              <a:solidFill>
                <a:schemeClr val="bg1">
                  <a:lumMod val="95000"/>
                  <a:lumOff val="5000"/>
                </a:schemeClr>
              </a:solidFill>
            </a:endParaRPr>
          </a:p>
        </p:txBody>
      </p:sp>
    </p:spTree>
    <p:extLst>
      <p:ext uri="{BB962C8B-B14F-4D97-AF65-F5344CB8AC3E}">
        <p14:creationId xmlns:p14="http://schemas.microsoft.com/office/powerpoint/2010/main" val="759534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err="1" smtClean="0"/>
              <a:t>EXample</a:t>
            </a:r>
            <a:endParaRPr lang="uk-UA"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069" y="2934075"/>
            <a:ext cx="4426131" cy="2333442"/>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28" y="1950719"/>
            <a:ext cx="6154070" cy="4618473"/>
          </a:xfrm>
          <a:prstGeom prst="rect">
            <a:avLst/>
          </a:prstGeom>
        </p:spPr>
      </p:pic>
    </p:spTree>
    <p:extLst>
      <p:ext uri="{BB962C8B-B14F-4D97-AF65-F5344CB8AC3E}">
        <p14:creationId xmlns:p14="http://schemas.microsoft.com/office/powerpoint/2010/main" val="1846736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smtClean="0"/>
              <a:t>How to reuse?</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86" y="2058744"/>
            <a:ext cx="7065640" cy="1738193"/>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86" y="4319600"/>
            <a:ext cx="7065640" cy="1700141"/>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0731" y="2927840"/>
            <a:ext cx="4101442" cy="2141385"/>
          </a:xfrm>
          <a:prstGeom prst="rect">
            <a:avLst/>
          </a:prstGeom>
        </p:spPr>
      </p:pic>
    </p:spTree>
    <p:extLst>
      <p:ext uri="{BB962C8B-B14F-4D97-AF65-F5344CB8AC3E}">
        <p14:creationId xmlns:p14="http://schemas.microsoft.com/office/powerpoint/2010/main" val="285399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smtClean="0"/>
              <a:t>How to use render props?</a:t>
            </a:r>
            <a:endParaRPr lang="uk-UA"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2777424"/>
            <a:ext cx="3616234" cy="2366848"/>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9633" y="2777424"/>
            <a:ext cx="6101635" cy="2434248"/>
          </a:xfrm>
          <a:prstGeom prst="rect">
            <a:avLst/>
          </a:prstGeom>
        </p:spPr>
      </p:pic>
    </p:spTree>
    <p:extLst>
      <p:ext uri="{BB962C8B-B14F-4D97-AF65-F5344CB8AC3E}">
        <p14:creationId xmlns:p14="http://schemas.microsoft.com/office/powerpoint/2010/main" val="2278360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smtClean="0"/>
              <a:t>Benefits of render props</a:t>
            </a:r>
            <a:endParaRPr lang="uk-UA" dirty="0"/>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304" y="3558626"/>
            <a:ext cx="3616234" cy="2366848"/>
          </a:xfrm>
          <a:prstGeom prst="rect">
            <a:avLst/>
          </a:prstGeom>
        </p:spPr>
      </p:pic>
      <p:sp>
        <p:nvSpPr>
          <p:cNvPr id="9" name="TextBox 8"/>
          <p:cNvSpPr txBox="1"/>
          <p:nvPr/>
        </p:nvSpPr>
        <p:spPr>
          <a:xfrm>
            <a:off x="1114022" y="2213292"/>
            <a:ext cx="10276308" cy="1200329"/>
          </a:xfrm>
          <a:prstGeom prst="rect">
            <a:avLst/>
          </a:prstGeom>
          <a:noFill/>
        </p:spPr>
        <p:txBody>
          <a:bodyPr wrap="square" rtlCol="0">
            <a:spAutoFit/>
          </a:bodyPr>
          <a:lstStyle/>
          <a:p>
            <a:r>
              <a:rPr lang="en-US" dirty="0" smtClean="0">
                <a:solidFill>
                  <a:schemeClr val="bg1">
                    <a:lumMod val="95000"/>
                    <a:lumOff val="5000"/>
                  </a:schemeClr>
                </a:solidFill>
                <a:latin typeface="-apple-system"/>
              </a:rPr>
              <a:t>Now, instead of effectively cloning the &lt;Mouse&gt; component and hard-coding something else in its render method to solve for a specific use case, we provide a render prop that &lt;Mouse&gt; can use to dynamically determine what it renders. </a:t>
            </a:r>
          </a:p>
          <a:p>
            <a:endParaRPr lang="uk-UA" dirty="0">
              <a:solidFill>
                <a:schemeClr val="bg1">
                  <a:lumMod val="95000"/>
                  <a:lumOff val="5000"/>
                </a:schemeClr>
              </a:solidFill>
              <a:latin typeface="-apple-system"/>
            </a:endParaRPr>
          </a:p>
        </p:txBody>
      </p:sp>
    </p:spTree>
    <p:extLst>
      <p:ext uri="{BB962C8B-B14F-4D97-AF65-F5344CB8AC3E}">
        <p14:creationId xmlns:p14="http://schemas.microsoft.com/office/powerpoint/2010/main" val="2219698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lvl="0" algn="ctr" eaLnBrk="0" fontAlgn="base" hangingPunct="0">
              <a:lnSpc>
                <a:spcPct val="100000"/>
              </a:lnSpc>
              <a:spcAft>
                <a:spcPct val="0"/>
              </a:spcAft>
            </a:pPr>
            <a:r>
              <a:rPr lang="uk-UA" altLang="uk-UA" b="1" cap="none" dirty="0" smtClean="0">
                <a:latin typeface="-apple-system"/>
              </a:rPr>
              <a:t>U</a:t>
            </a:r>
            <a:r>
              <a:rPr lang="en-US" altLang="uk-UA" b="1" cap="none" dirty="0" smtClean="0">
                <a:latin typeface="-apple-system"/>
              </a:rPr>
              <a:t>sing</a:t>
            </a:r>
            <a:r>
              <a:rPr lang="uk-UA" altLang="uk-UA" b="1" cap="none" dirty="0" smtClean="0">
                <a:latin typeface="-apple-system"/>
              </a:rPr>
              <a:t> P</a:t>
            </a:r>
            <a:r>
              <a:rPr lang="en-US" altLang="uk-UA" b="1" cap="none" dirty="0" err="1" smtClean="0">
                <a:latin typeface="-apple-system"/>
              </a:rPr>
              <a:t>rops</a:t>
            </a:r>
            <a:r>
              <a:rPr lang="uk-UA" altLang="uk-UA" b="1" cap="none" dirty="0" smtClean="0">
                <a:latin typeface="-apple-system"/>
              </a:rPr>
              <a:t> O</a:t>
            </a:r>
            <a:r>
              <a:rPr lang="en-US" altLang="uk-UA" b="1" cap="none" dirty="0" err="1" smtClean="0">
                <a:latin typeface="-apple-system"/>
              </a:rPr>
              <a:t>ther</a:t>
            </a:r>
            <a:r>
              <a:rPr lang="uk-UA" altLang="uk-UA" b="1" cap="none" dirty="0" smtClean="0">
                <a:latin typeface="-apple-system"/>
              </a:rPr>
              <a:t> </a:t>
            </a:r>
            <a:r>
              <a:rPr lang="uk-UA" altLang="uk-UA" b="1" cap="none" dirty="0" err="1" smtClean="0">
                <a:latin typeface="-apple-system"/>
              </a:rPr>
              <a:t>Than</a:t>
            </a:r>
            <a:r>
              <a:rPr lang="en-US" altLang="uk-UA" b="1" cap="none" dirty="0" smtClean="0">
                <a:latin typeface="-apple-system"/>
              </a:rPr>
              <a:t> Render</a:t>
            </a:r>
            <a:endParaRPr lang="uk-UA" altLang="uk-UA" b="1" cap="none" dirty="0">
              <a:latin typeface="-apple-system"/>
            </a:endParaRPr>
          </a:p>
        </p:txBody>
      </p:sp>
      <p:sp>
        <p:nvSpPr>
          <p:cNvPr id="5" name="TextBox 4"/>
          <p:cNvSpPr txBox="1"/>
          <p:nvPr/>
        </p:nvSpPr>
        <p:spPr>
          <a:xfrm>
            <a:off x="1148265" y="2192193"/>
            <a:ext cx="10475988" cy="954107"/>
          </a:xfrm>
          <a:prstGeom prst="rect">
            <a:avLst/>
          </a:prstGeom>
          <a:noFill/>
        </p:spPr>
        <p:txBody>
          <a:bodyPr wrap="square" rtlCol="0">
            <a:spAutoFit/>
          </a:bodyPr>
          <a:lstStyle/>
          <a:p>
            <a:r>
              <a:rPr lang="uk-UA" altLang="uk-UA" dirty="0" err="1">
                <a:solidFill>
                  <a:srgbClr val="000000"/>
                </a:solidFill>
                <a:latin typeface="-apple-system"/>
              </a:rPr>
              <a:t>It’s</a:t>
            </a:r>
            <a:r>
              <a:rPr lang="uk-UA" altLang="uk-UA" dirty="0">
                <a:solidFill>
                  <a:srgbClr val="000000"/>
                </a:solidFill>
                <a:latin typeface="-apple-system"/>
              </a:rPr>
              <a:t> </a:t>
            </a:r>
            <a:r>
              <a:rPr lang="uk-UA" altLang="uk-UA" dirty="0" err="1">
                <a:solidFill>
                  <a:srgbClr val="000000"/>
                </a:solidFill>
                <a:latin typeface="-apple-system"/>
              </a:rPr>
              <a:t>important</a:t>
            </a:r>
            <a:r>
              <a:rPr lang="uk-UA" altLang="uk-UA" dirty="0">
                <a:solidFill>
                  <a:srgbClr val="000000"/>
                </a:solidFill>
                <a:latin typeface="-apple-system"/>
              </a:rPr>
              <a:t> </a:t>
            </a:r>
            <a:r>
              <a:rPr lang="uk-UA" altLang="uk-UA" dirty="0" err="1">
                <a:solidFill>
                  <a:srgbClr val="000000"/>
                </a:solidFill>
                <a:latin typeface="-apple-system"/>
              </a:rPr>
              <a:t>to</a:t>
            </a:r>
            <a:r>
              <a:rPr lang="uk-UA" altLang="uk-UA" dirty="0">
                <a:solidFill>
                  <a:srgbClr val="000000"/>
                </a:solidFill>
                <a:latin typeface="-apple-system"/>
              </a:rPr>
              <a:t> </a:t>
            </a:r>
            <a:r>
              <a:rPr lang="uk-UA" altLang="uk-UA" dirty="0" err="1">
                <a:solidFill>
                  <a:srgbClr val="000000"/>
                </a:solidFill>
                <a:latin typeface="-apple-system"/>
              </a:rPr>
              <a:t>remember</a:t>
            </a:r>
            <a:r>
              <a:rPr lang="uk-UA" altLang="uk-UA" dirty="0">
                <a:solidFill>
                  <a:srgbClr val="000000"/>
                </a:solidFill>
                <a:latin typeface="-apple-system"/>
              </a:rPr>
              <a:t> </a:t>
            </a:r>
            <a:r>
              <a:rPr lang="uk-UA" altLang="uk-UA" dirty="0" err="1">
                <a:solidFill>
                  <a:srgbClr val="000000"/>
                </a:solidFill>
                <a:latin typeface="-apple-system"/>
              </a:rPr>
              <a:t>that</a:t>
            </a:r>
            <a:r>
              <a:rPr lang="uk-UA" altLang="uk-UA" dirty="0">
                <a:solidFill>
                  <a:srgbClr val="000000"/>
                </a:solidFill>
                <a:latin typeface="-apple-system"/>
              </a:rPr>
              <a:t> </a:t>
            </a:r>
            <a:r>
              <a:rPr lang="uk-UA" altLang="uk-UA" dirty="0" err="1">
                <a:solidFill>
                  <a:srgbClr val="000000"/>
                </a:solidFill>
                <a:latin typeface="-apple-system"/>
              </a:rPr>
              <a:t>just</a:t>
            </a:r>
            <a:r>
              <a:rPr lang="uk-UA" altLang="uk-UA" dirty="0">
                <a:solidFill>
                  <a:srgbClr val="000000"/>
                </a:solidFill>
                <a:latin typeface="-apple-system"/>
              </a:rPr>
              <a:t> </a:t>
            </a:r>
            <a:r>
              <a:rPr lang="uk-UA" altLang="uk-UA" dirty="0" err="1">
                <a:solidFill>
                  <a:srgbClr val="000000"/>
                </a:solidFill>
                <a:latin typeface="-apple-system"/>
              </a:rPr>
              <a:t>because</a:t>
            </a:r>
            <a:r>
              <a:rPr lang="uk-UA" altLang="uk-UA" dirty="0">
                <a:solidFill>
                  <a:srgbClr val="000000"/>
                </a:solidFill>
                <a:latin typeface="-apple-system"/>
              </a:rPr>
              <a:t> </a:t>
            </a:r>
            <a:r>
              <a:rPr lang="uk-UA" altLang="uk-UA" dirty="0" err="1">
                <a:solidFill>
                  <a:srgbClr val="000000"/>
                </a:solidFill>
                <a:latin typeface="-apple-system"/>
              </a:rPr>
              <a:t>the</a:t>
            </a:r>
            <a:r>
              <a:rPr lang="uk-UA" altLang="uk-UA" dirty="0">
                <a:solidFill>
                  <a:srgbClr val="000000"/>
                </a:solidFill>
                <a:latin typeface="-apple-system"/>
              </a:rPr>
              <a:t> </a:t>
            </a:r>
            <a:r>
              <a:rPr lang="uk-UA" altLang="uk-UA" dirty="0" err="1">
                <a:solidFill>
                  <a:srgbClr val="000000"/>
                </a:solidFill>
                <a:latin typeface="-apple-system"/>
              </a:rPr>
              <a:t>pattern</a:t>
            </a:r>
            <a:r>
              <a:rPr lang="uk-UA" altLang="uk-UA" dirty="0">
                <a:solidFill>
                  <a:srgbClr val="000000"/>
                </a:solidFill>
                <a:latin typeface="-apple-system"/>
              </a:rPr>
              <a:t> </a:t>
            </a:r>
            <a:r>
              <a:rPr lang="uk-UA" altLang="uk-UA" dirty="0" err="1">
                <a:solidFill>
                  <a:srgbClr val="000000"/>
                </a:solidFill>
                <a:latin typeface="-apple-system"/>
              </a:rPr>
              <a:t>is</a:t>
            </a:r>
            <a:r>
              <a:rPr lang="uk-UA" altLang="uk-UA" dirty="0">
                <a:solidFill>
                  <a:srgbClr val="000000"/>
                </a:solidFill>
                <a:latin typeface="-apple-system"/>
              </a:rPr>
              <a:t> </a:t>
            </a:r>
            <a:r>
              <a:rPr lang="uk-UA" altLang="uk-UA" dirty="0" err="1">
                <a:solidFill>
                  <a:srgbClr val="000000"/>
                </a:solidFill>
                <a:latin typeface="-apple-system"/>
              </a:rPr>
              <a:t>called</a:t>
            </a:r>
            <a:r>
              <a:rPr lang="uk-UA" altLang="uk-UA" dirty="0">
                <a:solidFill>
                  <a:srgbClr val="000000"/>
                </a:solidFill>
                <a:latin typeface="-apple-system"/>
              </a:rPr>
              <a:t> “</a:t>
            </a:r>
            <a:r>
              <a:rPr lang="uk-UA" altLang="uk-UA" dirty="0" err="1">
                <a:solidFill>
                  <a:srgbClr val="000000"/>
                </a:solidFill>
                <a:latin typeface="-apple-system"/>
              </a:rPr>
              <a:t>render</a:t>
            </a:r>
            <a:r>
              <a:rPr lang="uk-UA" altLang="uk-UA" dirty="0">
                <a:solidFill>
                  <a:srgbClr val="000000"/>
                </a:solidFill>
                <a:latin typeface="-apple-system"/>
              </a:rPr>
              <a:t> </a:t>
            </a:r>
            <a:r>
              <a:rPr lang="uk-UA" altLang="uk-UA" dirty="0" err="1">
                <a:solidFill>
                  <a:srgbClr val="000000"/>
                </a:solidFill>
                <a:latin typeface="-apple-system"/>
              </a:rPr>
              <a:t>props</a:t>
            </a:r>
            <a:r>
              <a:rPr lang="uk-UA" altLang="uk-UA" dirty="0">
                <a:solidFill>
                  <a:srgbClr val="000000"/>
                </a:solidFill>
                <a:latin typeface="-apple-system"/>
              </a:rPr>
              <a:t>” </a:t>
            </a:r>
            <a:r>
              <a:rPr lang="uk-UA" altLang="uk-UA" dirty="0" err="1">
                <a:solidFill>
                  <a:srgbClr val="000000"/>
                </a:solidFill>
                <a:latin typeface="-apple-system"/>
              </a:rPr>
              <a:t>you</a:t>
            </a:r>
            <a:r>
              <a:rPr lang="uk-UA" altLang="uk-UA" dirty="0">
                <a:solidFill>
                  <a:srgbClr val="000000"/>
                </a:solidFill>
                <a:latin typeface="-apple-system"/>
              </a:rPr>
              <a:t> </a:t>
            </a:r>
            <a:r>
              <a:rPr lang="uk-UA" altLang="uk-UA" dirty="0" err="1">
                <a:solidFill>
                  <a:srgbClr val="000000"/>
                </a:solidFill>
                <a:latin typeface="-apple-system"/>
              </a:rPr>
              <a:t>don’t</a:t>
            </a:r>
            <a:r>
              <a:rPr lang="uk-UA" altLang="uk-UA" dirty="0">
                <a:solidFill>
                  <a:srgbClr val="000000"/>
                </a:solidFill>
                <a:latin typeface="-apple-system"/>
              </a:rPr>
              <a:t> </a:t>
            </a:r>
            <a:r>
              <a:rPr lang="uk-UA" altLang="uk-UA" dirty="0" err="1">
                <a:solidFill>
                  <a:srgbClr val="000000"/>
                </a:solidFill>
                <a:latin typeface="-apple-system"/>
              </a:rPr>
              <a:t>have</a:t>
            </a:r>
            <a:r>
              <a:rPr lang="uk-UA" altLang="uk-UA" dirty="0">
                <a:solidFill>
                  <a:srgbClr val="000000"/>
                </a:solidFill>
                <a:latin typeface="-apple-system"/>
              </a:rPr>
              <a:t> </a:t>
            </a:r>
            <a:r>
              <a:rPr lang="uk-UA" altLang="uk-UA" dirty="0" err="1">
                <a:solidFill>
                  <a:srgbClr val="000000"/>
                </a:solidFill>
                <a:latin typeface="-apple-system"/>
              </a:rPr>
              <a:t>to</a:t>
            </a:r>
            <a:r>
              <a:rPr lang="uk-UA" altLang="uk-UA" dirty="0">
                <a:solidFill>
                  <a:srgbClr val="000000"/>
                </a:solidFill>
                <a:latin typeface="-apple-system"/>
              </a:rPr>
              <a:t> </a:t>
            </a:r>
            <a:r>
              <a:rPr lang="uk-UA" altLang="uk-UA" dirty="0" err="1">
                <a:solidFill>
                  <a:srgbClr val="000000"/>
                </a:solidFill>
                <a:latin typeface="-apple-system"/>
              </a:rPr>
              <a:t>use</a:t>
            </a:r>
            <a:r>
              <a:rPr lang="uk-UA" altLang="uk-UA" dirty="0">
                <a:solidFill>
                  <a:srgbClr val="000000"/>
                </a:solidFill>
                <a:latin typeface="-apple-system"/>
              </a:rPr>
              <a:t> a </a:t>
            </a:r>
            <a:r>
              <a:rPr lang="uk-UA" altLang="uk-UA" dirty="0" err="1">
                <a:solidFill>
                  <a:srgbClr val="000000"/>
                </a:solidFill>
                <a:latin typeface="-apple-system"/>
              </a:rPr>
              <a:t>prop</a:t>
            </a:r>
            <a:r>
              <a:rPr lang="uk-UA" altLang="uk-UA" dirty="0">
                <a:solidFill>
                  <a:srgbClr val="000000"/>
                </a:solidFill>
                <a:latin typeface="-apple-system"/>
              </a:rPr>
              <a:t> </a:t>
            </a:r>
            <a:r>
              <a:rPr lang="uk-UA" altLang="uk-UA" dirty="0" err="1">
                <a:solidFill>
                  <a:srgbClr val="000000"/>
                </a:solidFill>
                <a:latin typeface="-apple-system"/>
              </a:rPr>
              <a:t>named</a:t>
            </a:r>
            <a:r>
              <a:rPr lang="uk-UA" altLang="uk-UA" dirty="0">
                <a:solidFill>
                  <a:srgbClr val="000000"/>
                </a:solidFill>
                <a:latin typeface="-apple-system"/>
              </a:rPr>
              <a:t> </a:t>
            </a:r>
            <a:r>
              <a:rPr lang="uk-UA" altLang="uk-UA" sz="1400" b="1" i="1" dirty="0" err="1">
                <a:solidFill>
                  <a:srgbClr val="000000"/>
                </a:solidFill>
                <a:latin typeface="source-code-pro"/>
              </a:rPr>
              <a:t>render</a:t>
            </a:r>
            <a:r>
              <a:rPr lang="uk-UA" altLang="uk-UA" i="1" dirty="0">
                <a:solidFill>
                  <a:srgbClr val="000000"/>
                </a:solidFill>
                <a:latin typeface="-apple-system"/>
              </a:rPr>
              <a:t> </a:t>
            </a:r>
            <a:r>
              <a:rPr lang="uk-UA" altLang="uk-UA" dirty="0" err="1">
                <a:solidFill>
                  <a:srgbClr val="000000"/>
                </a:solidFill>
                <a:latin typeface="-apple-system"/>
                <a:cs typeface="Times New Roman" panose="02020603050405020304" pitchFamily="18" charset="0"/>
              </a:rPr>
              <a:t>to</a:t>
            </a:r>
            <a:r>
              <a:rPr lang="uk-UA" altLang="uk-UA" dirty="0">
                <a:solidFill>
                  <a:srgbClr val="000000"/>
                </a:solidFill>
                <a:latin typeface="-apple-system"/>
                <a:cs typeface="Times New Roman" panose="02020603050405020304" pitchFamily="18" charset="0"/>
              </a:rPr>
              <a:t> </a:t>
            </a:r>
            <a:r>
              <a:rPr lang="uk-UA" altLang="uk-UA" dirty="0" err="1">
                <a:solidFill>
                  <a:srgbClr val="000000"/>
                </a:solidFill>
                <a:latin typeface="-apple-system"/>
                <a:cs typeface="Times New Roman" panose="02020603050405020304" pitchFamily="18" charset="0"/>
              </a:rPr>
              <a:t>use</a:t>
            </a:r>
            <a:r>
              <a:rPr lang="uk-UA" altLang="uk-UA" dirty="0">
                <a:solidFill>
                  <a:srgbClr val="000000"/>
                </a:solidFill>
                <a:latin typeface="-apple-system"/>
                <a:cs typeface="Times New Roman" panose="02020603050405020304" pitchFamily="18" charset="0"/>
              </a:rPr>
              <a:t> </a:t>
            </a:r>
            <a:r>
              <a:rPr lang="uk-UA" altLang="uk-UA" dirty="0" err="1">
                <a:solidFill>
                  <a:srgbClr val="000000"/>
                </a:solidFill>
                <a:latin typeface="-apple-system"/>
                <a:cs typeface="Times New Roman" panose="02020603050405020304" pitchFamily="18" charset="0"/>
              </a:rPr>
              <a:t>this</a:t>
            </a:r>
            <a:r>
              <a:rPr lang="uk-UA" altLang="uk-UA" dirty="0">
                <a:solidFill>
                  <a:srgbClr val="000000"/>
                </a:solidFill>
                <a:latin typeface="-apple-system"/>
                <a:cs typeface="Times New Roman" panose="02020603050405020304" pitchFamily="18" charset="0"/>
              </a:rPr>
              <a:t> </a:t>
            </a:r>
            <a:r>
              <a:rPr lang="uk-UA" altLang="uk-UA" dirty="0" err="1">
                <a:solidFill>
                  <a:srgbClr val="000000"/>
                </a:solidFill>
                <a:latin typeface="-apple-system"/>
                <a:cs typeface="Times New Roman" panose="02020603050405020304" pitchFamily="18" charset="0"/>
              </a:rPr>
              <a:t>pattern</a:t>
            </a:r>
            <a:r>
              <a:rPr lang="uk-UA" altLang="uk-UA" sz="1050" dirty="0">
                <a:latin typeface="-apple-system"/>
                <a:cs typeface="Times New Roman" panose="02020603050405020304" pitchFamily="18" charset="0"/>
              </a:rPr>
              <a:t> </a:t>
            </a:r>
            <a:endParaRPr lang="uk-UA" altLang="uk-UA" sz="2800" dirty="0">
              <a:latin typeface="-apple-system"/>
              <a:cs typeface="Times New Roman" panose="02020603050405020304" pitchFamily="18" charset="0"/>
            </a:endParaRPr>
          </a:p>
          <a:p>
            <a:endParaRPr lang="uk-UA" dirty="0"/>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1627" y="3645020"/>
            <a:ext cx="5182323" cy="905001"/>
          </a:xfrm>
          <a:prstGeom prst="rect">
            <a:avLst/>
          </a:prstGeom>
        </p:spPr>
      </p:pic>
    </p:spTree>
    <p:extLst>
      <p:ext uri="{BB962C8B-B14F-4D97-AF65-F5344CB8AC3E}">
        <p14:creationId xmlns:p14="http://schemas.microsoft.com/office/powerpoint/2010/main" val="1577452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lvl="0" algn="ctr" eaLnBrk="0" fontAlgn="base" hangingPunct="0">
              <a:lnSpc>
                <a:spcPct val="100000"/>
              </a:lnSpc>
              <a:spcAft>
                <a:spcPct val="0"/>
              </a:spcAft>
            </a:pPr>
            <a:r>
              <a:rPr lang="en-US" altLang="uk-UA" b="1" cap="none" dirty="0" smtClean="0">
                <a:latin typeface="-apple-system"/>
              </a:rPr>
              <a:t>Name is not required</a:t>
            </a:r>
            <a:endParaRPr lang="uk-UA" altLang="uk-UA" b="1" cap="none" dirty="0">
              <a:latin typeface="-apple-system"/>
            </a:endParaRPr>
          </a:p>
        </p:txBody>
      </p:sp>
      <p:sp>
        <p:nvSpPr>
          <p:cNvPr id="5" name="TextBox 4"/>
          <p:cNvSpPr txBox="1"/>
          <p:nvPr/>
        </p:nvSpPr>
        <p:spPr>
          <a:xfrm>
            <a:off x="1148265" y="2192193"/>
            <a:ext cx="10475988" cy="1200329"/>
          </a:xfrm>
          <a:prstGeom prst="rect">
            <a:avLst/>
          </a:prstGeom>
          <a:noFill/>
        </p:spPr>
        <p:txBody>
          <a:bodyPr wrap="square" rtlCol="0">
            <a:spAutoFit/>
          </a:bodyPr>
          <a:lstStyle/>
          <a:p>
            <a:r>
              <a:rPr lang="en-US" dirty="0">
                <a:solidFill>
                  <a:schemeClr val="bg1">
                    <a:lumMod val="95000"/>
                    <a:lumOff val="5000"/>
                  </a:schemeClr>
                </a:solidFill>
                <a:latin typeface="-apple-system"/>
              </a:rPr>
              <a:t>P</a:t>
            </a:r>
            <a:r>
              <a:rPr lang="en-US" dirty="0" smtClean="0">
                <a:solidFill>
                  <a:schemeClr val="bg1">
                    <a:lumMod val="95000"/>
                    <a:lumOff val="5000"/>
                  </a:schemeClr>
                </a:solidFill>
                <a:latin typeface="-apple-system"/>
              </a:rPr>
              <a:t>rop </a:t>
            </a:r>
            <a:r>
              <a:rPr lang="en-US" dirty="0">
                <a:solidFill>
                  <a:schemeClr val="bg1">
                    <a:lumMod val="95000"/>
                    <a:lumOff val="5000"/>
                  </a:schemeClr>
                </a:solidFill>
                <a:latin typeface="-apple-system"/>
              </a:rPr>
              <a:t>doesn’t actually need to be named in the list of “attributes” in your JSX element. Instead, you can put it directly </a:t>
            </a:r>
            <a:r>
              <a:rPr lang="en-US" i="1" dirty="0">
                <a:solidFill>
                  <a:schemeClr val="bg1">
                    <a:lumMod val="95000"/>
                    <a:lumOff val="5000"/>
                  </a:schemeClr>
                </a:solidFill>
                <a:latin typeface="-apple-system"/>
              </a:rPr>
              <a:t>inside</a:t>
            </a:r>
            <a:r>
              <a:rPr lang="en-US" dirty="0">
                <a:solidFill>
                  <a:schemeClr val="bg1">
                    <a:lumMod val="95000"/>
                    <a:lumOff val="5000"/>
                  </a:schemeClr>
                </a:solidFill>
                <a:latin typeface="-apple-system"/>
              </a:rPr>
              <a:t> the element!</a:t>
            </a:r>
          </a:p>
          <a:p>
            <a:r>
              <a:rPr lang="en-US" dirty="0">
                <a:solidFill>
                  <a:schemeClr val="bg1">
                    <a:lumMod val="95000"/>
                    <a:lumOff val="5000"/>
                  </a:schemeClr>
                </a:solidFill>
                <a:latin typeface="-apple-system"/>
              </a:rPr>
              <a:t/>
            </a:r>
            <a:br>
              <a:rPr lang="en-US" dirty="0">
                <a:solidFill>
                  <a:schemeClr val="bg1">
                    <a:lumMod val="95000"/>
                    <a:lumOff val="5000"/>
                  </a:schemeClr>
                </a:solidFill>
                <a:latin typeface="-apple-system"/>
              </a:rPr>
            </a:br>
            <a:endParaRPr lang="uk-UA" dirty="0">
              <a:solidFill>
                <a:schemeClr val="bg1">
                  <a:lumMod val="95000"/>
                  <a:lumOff val="5000"/>
                </a:schemeClr>
              </a:solidFill>
              <a:latin typeface="-apple-system"/>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386" y="3491366"/>
            <a:ext cx="6134734" cy="1528023"/>
          </a:xfrm>
          <a:prstGeom prst="rect">
            <a:avLst/>
          </a:prstGeom>
        </p:spPr>
      </p:pic>
    </p:spTree>
    <p:extLst>
      <p:ext uri="{BB962C8B-B14F-4D97-AF65-F5344CB8AC3E}">
        <p14:creationId xmlns:p14="http://schemas.microsoft.com/office/powerpoint/2010/main" val="1156218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68383" y="511629"/>
            <a:ext cx="10820400" cy="685800"/>
          </a:xfrm>
        </p:spPr>
        <p:txBody>
          <a:bodyPr>
            <a:normAutofit/>
          </a:bodyPr>
          <a:lstStyle/>
          <a:p>
            <a:pPr algn="ctr"/>
            <a:r>
              <a:rPr lang="en-US" dirty="0" smtClean="0"/>
              <a:t>Children pass-through</a:t>
            </a:r>
            <a:endParaRPr lang="en-US" dirty="0"/>
          </a:p>
        </p:txBody>
      </p:sp>
      <p:sp>
        <p:nvSpPr>
          <p:cNvPr id="3" name="TextBox 2"/>
          <p:cNvSpPr txBox="1"/>
          <p:nvPr/>
        </p:nvSpPr>
        <p:spPr>
          <a:xfrm>
            <a:off x="670559" y="2133601"/>
            <a:ext cx="4606835" cy="1200329"/>
          </a:xfrm>
          <a:prstGeom prst="rect">
            <a:avLst/>
          </a:prstGeom>
          <a:noFill/>
        </p:spPr>
        <p:txBody>
          <a:bodyPr wrap="square" rtlCol="0">
            <a:spAutoFit/>
          </a:bodyPr>
          <a:lstStyle/>
          <a:p>
            <a:pPr lvl="0" algn="just"/>
            <a:r>
              <a:rPr lang="uk-UA" altLang="uk-UA" dirty="0" smtClean="0">
                <a:latin typeface="Fira Sans"/>
              </a:rPr>
              <a:t>JSX </a:t>
            </a:r>
            <a:r>
              <a:rPr lang="uk-UA" altLang="uk-UA" dirty="0" err="1" smtClean="0">
                <a:latin typeface="Fira Sans"/>
              </a:rPr>
              <a:t>elements</a:t>
            </a:r>
            <a:r>
              <a:rPr lang="uk-UA" altLang="uk-UA" dirty="0" smtClean="0">
                <a:latin typeface="Fira Sans"/>
              </a:rPr>
              <a:t> </a:t>
            </a:r>
            <a:r>
              <a:rPr lang="uk-UA" altLang="uk-UA" dirty="0" err="1" smtClean="0">
                <a:latin typeface="Fira Sans"/>
              </a:rPr>
              <a:t>can</a:t>
            </a:r>
            <a:r>
              <a:rPr lang="uk-UA" altLang="uk-UA" dirty="0" smtClean="0">
                <a:latin typeface="Fira Sans"/>
              </a:rPr>
              <a:t> </a:t>
            </a:r>
            <a:r>
              <a:rPr lang="uk-UA" altLang="uk-UA" dirty="0" err="1" smtClean="0">
                <a:latin typeface="Fira Sans"/>
              </a:rPr>
              <a:t>be</a:t>
            </a:r>
            <a:r>
              <a:rPr lang="uk-UA" altLang="uk-UA" dirty="0" smtClean="0">
                <a:latin typeface="Fira Sans"/>
              </a:rPr>
              <a:t> </a:t>
            </a:r>
            <a:r>
              <a:rPr lang="uk-UA" altLang="uk-UA" dirty="0" err="1" smtClean="0">
                <a:latin typeface="Fira Sans"/>
              </a:rPr>
              <a:t>nested</a:t>
            </a:r>
            <a:r>
              <a:rPr lang="uk-UA" altLang="uk-UA" dirty="0" smtClean="0">
                <a:latin typeface="Fira Sans"/>
              </a:rPr>
              <a:t>, </a:t>
            </a:r>
            <a:r>
              <a:rPr lang="uk-UA" altLang="uk-UA" dirty="0" err="1" smtClean="0">
                <a:latin typeface="Fira Sans"/>
              </a:rPr>
              <a:t>like</a:t>
            </a:r>
            <a:r>
              <a:rPr lang="uk-UA" altLang="uk-UA" dirty="0" smtClean="0">
                <a:latin typeface="Fira Sans"/>
              </a:rPr>
              <a:t> HTML </a:t>
            </a:r>
            <a:r>
              <a:rPr lang="uk-UA" altLang="uk-UA" dirty="0" err="1" smtClean="0">
                <a:latin typeface="Fira Sans"/>
              </a:rPr>
              <a:t>elements</a:t>
            </a:r>
            <a:r>
              <a:rPr lang="uk-UA" altLang="uk-UA" dirty="0" smtClean="0">
                <a:latin typeface="Fira Sans"/>
              </a:rPr>
              <a:t>. In </a:t>
            </a:r>
            <a:r>
              <a:rPr lang="uk-UA" altLang="uk-UA" dirty="0" err="1" smtClean="0">
                <a:latin typeface="Fira Sans"/>
              </a:rPr>
              <a:t>React</a:t>
            </a:r>
            <a:r>
              <a:rPr lang="uk-UA" altLang="uk-UA" dirty="0" smtClean="0">
                <a:latin typeface="Fira Sans"/>
              </a:rPr>
              <a:t>, </a:t>
            </a:r>
            <a:r>
              <a:rPr lang="uk-UA" altLang="uk-UA" dirty="0" err="1" smtClean="0">
                <a:latin typeface="Fira Sans"/>
              </a:rPr>
              <a:t>children</a:t>
            </a:r>
            <a:r>
              <a:rPr lang="uk-UA" altLang="uk-UA" dirty="0" smtClean="0">
                <a:latin typeface="Fira Sans"/>
              </a:rPr>
              <a:t> </a:t>
            </a:r>
            <a:r>
              <a:rPr lang="uk-UA" altLang="uk-UA" dirty="0" err="1" smtClean="0">
                <a:latin typeface="Fira Sans"/>
              </a:rPr>
              <a:t>elements</a:t>
            </a:r>
            <a:r>
              <a:rPr lang="uk-UA" altLang="uk-UA" dirty="0" smtClean="0">
                <a:latin typeface="Fira Sans"/>
              </a:rPr>
              <a:t> </a:t>
            </a:r>
            <a:r>
              <a:rPr lang="uk-UA" altLang="uk-UA" dirty="0" err="1" smtClean="0">
                <a:latin typeface="Fira Sans"/>
              </a:rPr>
              <a:t>are</a:t>
            </a:r>
            <a:r>
              <a:rPr lang="uk-UA" altLang="uk-UA" dirty="0" smtClean="0">
                <a:latin typeface="Fira Sans"/>
              </a:rPr>
              <a:t> </a:t>
            </a:r>
            <a:r>
              <a:rPr lang="uk-UA" altLang="uk-UA" dirty="0" err="1" smtClean="0">
                <a:latin typeface="Fira Sans"/>
              </a:rPr>
              <a:t>accessible</a:t>
            </a:r>
            <a:r>
              <a:rPr lang="uk-UA" altLang="uk-UA" dirty="0" smtClean="0">
                <a:latin typeface="Fira Sans"/>
              </a:rPr>
              <a:t> </a:t>
            </a:r>
            <a:r>
              <a:rPr lang="uk-UA" altLang="uk-UA" dirty="0" err="1" smtClean="0">
                <a:latin typeface="Fira Sans"/>
              </a:rPr>
              <a:t>via</a:t>
            </a:r>
            <a:r>
              <a:rPr lang="uk-UA" altLang="uk-UA" dirty="0" smtClean="0">
                <a:latin typeface="Fira Sans"/>
              </a:rPr>
              <a:t> </a:t>
            </a:r>
            <a:r>
              <a:rPr lang="uk-UA" altLang="uk-UA" dirty="0" err="1" smtClean="0">
                <a:latin typeface="Fira Sans"/>
              </a:rPr>
              <a:t>the</a:t>
            </a:r>
            <a:r>
              <a:rPr lang="uk-UA" altLang="uk-UA" dirty="0" smtClean="0">
                <a:latin typeface="Fira Sans"/>
              </a:rPr>
              <a:t> </a:t>
            </a:r>
            <a:r>
              <a:rPr lang="uk-UA" altLang="uk-UA" dirty="0" err="1" smtClean="0">
                <a:latin typeface="Monaco"/>
              </a:rPr>
              <a:t>children</a:t>
            </a:r>
            <a:r>
              <a:rPr lang="uk-UA" altLang="uk-UA" dirty="0" smtClean="0">
                <a:latin typeface="Fira Sans"/>
              </a:rPr>
              <a:t> </a:t>
            </a:r>
            <a:r>
              <a:rPr lang="uk-UA" altLang="uk-UA" dirty="0" err="1" smtClean="0">
                <a:latin typeface="Fira Sans"/>
              </a:rPr>
              <a:t>props</a:t>
            </a:r>
            <a:r>
              <a:rPr lang="uk-UA" altLang="uk-UA" dirty="0" smtClean="0">
                <a:latin typeface="Fira Sans"/>
              </a:rPr>
              <a:t> in </a:t>
            </a:r>
            <a:r>
              <a:rPr lang="uk-UA" altLang="uk-UA" dirty="0" err="1" smtClean="0">
                <a:latin typeface="Fira Sans"/>
              </a:rPr>
              <a:t>each</a:t>
            </a:r>
            <a:r>
              <a:rPr lang="uk-UA" altLang="uk-UA" dirty="0" smtClean="0">
                <a:latin typeface="Fira Sans"/>
              </a:rPr>
              <a:t> </a:t>
            </a:r>
            <a:r>
              <a:rPr lang="uk-UA" altLang="uk-UA" dirty="0" err="1" smtClean="0">
                <a:latin typeface="Fira Sans"/>
              </a:rPr>
              <a:t>component</a:t>
            </a:r>
            <a:r>
              <a:rPr lang="uk-UA" altLang="uk-UA" dirty="0" smtClean="0"/>
              <a:t> </a:t>
            </a:r>
            <a:endParaRPr lang="uk-UA" altLang="uk-UA" dirty="0">
              <a:latin typeface="Arial" panose="020B0604020202020204" pitchFamily="34"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583" y="1997164"/>
            <a:ext cx="4812356" cy="2673531"/>
          </a:xfrm>
          <a:prstGeom prst="rect">
            <a:avLst/>
          </a:prstGeom>
        </p:spPr>
      </p:pic>
    </p:spTree>
    <p:extLst>
      <p:ext uri="{BB962C8B-B14F-4D97-AF65-F5344CB8AC3E}">
        <p14:creationId xmlns:p14="http://schemas.microsoft.com/office/powerpoint/2010/main" val="801574221"/>
      </p:ext>
    </p:extLst>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Схема">
  <a:themeElements>
    <a:clrScheme name="Схема">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Схема">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хема">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033E08-7FE9-4F6D-B155-A8777B4A5A57}">
  <ds:schemaRefs>
    <ds:schemaRef ds:uri="341e6018-ac0a-4dfb-8409-db9e0d25502e"/>
    <ds:schemaRef ds:uri="http://schemas.microsoft.com/office/2006/metadata/properties"/>
    <ds:schemaRef ds:uri="http://schemas.microsoft.com/office/infopath/2007/PartnerControls"/>
    <ds:schemaRef ds:uri="http://purl.org/dc/elements/1.1/"/>
    <ds:schemaRef ds:uri="http://purl.org/dc/dcmitype/"/>
    <ds:schemaRef ds:uri="835f28f2-30f1-4728-84d2-86d96e143488"/>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1531</TotalTime>
  <Words>191</Words>
  <Application>Microsoft Office PowerPoint</Application>
  <PresentationFormat>Широкий екран</PresentationFormat>
  <Paragraphs>36</Paragraphs>
  <Slides>18</Slides>
  <Notes>5</Notes>
  <HiddenSlides>0</HiddenSlides>
  <MMClips>0</MMClips>
  <ScaleCrop>false</ScaleCrop>
  <HeadingPairs>
    <vt:vector size="6" baseType="variant">
      <vt:variant>
        <vt:lpstr>Використані шрифти</vt:lpstr>
      </vt:variant>
      <vt:variant>
        <vt:i4>12</vt:i4>
      </vt:variant>
      <vt:variant>
        <vt:lpstr>Тема</vt:lpstr>
      </vt:variant>
      <vt:variant>
        <vt:i4>4</vt:i4>
      </vt:variant>
      <vt:variant>
        <vt:lpstr>Заголовки слайдів</vt:lpstr>
      </vt:variant>
      <vt:variant>
        <vt:i4>18</vt:i4>
      </vt:variant>
    </vt:vector>
  </HeadingPairs>
  <TitlesOfParts>
    <vt:vector size="34" baseType="lpstr">
      <vt:lpstr>-apple-system</vt:lpstr>
      <vt:lpstr>Arial</vt:lpstr>
      <vt:lpstr>Calibri</vt:lpstr>
      <vt:lpstr>Fira Sans</vt:lpstr>
      <vt:lpstr>Monaco</vt:lpstr>
      <vt:lpstr>Open Sans</vt:lpstr>
      <vt:lpstr>Open Sans Regular</vt:lpstr>
      <vt:lpstr>Proxima Nova Black</vt:lpstr>
      <vt:lpstr>source-code-pro</vt:lpstr>
      <vt:lpstr>Times New Roman</vt:lpstr>
      <vt:lpstr>Trebuchet MS</vt:lpstr>
      <vt:lpstr>Tw Cen MT</vt:lpstr>
      <vt:lpstr>1_GRADIENT THEME</vt:lpstr>
      <vt:lpstr>2_GRADIENT THEME</vt:lpstr>
      <vt:lpstr>2_DARK THEME</vt:lpstr>
      <vt:lpstr>Схема</vt:lpstr>
      <vt:lpstr>Render  Prop Children   Pass-Throught</vt:lpstr>
      <vt:lpstr>Render prop</vt:lpstr>
      <vt:lpstr>EXample</vt:lpstr>
      <vt:lpstr>How to reuse?</vt:lpstr>
      <vt:lpstr>How to use render props?</vt:lpstr>
      <vt:lpstr>Benefits of render props</vt:lpstr>
      <vt:lpstr>Using Props Other Than Render</vt:lpstr>
      <vt:lpstr>Name is not required</vt:lpstr>
      <vt:lpstr>Children pass-through</vt:lpstr>
      <vt:lpstr>Props.children</vt:lpstr>
      <vt:lpstr>ADD TAGS</vt:lpstr>
      <vt:lpstr>ADD TAGS</vt:lpstr>
      <vt:lpstr>TAGS COUNTING</vt:lpstr>
      <vt:lpstr>only</vt:lpstr>
      <vt:lpstr>Map, foreach</vt:lpstr>
      <vt:lpstr>references</vt:lpstr>
      <vt:lpstr>THANKS FOR ATTENTION</vt:lpstr>
      <vt:lpstr>Презентація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Taras Dyda</cp:lastModifiedBy>
  <cp:revision>109</cp:revision>
  <dcterms:created xsi:type="dcterms:W3CDTF">2018-11-02T13:55:27Z</dcterms:created>
  <dcterms:modified xsi:type="dcterms:W3CDTF">2020-04-06T16:52:51Z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