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 id="2147485030" r:id="rId7"/>
  </p:sldMasterIdLst>
  <p:notesMasterIdLst>
    <p:notesMasterId r:id="rId27"/>
  </p:notesMasterIdLst>
  <p:sldIdLst>
    <p:sldId id="1224" r:id="rId8"/>
    <p:sldId id="1269" r:id="rId9"/>
    <p:sldId id="1298" r:id="rId10"/>
    <p:sldId id="1297" r:id="rId11"/>
    <p:sldId id="1291" r:id="rId12"/>
    <p:sldId id="1270" r:id="rId13"/>
    <p:sldId id="1284" r:id="rId14"/>
    <p:sldId id="1287" r:id="rId15"/>
    <p:sldId id="1285" r:id="rId16"/>
    <p:sldId id="1288" r:id="rId17"/>
    <p:sldId id="1286" r:id="rId18"/>
    <p:sldId id="1289" r:id="rId19"/>
    <p:sldId id="1290" r:id="rId20"/>
    <p:sldId id="1292" r:id="rId21"/>
    <p:sldId id="1294" r:id="rId22"/>
    <p:sldId id="1295" r:id="rId23"/>
    <p:sldId id="1296" r:id="rId24"/>
    <p:sldId id="1265" r:id="rId25"/>
    <p:sldId id="1206" r:id="rId2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69"/>
            <p14:sldId id="1298"/>
            <p14:sldId id="1297"/>
            <p14:sldId id="1291"/>
            <p14:sldId id="1270"/>
            <p14:sldId id="1284"/>
            <p14:sldId id="1287"/>
            <p14:sldId id="1285"/>
            <p14:sldId id="1288"/>
            <p14:sldId id="1286"/>
            <p14:sldId id="1289"/>
            <p14:sldId id="1290"/>
            <p14:sldId id="1292"/>
            <p14:sldId id="1294"/>
            <p14:sldId id="1295"/>
            <p14:sldId id="1296"/>
            <p14:sldId id="1265"/>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 id="6" name="Taras Dyda" initials="TD" lastIdx="1" clrIdx="5">
    <p:extLst>
      <p:ext uri="{19B8F6BF-5375-455C-9EA6-DF929625EA0E}">
        <p15:presenceInfo xmlns:p15="http://schemas.microsoft.com/office/powerpoint/2012/main" userId="a48c86e0fbc9635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5B1"/>
    <a:srgbClr val="159B3B"/>
    <a:srgbClr val="BA124A"/>
    <a:srgbClr val="F4AB0A"/>
    <a:srgbClr val="8F2585"/>
    <a:srgbClr val="F26D26"/>
    <a:srgbClr val="E93BDD"/>
    <a:srgbClr val="F49EEE"/>
    <a:srgbClr val="42D109"/>
    <a:srgbClr val="E3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Помір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Помір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Помір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Помірний стиль 1 – акцент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8760" autoAdjust="0"/>
  </p:normalViewPr>
  <p:slideViewPr>
    <p:cSldViewPr snapToGrid="0">
      <p:cViewPr varScale="1">
        <p:scale>
          <a:sx n="93" d="100"/>
          <a:sy n="93" d="100"/>
        </p:scale>
        <p:origin x="259" y="72"/>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20/05/2020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dirty="0"/>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6</a:t>
            </a:fld>
            <a:endParaRPr lang="en-GB"/>
          </a:p>
        </p:txBody>
      </p:sp>
    </p:spTree>
    <p:extLst>
      <p:ext uri="{BB962C8B-B14F-4D97-AF65-F5344CB8AC3E}">
        <p14:creationId xmlns:p14="http://schemas.microsoft.com/office/powerpoint/2010/main" val="1640829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8</a:t>
            </a:fld>
            <a:endParaRPr lang="en-GB"/>
          </a:p>
        </p:txBody>
      </p:sp>
    </p:spTree>
    <p:extLst>
      <p:ext uri="{BB962C8B-B14F-4D97-AF65-F5344CB8AC3E}">
        <p14:creationId xmlns:p14="http://schemas.microsoft.com/office/powerpoint/2010/main" val="38806441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uk-UA" smtClean="0"/>
              <a:t>Зразок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smtClean="0"/>
              <a:t>Клацніть, щоб редагувати стиль зразка підзаголовка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D6EE87-EBD5-4F12-A48A-63ACA297AC8F}" type="datetimeFigureOut">
              <a:rPr lang="en-US" smtClean="0"/>
              <a:t>5/20/2020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486167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Content Placeholder 2"/>
          <p:cNvSpPr>
            <a:spLocks noGrp="1"/>
          </p:cNvSpPr>
          <p:nvPr>
            <p:ph idx="1"/>
          </p:nvPr>
        </p:nvSpPr>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527040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uk-UA" smtClean="0"/>
              <a:t>Зразок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smtClean="0"/>
              <a:t>Редагувати стиль зразка тексту</a:t>
            </a:r>
          </a:p>
        </p:txBody>
      </p:sp>
      <p:sp>
        <p:nvSpPr>
          <p:cNvPr id="4" name="Date Placeholder 3"/>
          <p:cNvSpPr>
            <a:spLocks noGrp="1"/>
          </p:cNvSpPr>
          <p:nvPr>
            <p:ph type="dt" sz="half" idx="10"/>
          </p:nvPr>
        </p:nvSpPr>
        <p:spPr/>
        <p:txBody>
          <a:bodyPr/>
          <a:lstStyle/>
          <a:p>
            <a:fld id="{5A61015F-7CC6-4D0A-9D87-873EA4C304CC}" type="datetimeFigureOut">
              <a:rPr lang="en-US" smtClean="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827116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197783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uk-UA" smtClean="0"/>
              <a:t>Зразок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4" name="Content Placeholder 3"/>
          <p:cNvSpPr>
            <a:spLocks noGrp="1"/>
          </p:cNvSpPr>
          <p:nvPr>
            <p:ph sz="half" idx="2"/>
          </p:nvPr>
        </p:nvSpPr>
        <p:spPr>
          <a:xfrm>
            <a:off x="1141410" y="3073397"/>
            <a:ext cx="4878391" cy="2717801"/>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6" name="Content Placeholder 5"/>
          <p:cNvSpPr>
            <a:spLocks noGrp="1"/>
          </p:cNvSpPr>
          <p:nvPr>
            <p:ph sz="quarter" idx="4"/>
          </p:nvPr>
        </p:nvSpPr>
        <p:spPr>
          <a:xfrm>
            <a:off x="6172200" y="3073397"/>
            <a:ext cx="4875210" cy="2717801"/>
          </a:xfrm>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5/20/2020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84367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5/20/2020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593627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5/20/2020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47295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uk-UA" smtClean="0"/>
              <a:t>Зразок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05C68B11-C5A8-448C-8CE9-B1A273C79CFC}" type="datetimeFigureOut">
              <a:rPr lang="en-US" smtClean="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723253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uk-UA" smtClean="0"/>
              <a:t>Зразок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smtClean="0"/>
              <a:t>Клацніть піктограму, щоб додати зображення</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16CA0-919D-4A49-9C8A-62FDFB3A5183}" type="datetimeFigureOut">
              <a:rPr lang="en-US" smtClean="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8725355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uk-UA" smtClean="0"/>
              <a:t>Зразок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uk-UA" smtClean="0"/>
              <a:t>Клацніть піктограму, щоб додати зображення</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4DE79-268F-4C1A-8933-263129D2AF90}" type="datetimeFigureOut">
              <a:rPr lang="en-US" smtClean="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859075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uk-UA" smtClean="0"/>
              <a:t>Зразок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4DE79-268F-4C1A-8933-263129D2AF90}" type="datetimeFigureOut">
              <a:rPr lang="en-US" smtClean="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199334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uk-UA" smtClean="0"/>
              <a:t>Зразок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4DE79-268F-4C1A-8933-263129D2AF90}" type="datetimeFigureOut">
              <a:rPr lang="en-US" smtClean="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62084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uk-UA" smtClean="0"/>
              <a:t>Зразок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C764DE79-268F-4C1A-8933-263129D2AF90}" type="datetimeFigureOut">
              <a:rPr lang="en-US" smtClean="0"/>
              <a:t>5/20/2020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742003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uk-UA" smtClean="0"/>
              <a:t>Зразок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3" name="Date Placeholder 2"/>
          <p:cNvSpPr>
            <a:spLocks noGrp="1"/>
          </p:cNvSpPr>
          <p:nvPr>
            <p:ph type="dt" sz="half" idx="10"/>
          </p:nvPr>
        </p:nvSpPr>
        <p:spPr/>
        <p:txBody>
          <a:bodyPr/>
          <a:lstStyle/>
          <a:p>
            <a:fld id="{C764DE79-268F-4C1A-8933-263129D2AF90}" type="datetimeFigureOut">
              <a:rPr lang="en-US" smtClean="0"/>
              <a:t>5/20/2020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268188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 колонки з малю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uk-UA" smtClean="0"/>
              <a:t>Зразок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uk-UA" smtClean="0"/>
              <a:t>Клацніть піктограму, щоб додати зображення</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uk-UA" smtClean="0"/>
              <a:t>Клацніть піктограму, щоб додати зображення</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uk-UA" smtClean="0"/>
              <a:t>Клацніть піктограму, щоб додати зображення</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3" name="Date Placeholder 2"/>
          <p:cNvSpPr>
            <a:spLocks noGrp="1"/>
          </p:cNvSpPr>
          <p:nvPr>
            <p:ph type="dt" sz="half" idx="10"/>
          </p:nvPr>
        </p:nvSpPr>
        <p:spPr/>
        <p:txBody>
          <a:bodyPr/>
          <a:lstStyle/>
          <a:p>
            <a:fld id="{C764DE79-268F-4C1A-8933-263129D2AF90}" type="datetimeFigureOut">
              <a:rPr lang="en-US" smtClean="0"/>
              <a:t>5/20/2020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02890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910079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uk-UA" smtClean="0"/>
              <a:t>Зразок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5/20/2020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7508612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2071403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1669485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786179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theme" Target="../theme/theme4.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image" Target="../media/image1.emf"/><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5/20/2020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pic>
        <p:nvPicPr>
          <p:cNvPr id="48" name="Picture 8"/>
          <p:cNvPicPr>
            <a:picLocks noChangeAspect="1"/>
          </p:cNvPicPr>
          <p:nvPr userDrawn="1"/>
        </p:nvPicPr>
        <p:blipFill>
          <a:blip r:embed="rId2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82906075"/>
      </p:ext>
    </p:extLst>
  </p:cSld>
  <p:clrMap bg1="dk1" tx1="lt1" bg2="dk2" tx2="lt2" accent1="accent1" accent2="accent2" accent3="accent3" accent4="accent4" accent5="accent5" accent6="accent6" hlink="hlink" folHlink="folHlink"/>
  <p:sldLayoutIdLst>
    <p:sldLayoutId id="2147485031" r:id="rId1"/>
    <p:sldLayoutId id="2147485032" r:id="rId2"/>
    <p:sldLayoutId id="2147485033" r:id="rId3"/>
    <p:sldLayoutId id="2147485034" r:id="rId4"/>
    <p:sldLayoutId id="2147485035" r:id="rId5"/>
    <p:sldLayoutId id="2147485036" r:id="rId6"/>
    <p:sldLayoutId id="2147485037" r:id="rId7"/>
    <p:sldLayoutId id="2147485038" r:id="rId8"/>
    <p:sldLayoutId id="2147485039" r:id="rId9"/>
    <p:sldLayoutId id="2147485040" r:id="rId10"/>
    <p:sldLayoutId id="2147485041" r:id="rId11"/>
    <p:sldLayoutId id="2147485042" r:id="rId12"/>
    <p:sldLayoutId id="2147485043" r:id="rId13"/>
    <p:sldLayoutId id="2147485044" r:id="rId14"/>
    <p:sldLayoutId id="2147485045" r:id="rId15"/>
    <p:sldLayoutId id="2147485046" r:id="rId16"/>
    <p:sldLayoutId id="2147485047" r:id="rId17"/>
    <p:sldLayoutId id="2147485048" r:id="rId18"/>
    <p:sldLayoutId id="2147485049" r:id="rId19"/>
    <p:sldLayoutId id="2147485050" r:id="rId20"/>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53.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16.png"/><Relationship Id="rId1" Type="http://schemas.openxmlformats.org/officeDocument/2006/relationships/slideLayout" Target="../slideLayouts/slideLayout5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7.png"/><Relationship Id="rId7" Type="http://schemas.openxmlformats.org/officeDocument/2006/relationships/image" Target="../media/image33.png"/><Relationship Id="rId2" Type="http://schemas.openxmlformats.org/officeDocument/2006/relationships/image" Target="../media/image16.png"/><Relationship Id="rId1" Type="http://schemas.openxmlformats.org/officeDocument/2006/relationships/slideLayout" Target="../slideLayouts/slideLayout53.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19.png"/><Relationship Id="rId9"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3.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3.xml"/><Relationship Id="rId4" Type="http://schemas.openxmlformats.org/officeDocument/2006/relationships/image" Target="../media/image43.jpg"/></Relationships>
</file>

<file path=ppt/slides/_rels/slide1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3.xml"/></Relationships>
</file>

<file path=ppt/slides/_rels/slide18.xml.rels><?xml version="1.0" encoding="UTF-8" standalone="yes"?>
<Relationships xmlns="http://schemas.openxmlformats.org/package/2006/relationships"><Relationship Id="rId3" Type="http://schemas.openxmlformats.org/officeDocument/2006/relationships/hyperlink" Target="https://medium.com/front-end-weekly/difference-between-string-primitives-and-string-object-d962b7ab8496" TargetMode="External"/><Relationship Id="rId7" Type="http://schemas.openxmlformats.org/officeDocument/2006/relationships/image" Target="../media/image45.png"/><Relationship Id="rId2" Type="http://schemas.openxmlformats.org/officeDocument/2006/relationships/hyperlink" Target="https://www.freecodecamp.org/news/javascript-concurrency-model-and-event-loop/" TargetMode="External"/><Relationship Id="rId1" Type="http://schemas.openxmlformats.org/officeDocument/2006/relationships/slideLayout" Target="../slideLayouts/slideLayout54.xml"/><Relationship Id="rId6" Type="http://schemas.openxmlformats.org/officeDocument/2006/relationships/hyperlink" Target="https://medium.com/javascript-in-plain-english/understanding-javascript-heap-stack-event-loops-and-callback-queue-6fdec3cfe32e" TargetMode="External"/><Relationship Id="rId5" Type="http://schemas.openxmlformats.org/officeDocument/2006/relationships/hyperlink" Target="https://developer.mozilla.org/uk/docs/Web/JavaScript/Reference/Global_Objects/RegExp" TargetMode="External"/><Relationship Id="rId4" Type="http://schemas.openxmlformats.org/officeDocument/2006/relationships/hyperlink" Target="https://medium.com/@ethannam/javascripts-memory-model-7c972cd2c239"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3.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3.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5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normAutofit fontScale="62500" lnSpcReduction="20000"/>
          </a:bodyPr>
          <a:lstStyle/>
          <a:p>
            <a:r>
              <a:rPr lang="en-US" dirty="0" smtClean="0"/>
              <a:t>By Taras Dyda</a:t>
            </a:r>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xfrm>
            <a:off x="-107724" y="174929"/>
            <a:ext cx="12390783" cy="6683071"/>
          </a:xfrm>
          <a:prstGeom prst="rect">
            <a:avLst/>
          </a:prstGeom>
        </p:spPr>
        <p:txBody>
          <a:bodyPr/>
          <a:lstStyle/>
          <a:p>
            <a:pPr lvl="0"/>
            <a:r>
              <a:rPr lang="en-US" sz="10400" dirty="0"/>
              <a:t>Concurrency </a:t>
            </a:r>
            <a:r>
              <a:rPr lang="uk-UA" sz="10400" dirty="0" smtClean="0"/>
              <a:t> </a:t>
            </a:r>
            <a:r>
              <a:rPr lang="en-US" sz="10400" dirty="0" smtClean="0"/>
              <a:t>model</a:t>
            </a:r>
            <a:r>
              <a:rPr lang="uk-UA" sz="10400" dirty="0" smtClean="0"/>
              <a:t/>
            </a:r>
            <a:br>
              <a:rPr lang="uk-UA" sz="10400" dirty="0" smtClean="0"/>
            </a:br>
            <a:r>
              <a:rPr lang="en-US" sz="10400" dirty="0" smtClean="0"/>
              <a:t>and</a:t>
            </a:r>
            <a:r>
              <a:rPr lang="uk-UA" sz="10400" dirty="0" smtClean="0"/>
              <a:t/>
            </a:r>
            <a:br>
              <a:rPr lang="uk-UA" sz="10400" dirty="0" smtClean="0"/>
            </a:br>
            <a:r>
              <a:rPr lang="en-US" sz="10400" dirty="0" smtClean="0"/>
              <a:t>Event </a:t>
            </a:r>
            <a:r>
              <a:rPr lang="uk-UA" sz="10400" dirty="0" smtClean="0"/>
              <a:t> </a:t>
            </a:r>
            <a:r>
              <a:rPr lang="en-US" sz="10400" dirty="0" smtClean="0"/>
              <a:t>Loop</a:t>
            </a:r>
            <a:r>
              <a:rPr lang="uk-UA" sz="10400" dirty="0" smtClean="0"/>
              <a:t>,</a:t>
            </a:r>
            <a:r>
              <a:rPr lang="en-US" sz="10400" dirty="0" smtClean="0"/>
              <a:t> Callbacks</a:t>
            </a:r>
            <a:endParaRPr lang="en-US" sz="10400" cap="none" dirty="0"/>
          </a:p>
        </p:txBody>
      </p:sp>
    </p:spTree>
    <p:extLst>
      <p:ext uri="{BB962C8B-B14F-4D97-AF65-F5344CB8AC3E}">
        <p14:creationId xmlns:p14="http://schemas.microsoft.com/office/powerpoint/2010/main" val="4001193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b="1" dirty="0"/>
              <a:t>Callback Queue</a:t>
            </a:r>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782065" y="2000575"/>
            <a:ext cx="10627869" cy="3349638"/>
          </a:xfrm>
        </p:spPr>
        <p:txBody>
          <a:bodyPr>
            <a:noAutofit/>
          </a:bodyPr>
          <a:lstStyle/>
          <a:p>
            <a:pPr algn="just" fontAlgn="base"/>
            <a:r>
              <a:rPr lang="en-US" dirty="0">
                <a:latin typeface="Times New Roman" panose="02020603050405020304" pitchFamily="18" charset="0"/>
                <a:cs typeface="Times New Roman" panose="02020603050405020304" pitchFamily="18" charset="0"/>
              </a:rPr>
              <a:t>When a process finished its job, such as a </a:t>
            </a:r>
            <a:r>
              <a:rPr lang="en-US" dirty="0" err="1">
                <a:latin typeface="Times New Roman" panose="02020603050405020304" pitchFamily="18" charset="0"/>
                <a:cs typeface="Times New Roman" panose="02020603050405020304" pitchFamily="18" charset="0"/>
              </a:rPr>
              <a:t>xhr</a:t>
            </a:r>
            <a:r>
              <a:rPr lang="en-US" dirty="0">
                <a:latin typeface="Times New Roman" panose="02020603050405020304" pitchFamily="18" charset="0"/>
                <a:cs typeface="Times New Roman" panose="02020603050405020304" pitchFamily="18" charset="0"/>
              </a:rPr>
              <a:t> call, it’s dropped in a callback queue. Callback queue is triggered by event loop process after our stack is empty which means the process waits in that queue until our stack is empty. Once our stack has no function call, then a process is popped-out from callback queue and pushed in to stack.</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3443" y="3675394"/>
            <a:ext cx="6775162" cy="2249913"/>
          </a:xfrm>
          <a:prstGeom prst="rect">
            <a:avLst/>
          </a:prstGeom>
        </p:spPr>
      </p:pic>
    </p:spTree>
    <p:extLst>
      <p:ext uri="{BB962C8B-B14F-4D97-AF65-F5344CB8AC3E}">
        <p14:creationId xmlns:p14="http://schemas.microsoft.com/office/powerpoint/2010/main" val="2047995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50000">
              <a:schemeClr val="tx1"/>
            </a:gs>
            <a:gs pos="0">
              <a:schemeClr val="tx1"/>
            </a:gs>
            <a:gs pos="100000">
              <a:schemeClr val="tx1"/>
            </a:gs>
          </a:gsLst>
          <a:lin ang="10800000" scaled="0"/>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589534" y="254726"/>
            <a:ext cx="10820400" cy="685800"/>
          </a:xfrm>
        </p:spPr>
        <p:txBody>
          <a:bodyPr>
            <a:normAutofit/>
          </a:bodyPr>
          <a:lstStyle/>
          <a:p>
            <a:pPr algn="ctr"/>
            <a:r>
              <a:rPr lang="en-US" dirty="0" smtClean="0">
                <a:solidFill>
                  <a:schemeClr val="bg1">
                    <a:lumMod val="95000"/>
                    <a:lumOff val="5000"/>
                  </a:schemeClr>
                </a:solidFill>
              </a:rPr>
              <a:t>EXAMPLE</a:t>
            </a:r>
            <a:endParaRPr lang="en-US" dirty="0">
              <a:solidFill>
                <a:schemeClr val="bg1">
                  <a:lumMod val="95000"/>
                  <a:lumOff val="5000"/>
                </a:schemeClr>
              </a:solidFill>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805" y="2252033"/>
            <a:ext cx="3251847" cy="2146972"/>
          </a:xfrm>
          <a:prstGeom prst="rect">
            <a:avLst/>
          </a:prstGeom>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487" y="1268627"/>
            <a:ext cx="6153395" cy="4481383"/>
          </a:xfrm>
          <a:prstGeom prst="rect">
            <a:avLst/>
          </a:prstGeom>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5696" y="3837766"/>
            <a:ext cx="1415809" cy="281153"/>
          </a:xfrm>
          <a:prstGeom prst="rect">
            <a:avLst/>
          </a:prstGeom>
        </p:spPr>
      </p:pic>
      <p:pic>
        <p:nvPicPr>
          <p:cNvPr id="9" name="Рисунок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5695" y="3414892"/>
            <a:ext cx="1415809" cy="365209"/>
          </a:xfrm>
          <a:prstGeom prst="rect">
            <a:avLst/>
          </a:prstGeom>
        </p:spPr>
      </p:pic>
      <p:pic>
        <p:nvPicPr>
          <p:cNvPr id="10" name="Рисунок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7999" y="1530872"/>
            <a:ext cx="4284671" cy="429443"/>
          </a:xfrm>
          <a:prstGeom prst="rect">
            <a:avLst/>
          </a:prstGeom>
        </p:spPr>
      </p:pic>
      <p:pic>
        <p:nvPicPr>
          <p:cNvPr id="11" name="Рисунок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5695" y="3086791"/>
            <a:ext cx="1415809" cy="277116"/>
          </a:xfrm>
          <a:prstGeom prst="rect">
            <a:avLst/>
          </a:prstGeom>
        </p:spPr>
      </p:pic>
      <p:pic>
        <p:nvPicPr>
          <p:cNvPr id="13" name="Рисунок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45695" y="4831693"/>
            <a:ext cx="1550708" cy="490297"/>
          </a:xfrm>
          <a:prstGeom prst="rect">
            <a:avLst/>
          </a:prstGeom>
        </p:spPr>
      </p:pic>
      <p:pic>
        <p:nvPicPr>
          <p:cNvPr id="14" name="Рисунок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45695" y="2758690"/>
            <a:ext cx="1419666" cy="296794"/>
          </a:xfrm>
          <a:prstGeom prst="rect">
            <a:avLst/>
          </a:prstGeom>
        </p:spPr>
      </p:pic>
      <p:pic>
        <p:nvPicPr>
          <p:cNvPr id="15" name="Рисунок 1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45695" y="2441208"/>
            <a:ext cx="1415809" cy="286175"/>
          </a:xfrm>
          <a:prstGeom prst="rect">
            <a:avLst/>
          </a:prstGeom>
        </p:spPr>
      </p:pic>
    </p:spTree>
    <p:extLst>
      <p:ext uri="{BB962C8B-B14F-4D97-AF65-F5344CB8AC3E}">
        <p14:creationId xmlns:p14="http://schemas.microsoft.com/office/powerpoint/2010/main" val="358076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50000">
              <a:schemeClr val="tx1"/>
            </a:gs>
            <a:gs pos="0">
              <a:schemeClr val="tx1"/>
            </a:gs>
            <a:gs pos="100000">
              <a:schemeClr val="tx1"/>
            </a:gs>
          </a:gsLst>
          <a:lin ang="10800000" scaled="0"/>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589534" y="254726"/>
            <a:ext cx="10820400" cy="685800"/>
          </a:xfrm>
        </p:spPr>
        <p:txBody>
          <a:bodyPr>
            <a:normAutofit/>
          </a:bodyPr>
          <a:lstStyle/>
          <a:p>
            <a:pPr algn="ctr"/>
            <a:r>
              <a:rPr lang="en-US" dirty="0" smtClean="0">
                <a:solidFill>
                  <a:schemeClr val="bg1">
                    <a:lumMod val="95000"/>
                    <a:lumOff val="5000"/>
                  </a:schemeClr>
                </a:solidFill>
              </a:rPr>
              <a:t>EXAMPLE</a:t>
            </a:r>
            <a:endParaRPr lang="en-US" dirty="0">
              <a:solidFill>
                <a:schemeClr val="bg1">
                  <a:lumMod val="95000"/>
                  <a:lumOff val="5000"/>
                </a:schemeClr>
              </a:solidFill>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4487" y="1268627"/>
            <a:ext cx="6153395" cy="4481383"/>
          </a:xfrm>
          <a:prstGeom prst="rect">
            <a:avLst/>
          </a:prstGeom>
        </p:spPr>
      </p:pic>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571" y="2249303"/>
            <a:ext cx="3820058" cy="1219370"/>
          </a:xfrm>
          <a:prstGeom prst="rect">
            <a:avLst/>
          </a:prstGeom>
        </p:spPr>
      </p:pic>
      <p:pic>
        <p:nvPicPr>
          <p:cNvPr id="3" name="Рисунок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6593" y="3639003"/>
            <a:ext cx="1432931" cy="479308"/>
          </a:xfrm>
          <a:prstGeom prst="rect">
            <a:avLst/>
          </a:prstGeom>
        </p:spPr>
      </p:pic>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5756" y="1518482"/>
            <a:ext cx="4306914" cy="205558"/>
          </a:xfrm>
          <a:prstGeom prst="rect">
            <a:avLst/>
          </a:prstGeom>
        </p:spPr>
      </p:pic>
      <p:pic>
        <p:nvPicPr>
          <p:cNvPr id="16" name="Рисунок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6593" y="3321835"/>
            <a:ext cx="1432931" cy="293675"/>
          </a:xfrm>
          <a:prstGeom prst="rect">
            <a:avLst/>
          </a:prstGeom>
        </p:spPr>
      </p:pic>
      <p:pic>
        <p:nvPicPr>
          <p:cNvPr id="17" name="Рисунок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46593" y="4880326"/>
            <a:ext cx="1358791" cy="386733"/>
          </a:xfrm>
          <a:prstGeom prst="rect">
            <a:avLst/>
          </a:prstGeom>
        </p:spPr>
      </p:pic>
      <p:pic>
        <p:nvPicPr>
          <p:cNvPr id="18" name="Рисунок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46593" y="2984159"/>
            <a:ext cx="1432931" cy="288612"/>
          </a:xfrm>
          <a:prstGeom prst="rect">
            <a:avLst/>
          </a:prstGeom>
        </p:spPr>
      </p:pic>
      <p:pic>
        <p:nvPicPr>
          <p:cNvPr id="19" name="Рисунок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09522" y="2660254"/>
            <a:ext cx="1432931" cy="280574"/>
          </a:xfrm>
          <a:prstGeom prst="rect">
            <a:avLst/>
          </a:prstGeom>
        </p:spPr>
      </p:pic>
    </p:spTree>
    <p:extLst>
      <p:ext uri="{BB962C8B-B14F-4D97-AF65-F5344CB8AC3E}">
        <p14:creationId xmlns:p14="http://schemas.microsoft.com/office/powerpoint/2010/main" val="249311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50000">
              <a:schemeClr val="tx1"/>
            </a:gs>
            <a:gs pos="0">
              <a:schemeClr val="tx1"/>
            </a:gs>
            <a:gs pos="100000">
              <a:schemeClr val="tx1"/>
            </a:gs>
          </a:gsLst>
          <a:lin ang="10800000" scaled="0"/>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589534" y="254726"/>
            <a:ext cx="10820400" cy="685800"/>
          </a:xfrm>
        </p:spPr>
        <p:txBody>
          <a:bodyPr>
            <a:normAutofit/>
          </a:bodyPr>
          <a:lstStyle/>
          <a:p>
            <a:pPr algn="ctr"/>
            <a:r>
              <a:rPr lang="en-US" dirty="0" err="1" smtClean="0">
                <a:solidFill>
                  <a:schemeClr val="bg1">
                    <a:lumMod val="95000"/>
                    <a:lumOff val="5000"/>
                  </a:schemeClr>
                </a:solidFill>
              </a:rPr>
              <a:t>qUIZ</a:t>
            </a:r>
            <a:endParaRPr lang="en-US" dirty="0">
              <a:solidFill>
                <a:schemeClr val="bg1">
                  <a:lumMod val="95000"/>
                  <a:lumOff val="5000"/>
                </a:schemeClr>
              </a:solidFill>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0445" y="1210176"/>
            <a:ext cx="6153395" cy="4481383"/>
          </a:xfrm>
          <a:prstGeom prst="rect">
            <a:avLst/>
          </a:prstGeom>
        </p:spPr>
      </p:pic>
      <p:pic>
        <p:nvPicPr>
          <p:cNvPr id="8" name="Рисунок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6704" y="3798626"/>
            <a:ext cx="1415809" cy="281153"/>
          </a:xfrm>
          <a:prstGeom prst="rect">
            <a:avLst/>
          </a:prstGeom>
        </p:spPr>
      </p:pic>
      <p:pic>
        <p:nvPicPr>
          <p:cNvPr id="10" name="Рисунок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9534" y="1500592"/>
            <a:ext cx="4284671" cy="429443"/>
          </a:xfrm>
          <a:prstGeom prst="rect">
            <a:avLst/>
          </a:prstGeom>
        </p:spPr>
      </p:pic>
      <p:pic>
        <p:nvPicPr>
          <p:cNvPr id="2" name="Рисунок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6703" y="3389444"/>
            <a:ext cx="1415809" cy="380218"/>
          </a:xfrm>
          <a:prstGeom prst="rect">
            <a:avLst/>
          </a:prstGeom>
        </p:spPr>
      </p:pic>
      <p:pic>
        <p:nvPicPr>
          <p:cNvPr id="3" name="Рисунок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6704" y="4793471"/>
            <a:ext cx="1434549" cy="420278"/>
          </a:xfrm>
          <a:prstGeom prst="rect">
            <a:avLst/>
          </a:prstGeom>
        </p:spPr>
      </p:pic>
      <p:pic>
        <p:nvPicPr>
          <p:cNvPr id="7" name="Рисунок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46702" y="3078872"/>
            <a:ext cx="1415809" cy="293098"/>
          </a:xfrm>
          <a:prstGeom prst="rect">
            <a:avLst/>
          </a:prstGeom>
        </p:spPr>
      </p:pic>
      <p:pic>
        <p:nvPicPr>
          <p:cNvPr id="12" name="Рисунок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46702" y="2780428"/>
            <a:ext cx="1396738" cy="290361"/>
          </a:xfrm>
          <a:prstGeom prst="rect">
            <a:avLst/>
          </a:prstGeom>
        </p:spPr>
      </p:pic>
      <p:pic>
        <p:nvPicPr>
          <p:cNvPr id="16" name="Рисунок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51469" y="2465187"/>
            <a:ext cx="1406274" cy="286277"/>
          </a:xfrm>
          <a:prstGeom prst="rect">
            <a:avLst/>
          </a:prstGeom>
        </p:spPr>
      </p:pic>
      <p:pic>
        <p:nvPicPr>
          <p:cNvPr id="17" name="Рисунок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614638" y="2673132"/>
            <a:ext cx="1738907" cy="1157954"/>
          </a:xfrm>
          <a:prstGeom prst="rect">
            <a:avLst/>
          </a:prstGeom>
        </p:spPr>
      </p:pic>
      <p:pic>
        <p:nvPicPr>
          <p:cNvPr id="18" name="Рисунок 1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9957" y="2019050"/>
            <a:ext cx="2988660" cy="2060729"/>
          </a:xfrm>
          <a:prstGeom prst="rect">
            <a:avLst/>
          </a:prstGeom>
        </p:spPr>
      </p:pic>
    </p:spTree>
    <p:extLst>
      <p:ext uri="{BB962C8B-B14F-4D97-AF65-F5344CB8AC3E}">
        <p14:creationId xmlns:p14="http://schemas.microsoft.com/office/powerpoint/2010/main" val="277217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b="1" dirty="0" smtClean="0"/>
              <a:t>What is a callback?</a:t>
            </a:r>
            <a:endParaRPr lang="en-US" b="1"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782065" y="2000575"/>
            <a:ext cx="10627869" cy="1080376"/>
          </a:xfrm>
        </p:spPr>
        <p:txBody>
          <a:bodyPr>
            <a:noAutofit/>
          </a:bodyPr>
          <a:lstStyle/>
          <a:p>
            <a:pPr algn="just" fontAlgn="base"/>
            <a:r>
              <a:rPr lang="en-US" dirty="0" smtClean="0">
                <a:latin typeface="Times New Roman" panose="02020603050405020304" pitchFamily="18" charset="0"/>
                <a:cs typeface="Times New Roman" panose="02020603050405020304" pitchFamily="18" charset="0"/>
              </a:rPr>
              <a:t>Callback function – is a function that can be passed as parameter </a:t>
            </a:r>
            <a:r>
              <a:rPr lang="en-US" dirty="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another function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called inside </a:t>
            </a:r>
            <a:r>
              <a:rPr lang="en-US" dirty="0">
                <a:latin typeface="Times New Roman" panose="02020603050405020304" pitchFamily="18" charset="0"/>
                <a:cs typeface="Times New Roman" panose="02020603050405020304" pitchFamily="18" charset="0"/>
              </a:rPr>
              <a:t>the outer </a:t>
            </a:r>
            <a:r>
              <a:rPr lang="en-US" dirty="0" smtClean="0">
                <a:latin typeface="Times New Roman" panose="02020603050405020304" pitchFamily="18" charset="0"/>
                <a:cs typeface="Times New Roman" panose="02020603050405020304" pitchFamily="18" charset="0"/>
              </a:rPr>
              <a:t>function.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248461"/>
            <a:ext cx="6154009" cy="1028844"/>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4686220"/>
            <a:ext cx="5229955" cy="1143160"/>
          </a:xfrm>
          <a:prstGeom prst="rect">
            <a:avLst/>
          </a:prstGeom>
        </p:spPr>
      </p:pic>
    </p:spTree>
    <p:extLst>
      <p:ext uri="{BB962C8B-B14F-4D97-AF65-F5344CB8AC3E}">
        <p14:creationId xmlns:p14="http://schemas.microsoft.com/office/powerpoint/2010/main" val="39933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fontAlgn="base"/>
            <a:r>
              <a:rPr lang="en-US" b="1" dirty="0"/>
              <a:t>Why do we need Callback Functions?</a:t>
            </a:r>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782065" y="2000575"/>
            <a:ext cx="10724135" cy="1080376"/>
          </a:xfrm>
        </p:spPr>
        <p:txBody>
          <a:bodyPr>
            <a:noAutofit/>
          </a:bodyPr>
          <a:lstStyle/>
          <a:p>
            <a:pPr fontAlgn="base"/>
            <a:r>
              <a:rPr lang="en-US" dirty="0" smtClean="0">
                <a:latin typeface="Times New Roman" panose="02020603050405020304" pitchFamily="18" charset="0"/>
                <a:cs typeface="Times New Roman" panose="02020603050405020304" pitchFamily="18" charset="0"/>
              </a:rPr>
              <a:t>Callbacks </a:t>
            </a:r>
            <a:r>
              <a:rPr lang="en-US" dirty="0">
                <a:latin typeface="Times New Roman" panose="02020603050405020304" pitchFamily="18" charset="0"/>
                <a:cs typeface="Times New Roman" panose="02020603050405020304" pitchFamily="18" charset="0"/>
              </a:rPr>
              <a:t>make sure that a function is not going to run before a task is completed but will run right after the task has completed. It helps us develop asynchronous JavaScript code and keeps us safe from problems and errors.</a:t>
            </a:r>
            <a:br>
              <a:rPr lang="en-US" dirty="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065" y="3315644"/>
            <a:ext cx="4675842" cy="2838904"/>
          </a:xfrm>
          <a:prstGeom prst="rect">
            <a:avLst/>
          </a:prstGeom>
        </p:spPr>
      </p:pic>
    </p:spTree>
    <p:extLst>
      <p:ext uri="{BB962C8B-B14F-4D97-AF65-F5344CB8AC3E}">
        <p14:creationId xmlns:p14="http://schemas.microsoft.com/office/powerpoint/2010/main" val="3015852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fontAlgn="base"/>
            <a:r>
              <a:rPr lang="en-US" b="1" dirty="0" smtClean="0"/>
              <a:t>Some rules</a:t>
            </a:r>
            <a:endParaRPr lang="en-US" b="1"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2865" y="2401631"/>
            <a:ext cx="3667637" cy="2152950"/>
          </a:xfrm>
          <a:prstGeom prst="rect">
            <a:avLst/>
          </a:prstGeom>
        </p:spPr>
      </p:pic>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1496" y="2630261"/>
            <a:ext cx="3753374" cy="1695687"/>
          </a:xfrm>
          <a:prstGeom prst="rect">
            <a:avLst/>
          </a:prstGeom>
        </p:spPr>
      </p:pic>
      <p:pic>
        <p:nvPicPr>
          <p:cNvPr id="4" name="Рисунок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75549" y="3140033"/>
            <a:ext cx="676145" cy="676145"/>
          </a:xfrm>
          <a:prstGeom prst="rect">
            <a:avLst/>
          </a:prstGeom>
        </p:spPr>
      </p:pic>
    </p:spTree>
    <p:extLst>
      <p:ext uri="{BB962C8B-B14F-4D97-AF65-F5344CB8AC3E}">
        <p14:creationId xmlns:p14="http://schemas.microsoft.com/office/powerpoint/2010/main" val="31921803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fontAlgn="base"/>
            <a:r>
              <a:rPr lang="en-US" b="1" dirty="0" smtClean="0"/>
              <a:t>It is Important!!</a:t>
            </a:r>
            <a:endParaRPr lang="en-US" b="1" dirty="0"/>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2232" y="2557574"/>
            <a:ext cx="3753374" cy="2105319"/>
          </a:xfrm>
          <a:prstGeom prst="rect">
            <a:avLst/>
          </a:prstGeom>
        </p:spPr>
      </p:pic>
      <p:sp>
        <p:nvSpPr>
          <p:cNvPr id="8" name="TextBox 7"/>
          <p:cNvSpPr txBox="1"/>
          <p:nvPr/>
        </p:nvSpPr>
        <p:spPr>
          <a:xfrm>
            <a:off x="3739980" y="2866768"/>
            <a:ext cx="2621680" cy="307777"/>
          </a:xfrm>
          <a:prstGeom prst="rect">
            <a:avLst/>
          </a:prstGeom>
          <a:noFill/>
        </p:spPr>
        <p:txBody>
          <a:bodyPr wrap="none" rtlCol="0">
            <a:spAutoFit/>
          </a:bodyPr>
          <a:lstStyle/>
          <a:p>
            <a:r>
              <a:rPr lang="en-US" sz="1400" dirty="0" smtClean="0">
                <a:solidFill>
                  <a:schemeClr val="bg1">
                    <a:lumMod val="95000"/>
                    <a:lumOff val="5000"/>
                  </a:schemeClr>
                </a:solidFill>
              </a:rPr>
              <a:t>//</a:t>
            </a:r>
            <a:r>
              <a:rPr lang="en-US" sz="1200" dirty="0" err="1" smtClean="0">
                <a:solidFill>
                  <a:srgbClr val="FF0000"/>
                </a:solidFill>
                <a:latin typeface="Times New Roman" panose="02020603050405020304" pitchFamily="18" charset="0"/>
                <a:cs typeface="Times New Roman" panose="02020603050405020304" pitchFamily="18" charset="0"/>
              </a:rPr>
              <a:t>TypeError</a:t>
            </a:r>
            <a:r>
              <a:rPr lang="en-US" sz="1200" dirty="0" smtClean="0">
                <a:solidFill>
                  <a:srgbClr val="FF0000"/>
                </a:solidFill>
                <a:latin typeface="Times New Roman" panose="02020603050405020304" pitchFamily="18" charset="0"/>
                <a:cs typeface="Times New Roman" panose="02020603050405020304" pitchFamily="18" charset="0"/>
              </a:rPr>
              <a:t>: callback is not a function</a:t>
            </a:r>
            <a:endParaRPr lang="uk-UA" sz="1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08006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a:xfrm>
            <a:off x="534459" y="512334"/>
            <a:ext cx="10820400" cy="685800"/>
          </a:xfrm>
        </p:spPr>
        <p:txBody>
          <a:bodyPr>
            <a:noAutofit/>
          </a:bodyPr>
          <a:lstStyle/>
          <a:p>
            <a:pPr algn="ctr"/>
            <a:r>
              <a:rPr lang="en-US" sz="8000" dirty="0" smtClean="0"/>
              <a:t>references</a:t>
            </a:r>
            <a:endParaRPr lang="en-US" sz="8000" dirty="0"/>
          </a:p>
        </p:txBody>
      </p:sp>
      <p:sp>
        <p:nvSpPr>
          <p:cNvPr id="5" name="Title 9">
            <a:extLst>
              <a:ext uri="{FF2B5EF4-FFF2-40B4-BE49-F238E27FC236}">
                <a16:creationId xmlns:a16="http://schemas.microsoft.com/office/drawing/2014/main" id="{FE6F92B3-0A64-344F-AACB-4E6E187DC37E}"/>
              </a:ext>
            </a:extLst>
          </p:cNvPr>
          <p:cNvSpPr txBox="1">
            <a:spLocks/>
          </p:cNvSpPr>
          <p:nvPr/>
        </p:nvSpPr>
        <p:spPr>
          <a:xfrm>
            <a:off x="655320" y="3285308"/>
            <a:ext cx="10820400" cy="2540725"/>
          </a:xfrm>
          <a:prstGeom prst="rect">
            <a:avLst/>
          </a:prstGeom>
        </p:spPr>
        <p:txBody>
          <a:bodyPr vert="horz" lIns="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Proxima Nova Black" panose="02000506030000020004" pitchFamily="50" charset="0"/>
                <a:ea typeface="+mj-ea"/>
                <a:cs typeface="+mj-cs"/>
              </a:defRPr>
            </a:lvl1pPr>
          </a:lstStyle>
          <a:p>
            <a:pPr algn="ctr" fontAlgn="auto">
              <a:spcAft>
                <a:spcPts val="0"/>
              </a:spcAft>
            </a:pPr>
            <a:endParaRPr lang="en-US" sz="8000" dirty="0"/>
          </a:p>
        </p:txBody>
      </p:sp>
      <p:sp>
        <p:nvSpPr>
          <p:cNvPr id="4" name="TextBox 3"/>
          <p:cNvSpPr txBox="1"/>
          <p:nvPr/>
        </p:nvSpPr>
        <p:spPr>
          <a:xfrm>
            <a:off x="1408669" y="2034746"/>
            <a:ext cx="6310185" cy="2862322"/>
          </a:xfrm>
          <a:prstGeom prst="rect">
            <a:avLst/>
          </a:prstGeom>
          <a:noFill/>
        </p:spPr>
        <p:txBody>
          <a:bodyPr wrap="square" rtlCol="0">
            <a:spAutoFit/>
          </a:bodyPr>
          <a:lstStyle/>
          <a:p>
            <a:r>
              <a:rPr lang="en-US" sz="2000" dirty="0" smtClean="0">
                <a:hlinkClick r:id="rId2"/>
              </a:rPr>
              <a:t>1)https</a:t>
            </a:r>
            <a:r>
              <a:rPr lang="en-US" sz="2000" dirty="0">
                <a:hlinkClick r:id="rId2"/>
              </a:rPr>
              <a:t>://www.freecodecamp.org/news/javascript-concurrency-model-and-event-loop</a:t>
            </a:r>
            <a:r>
              <a:rPr lang="en-US" sz="2000" dirty="0" smtClean="0">
                <a:hlinkClick r:id="rId2"/>
              </a:rPr>
              <a:t>/</a:t>
            </a:r>
            <a:endParaRPr lang="en-US" sz="2000" dirty="0" smtClean="0"/>
          </a:p>
          <a:p>
            <a:endParaRPr lang="en-US" sz="2000" dirty="0">
              <a:solidFill>
                <a:schemeClr val="bg1">
                  <a:lumMod val="95000"/>
                  <a:lumOff val="5000"/>
                </a:schemeClr>
              </a:solidFill>
            </a:endParaRPr>
          </a:p>
          <a:p>
            <a:r>
              <a:rPr lang="en-US" sz="2000" dirty="0" smtClean="0">
                <a:hlinkClick r:id="rId3"/>
              </a:rPr>
              <a:t>2) </a:t>
            </a:r>
            <a:r>
              <a:rPr lang="en-US" sz="2000" dirty="0">
                <a:hlinkClick r:id="rId4"/>
              </a:rPr>
              <a:t>https://medium.com/@</a:t>
            </a:r>
            <a:r>
              <a:rPr lang="en-US" sz="2000" dirty="0" smtClean="0">
                <a:hlinkClick r:id="rId4"/>
              </a:rPr>
              <a:t>ethannam/javascripts-memory-model-7c972cd2c239</a:t>
            </a:r>
            <a:endParaRPr lang="en-US" sz="2000" dirty="0" smtClean="0"/>
          </a:p>
          <a:p>
            <a:endParaRPr lang="en-US" sz="2000" dirty="0">
              <a:solidFill>
                <a:schemeClr val="bg1">
                  <a:lumMod val="95000"/>
                  <a:lumOff val="5000"/>
                </a:schemeClr>
              </a:solidFill>
            </a:endParaRPr>
          </a:p>
          <a:p>
            <a:r>
              <a:rPr lang="en-US" sz="2000" dirty="0" smtClean="0">
                <a:hlinkClick r:id="rId5"/>
              </a:rPr>
              <a:t>3)ht</a:t>
            </a:r>
            <a:r>
              <a:rPr lang="en-US" sz="2000" dirty="0" smtClean="0">
                <a:hlinkClick r:id="rId6"/>
              </a:rPr>
              <a:t>tps</a:t>
            </a:r>
            <a:r>
              <a:rPr lang="en-US" sz="2000" dirty="0">
                <a:hlinkClick r:id="rId6"/>
              </a:rPr>
              <a:t>://medium.com/javascript-in-plain-english/understanding-javascript-heap-stack-event-loops-and-callback-queue-6fdec3cfe32e</a:t>
            </a:r>
            <a:endParaRPr lang="en-US" sz="2000" dirty="0" smtClean="0"/>
          </a:p>
        </p:txBody>
      </p:sp>
      <p:pic>
        <p:nvPicPr>
          <p:cNvPr id="2" name="Рисунок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14131" y="1503125"/>
            <a:ext cx="3861589" cy="3861589"/>
          </a:xfrm>
          <a:prstGeom prst="rect">
            <a:avLst/>
          </a:prstGeom>
        </p:spPr>
      </p:pic>
    </p:spTree>
    <p:extLst>
      <p:ext uri="{BB962C8B-B14F-4D97-AF65-F5344CB8AC3E}">
        <p14:creationId xmlns:p14="http://schemas.microsoft.com/office/powerpoint/2010/main" val="22921212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fontAlgn="base"/>
            <a:r>
              <a:rPr lang="en-US" dirty="0" smtClean="0"/>
              <a:t>SYNCHRONOUS </a:t>
            </a:r>
            <a:r>
              <a:rPr lang="en-US" dirty="0" err="1" smtClean="0"/>
              <a:t>program</a:t>
            </a:r>
            <a:r>
              <a:rPr lang="en-US" dirty="0" err="1"/>
              <a:t>M</a:t>
            </a:r>
            <a:r>
              <a:rPr lang="en-US" dirty="0" err="1" smtClean="0"/>
              <a:t>ing</a:t>
            </a:r>
            <a:endParaRPr lang="en-US" b="1" dirty="0"/>
          </a:p>
        </p:txBody>
      </p:sp>
      <p:sp>
        <p:nvSpPr>
          <p:cNvPr id="3" name="TextBox 2"/>
          <p:cNvSpPr txBox="1"/>
          <p:nvPr/>
        </p:nvSpPr>
        <p:spPr>
          <a:xfrm>
            <a:off x="1542536" y="2448696"/>
            <a:ext cx="3976816" cy="2554545"/>
          </a:xfrm>
          <a:prstGeom prst="rect">
            <a:avLst/>
          </a:prstGeom>
          <a:noFill/>
        </p:spPr>
        <p:txBody>
          <a:bodyPr wrap="square" rtlCol="0">
            <a:spAutoFit/>
          </a:bodyPr>
          <a:lstStyle/>
          <a:p>
            <a:pPr algn="just"/>
            <a:r>
              <a:rPr lang="en-US"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   </a:t>
            </a:r>
            <a:r>
              <a:rPr lang="en-US" sz="2000" dirty="0" smtClean="0">
                <a:solidFill>
                  <a:schemeClr val="bg1">
                    <a:lumMod val="95000"/>
                    <a:lumOff val="5000"/>
                  </a:schemeClr>
                </a:solidFill>
                <a:latin typeface="Times New Roman" panose="02020603050405020304" pitchFamily="18" charset="0"/>
                <a:cs typeface="Times New Roman" panose="02020603050405020304" pitchFamily="18" charset="0"/>
              </a:rPr>
              <a:t>In </a:t>
            </a:r>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a </a:t>
            </a:r>
            <a:r>
              <a:rPr lang="en-US" sz="2000" i="1" dirty="0">
                <a:solidFill>
                  <a:schemeClr val="bg1">
                    <a:lumMod val="95000"/>
                    <a:lumOff val="5000"/>
                  </a:schemeClr>
                </a:solidFill>
                <a:latin typeface="Times New Roman" panose="02020603050405020304" pitchFamily="18" charset="0"/>
                <a:cs typeface="Times New Roman" panose="02020603050405020304" pitchFamily="18" charset="0"/>
              </a:rPr>
              <a:t>synchronous</a:t>
            </a:r>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 programming model, things happen one at a time. When you call a function that performs a long-running action, it returns only when the action has finished and it can return the result. This stops your program for the time the action takes.</a:t>
            </a:r>
            <a:endParaRPr lang="uk-UA" sz="20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4430" y="2402916"/>
            <a:ext cx="2657475" cy="2600325"/>
          </a:xfrm>
          <a:prstGeom prst="rect">
            <a:avLst/>
          </a:prstGeom>
        </p:spPr>
      </p:pic>
    </p:spTree>
    <p:extLst>
      <p:ext uri="{BB962C8B-B14F-4D97-AF65-F5344CB8AC3E}">
        <p14:creationId xmlns:p14="http://schemas.microsoft.com/office/powerpoint/2010/main" val="636472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fontAlgn="base"/>
            <a:r>
              <a:rPr lang="en-US" dirty="0"/>
              <a:t>asynchronous</a:t>
            </a:r>
            <a:r>
              <a:rPr lang="en-US" dirty="0" smtClean="0"/>
              <a:t> model</a:t>
            </a:r>
            <a:endParaRPr lang="en-US" b="1" dirty="0"/>
          </a:p>
        </p:txBody>
      </p:sp>
      <p:sp>
        <p:nvSpPr>
          <p:cNvPr id="3" name="TextBox 2"/>
          <p:cNvSpPr txBox="1"/>
          <p:nvPr/>
        </p:nvSpPr>
        <p:spPr>
          <a:xfrm>
            <a:off x="1633153" y="2448696"/>
            <a:ext cx="3976816" cy="2554545"/>
          </a:xfrm>
          <a:prstGeom prst="rect">
            <a:avLst/>
          </a:prstGeom>
          <a:noFill/>
        </p:spPr>
        <p:txBody>
          <a:bodyPr wrap="square" rtlCol="0">
            <a:spAutoFit/>
          </a:bodyPr>
          <a:lstStyle/>
          <a:p>
            <a:pPr algn="just"/>
            <a:r>
              <a:rPr lang="en-US"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   </a:t>
            </a:r>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An </a:t>
            </a:r>
            <a:r>
              <a:rPr lang="en-US" sz="2000" i="1" dirty="0">
                <a:solidFill>
                  <a:schemeClr val="bg1">
                    <a:lumMod val="95000"/>
                    <a:lumOff val="5000"/>
                  </a:schemeClr>
                </a:solidFill>
                <a:latin typeface="Times New Roman" panose="02020603050405020304" pitchFamily="18" charset="0"/>
                <a:cs typeface="Times New Roman" panose="02020603050405020304" pitchFamily="18" charset="0"/>
              </a:rPr>
              <a:t>asynchronous</a:t>
            </a:r>
            <a:r>
              <a:rPr lang="en-US" sz="2000" dirty="0">
                <a:solidFill>
                  <a:schemeClr val="bg1">
                    <a:lumMod val="95000"/>
                    <a:lumOff val="5000"/>
                  </a:schemeClr>
                </a:solidFill>
                <a:latin typeface="Times New Roman" panose="02020603050405020304" pitchFamily="18" charset="0"/>
                <a:cs typeface="Times New Roman" panose="02020603050405020304" pitchFamily="18" charset="0"/>
              </a:rPr>
              <a:t> model allows multiple things to happen at the same time. When you start an action, your program continues to run. When the action finishes, the program is informed and gets access to the result (for example, the data read from disk).</a:t>
            </a:r>
            <a:endParaRPr lang="uk-UA" sz="20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3568" y="2421966"/>
            <a:ext cx="2438400" cy="2581275"/>
          </a:xfrm>
          <a:prstGeom prst="rect">
            <a:avLst/>
          </a:prstGeom>
        </p:spPr>
      </p:pic>
    </p:spTree>
    <p:extLst>
      <p:ext uri="{BB962C8B-B14F-4D97-AF65-F5344CB8AC3E}">
        <p14:creationId xmlns:p14="http://schemas.microsoft.com/office/powerpoint/2010/main" val="2755218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fontAlgn="base"/>
            <a:r>
              <a:rPr lang="en-US" dirty="0" smtClean="0"/>
              <a:t>SYNCHRONOUS AND Asynchronous</a:t>
            </a:r>
            <a:endParaRPr lang="en-US" b="1"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029" y="2421537"/>
            <a:ext cx="7419975" cy="3876675"/>
          </a:xfrm>
          <a:prstGeom prst="rect">
            <a:avLst/>
          </a:prstGeom>
        </p:spPr>
      </p:pic>
    </p:spTree>
    <p:extLst>
      <p:ext uri="{BB962C8B-B14F-4D97-AF65-F5344CB8AC3E}">
        <p14:creationId xmlns:p14="http://schemas.microsoft.com/office/powerpoint/2010/main" val="2681105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fontAlgn="base"/>
            <a:r>
              <a:rPr lang="en-US" b="1" dirty="0"/>
              <a:t>Concurrency Model and Event Loop</a:t>
            </a:r>
          </a:p>
        </p:txBody>
      </p:sp>
      <p:sp>
        <p:nvSpPr>
          <p:cNvPr id="5" name="TextBox 4"/>
          <p:cNvSpPr txBox="1"/>
          <p:nvPr/>
        </p:nvSpPr>
        <p:spPr>
          <a:xfrm>
            <a:off x="548640" y="2882419"/>
            <a:ext cx="5098315" cy="1477328"/>
          </a:xfrm>
          <a:prstGeom prst="rect">
            <a:avLst/>
          </a:prstGeom>
          <a:noFill/>
        </p:spPr>
        <p:txBody>
          <a:bodyPr wrap="square" rtlCol="0">
            <a:spAutoFit/>
          </a:bodyPr>
          <a:lstStyle/>
          <a:p>
            <a:pPr algn="just"/>
            <a:r>
              <a:rPr lang="uk-UA" dirty="0">
                <a:solidFill>
                  <a:schemeClr val="bg1">
                    <a:lumMod val="95000"/>
                    <a:lumOff val="5000"/>
                  </a:schemeClr>
                </a:solidFill>
              </a:rPr>
              <a:t> </a:t>
            </a:r>
            <a:r>
              <a:rPr lang="uk-UA" dirty="0" smtClean="0">
                <a:solidFill>
                  <a:schemeClr val="bg1">
                    <a:lumMod val="95000"/>
                    <a:lumOff val="5000"/>
                  </a:schemeClr>
                </a:solidFill>
              </a:rPr>
              <a:t>     </a:t>
            </a:r>
            <a:r>
              <a:rPr lang="en-US" dirty="0" err="1" smtClean="0">
                <a:solidFill>
                  <a:schemeClr val="bg1">
                    <a:lumMod val="95000"/>
                    <a:lumOff val="5000"/>
                  </a:schemeClr>
                </a:solidFill>
              </a:rPr>
              <a:t>Javascript</a:t>
            </a:r>
            <a:r>
              <a:rPr lang="en-US" dirty="0" smtClean="0">
                <a:solidFill>
                  <a:schemeClr val="bg1">
                    <a:lumMod val="95000"/>
                    <a:lumOff val="5000"/>
                  </a:schemeClr>
                </a:solidFill>
              </a:rPr>
              <a:t> </a:t>
            </a:r>
            <a:r>
              <a:rPr lang="en-US" dirty="0">
                <a:solidFill>
                  <a:schemeClr val="bg1">
                    <a:lumMod val="95000"/>
                    <a:lumOff val="5000"/>
                  </a:schemeClr>
                </a:solidFill>
              </a:rPr>
              <a:t>runtime is single threaded which means that it can execute one piece of code at a time. In order to understand the concurrency model and the event loop in </a:t>
            </a:r>
            <a:r>
              <a:rPr lang="en-US" dirty="0" err="1">
                <a:solidFill>
                  <a:schemeClr val="bg1">
                    <a:lumMod val="95000"/>
                    <a:lumOff val="5000"/>
                  </a:schemeClr>
                </a:solidFill>
              </a:rPr>
              <a:t>Javascript</a:t>
            </a:r>
            <a:r>
              <a:rPr lang="en-US" dirty="0">
                <a:solidFill>
                  <a:schemeClr val="bg1">
                    <a:lumMod val="95000"/>
                    <a:lumOff val="5000"/>
                  </a:schemeClr>
                </a:solidFill>
              </a:rPr>
              <a:t> we have to first get to know some common terms that are associated with it.</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 </a:t>
            </a:r>
            <a:endParaRPr lang="uk-UA"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5948" y="1995080"/>
            <a:ext cx="5180527" cy="3958247"/>
          </a:xfrm>
          <a:prstGeom prst="rect">
            <a:avLst/>
          </a:prstGeom>
        </p:spPr>
      </p:pic>
    </p:spTree>
    <p:extLst>
      <p:ext uri="{BB962C8B-B14F-4D97-AF65-F5344CB8AC3E}">
        <p14:creationId xmlns:p14="http://schemas.microsoft.com/office/powerpoint/2010/main" val="4138812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fontAlgn="base"/>
            <a:r>
              <a:rPr lang="en-US" b="1" dirty="0"/>
              <a:t>Memory Heap</a:t>
            </a:r>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782065" y="2000575"/>
            <a:ext cx="10627869" cy="518889"/>
          </a:xfrm>
        </p:spPr>
        <p:txBody>
          <a:bodyPr>
            <a:noAutofit/>
          </a:bodyPr>
          <a:lstStyle/>
          <a:p>
            <a:pPr fontAlgn="base"/>
            <a:r>
              <a:rPr lang="en-US" dirty="0">
                <a:latin typeface="Times New Roman" panose="02020603050405020304" pitchFamily="18" charset="0"/>
                <a:cs typeface="Times New Roman" panose="02020603050405020304" pitchFamily="18" charset="0"/>
              </a:rPr>
              <a:t>Heap is the place (memory) where objects are stored when we define variables.</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799" y="2519464"/>
            <a:ext cx="9876818" cy="3160582"/>
          </a:xfrm>
          <a:prstGeom prst="rect">
            <a:avLst/>
          </a:prstGeom>
        </p:spPr>
      </p:pic>
    </p:spTree>
    <p:extLst>
      <p:ext uri="{BB962C8B-B14F-4D97-AF65-F5344CB8AC3E}">
        <p14:creationId xmlns:p14="http://schemas.microsoft.com/office/powerpoint/2010/main" val="2444597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fontAlgn="base"/>
            <a:r>
              <a:rPr lang="en-US" b="1" dirty="0" smtClean="0"/>
              <a:t>call </a:t>
            </a:r>
            <a:r>
              <a:rPr lang="en-US" b="1" dirty="0"/>
              <a:t>stack</a:t>
            </a:r>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782065" y="2000575"/>
            <a:ext cx="10627869" cy="3349638"/>
          </a:xfrm>
        </p:spPr>
        <p:txBody>
          <a:bodyPr>
            <a:noAutofit/>
          </a:bodyPr>
          <a:lstStyle/>
          <a:p>
            <a:pPr fontAlgn="base"/>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call stack is a simple data structure that records where in the code we are currently. So if we step into a function that is a function invocation it is pushed to the call stack. When we return from a function it is popped out of the stack</a:t>
            </a:r>
            <a:r>
              <a:rPr lang="en-US" dirty="0" smtClean="0">
                <a:latin typeface="Times New Roman" panose="02020603050405020304" pitchFamily="18" charset="0"/>
                <a:cs typeface="Times New Roman" panose="02020603050405020304" pitchFamily="18" charset="0"/>
              </a:rPr>
              <a:t>.</a:t>
            </a:r>
          </a:p>
          <a:p>
            <a:pPr fontAlgn="base"/>
            <a:endParaRPr lang="uk-UA" dirty="0" smtClean="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First when the code executes the runtime will read through each of the function definitions. But when it reaches the line where the first </a:t>
            </a:r>
            <a:r>
              <a:rPr lang="en-US" dirty="0" smtClean="0">
                <a:latin typeface="Times New Roman" panose="02020603050405020304" pitchFamily="18" charset="0"/>
                <a:cs typeface="Times New Roman" panose="02020603050405020304" pitchFamily="18" charset="0"/>
              </a:rPr>
              <a:t>function</a:t>
            </a:r>
            <a:r>
              <a:rPr lang="en-US" dirty="0">
                <a:latin typeface="Times New Roman" panose="02020603050405020304" pitchFamily="18" charset="0"/>
                <a:cs typeface="Times New Roman" panose="02020603050405020304" pitchFamily="18" charset="0"/>
              </a:rPr>
              <a:t> is invoked it will push this function into the call stack.</a:t>
            </a:r>
            <a:endParaRPr lang="uk-UA" dirty="0">
              <a:latin typeface="Times New Roman" panose="02020603050405020304" pitchFamily="18" charset="0"/>
              <a:cs typeface="Times New Roman" panose="02020603050405020304" pitchFamily="18" charset="0"/>
            </a:endParaRPr>
          </a:p>
          <a:p>
            <a:pPr fontAlgn="base"/>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7482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fontAlgn="base"/>
            <a:r>
              <a:rPr lang="en-US" b="1" dirty="0" smtClean="0"/>
              <a:t>call stack - example</a:t>
            </a:r>
            <a:endParaRPr lang="en-US" b="1" dirty="0"/>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273810"/>
            <a:ext cx="3524742" cy="3686689"/>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1648" y="1924782"/>
            <a:ext cx="2347388" cy="4384744"/>
          </a:xfrm>
          <a:prstGeom prst="rect">
            <a:avLst/>
          </a:prstGeom>
        </p:spPr>
      </p:pic>
      <p:pic>
        <p:nvPicPr>
          <p:cNvPr id="5" name="Рисунок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6683" y="3164654"/>
            <a:ext cx="1905000" cy="1905000"/>
          </a:xfrm>
          <a:prstGeom prst="rect">
            <a:avLst/>
          </a:prstGeom>
        </p:spPr>
      </p:pic>
      <p:pic>
        <p:nvPicPr>
          <p:cNvPr id="2" name="Рисунок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47824" y="4389132"/>
            <a:ext cx="1855149" cy="1855149"/>
          </a:xfrm>
          <a:prstGeom prst="rect">
            <a:avLst/>
          </a:prstGeom>
        </p:spPr>
      </p:pic>
    </p:spTree>
    <p:extLst>
      <p:ext uri="{BB962C8B-B14F-4D97-AF65-F5344CB8AC3E}">
        <p14:creationId xmlns:p14="http://schemas.microsoft.com/office/powerpoint/2010/main" val="64676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468086"/>
            <a:ext cx="10820400" cy="685800"/>
          </a:xfrm>
        </p:spPr>
        <p:txBody>
          <a:bodyPr>
            <a:normAutofit/>
          </a:bodyPr>
          <a:lstStyle/>
          <a:p>
            <a:pPr algn="ctr"/>
            <a:r>
              <a:rPr lang="en-US" b="1" dirty="0"/>
              <a:t>Web API</a:t>
            </a:r>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782065" y="2000574"/>
            <a:ext cx="10627869" cy="4189913"/>
          </a:xfrm>
        </p:spPr>
        <p:txBody>
          <a:bodyPr>
            <a:noAutofit/>
          </a:bodyPr>
          <a:lstStyle/>
          <a:p>
            <a:pPr fontAlgn="base"/>
            <a:r>
              <a:rPr lang="en-US" dirty="0">
                <a:latin typeface="Times New Roman" panose="02020603050405020304" pitchFamily="18" charset="0"/>
                <a:cs typeface="Times New Roman" panose="02020603050405020304" pitchFamily="18" charset="0"/>
              </a:rPr>
              <a:t>Browsers have defined API’s which developers can be used to make complex processes such as to get location of </a:t>
            </a:r>
            <a:r>
              <a:rPr lang="en-US" dirty="0" smtClean="0">
                <a:latin typeface="Times New Roman" panose="02020603050405020304" pitchFamily="18" charset="0"/>
                <a:cs typeface="Times New Roman" panose="02020603050405020304" pitchFamily="18" charset="0"/>
              </a:rPr>
              <a:t>visitor. List of  web APIs</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Audio</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Application cache</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Canvas</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Geolocation</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Local storage</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Notifications</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Video</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Web database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106978"/>
      </p:ext>
    </p:extLst>
  </p:cSld>
  <p:clrMapOvr>
    <a:masterClrMapping/>
  </p:clrMapOvr>
  <p:timing>
    <p:tnLst>
      <p:par>
        <p:cT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Схема">
  <a:themeElements>
    <a:clrScheme name="Схема">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Схема">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хема">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3.xml><?xml version="1.0" encoding="utf-8"?>
<ds:datastoreItem xmlns:ds="http://schemas.openxmlformats.org/officeDocument/2006/customXml" ds:itemID="{E9033E08-7FE9-4F6D-B155-A8777B4A5A57}">
  <ds:schemaRefs>
    <ds:schemaRef ds:uri="http://purl.org/dc/elements/1.1/"/>
    <ds:schemaRef ds:uri="http://purl.org/dc/dcmitype/"/>
    <ds:schemaRef ds:uri="http://schemas.microsoft.com/office/2006/documentManagement/types"/>
    <ds:schemaRef ds:uri="http://purl.org/dc/terms/"/>
    <ds:schemaRef ds:uri="http://schemas.microsoft.com/office/infopath/2007/PartnerControls"/>
    <ds:schemaRef ds:uri="http://www.w3.org/XML/1998/namespace"/>
    <ds:schemaRef ds:uri="http://schemas.microsoft.com/office/2006/metadata/properties"/>
    <ds:schemaRef ds:uri="http://schemas.openxmlformats.org/package/2006/metadata/core-properties"/>
    <ds:schemaRef ds:uri="835f28f2-30f1-4728-84d2-86d96e143488"/>
    <ds:schemaRef ds:uri="341e6018-ac0a-4dfb-8409-db9e0d25502e"/>
  </ds:schemaRefs>
</ds:datastoreItem>
</file>

<file path=docProps/app.xml><?xml version="1.0" encoding="utf-8"?>
<Properties xmlns="http://schemas.openxmlformats.org/officeDocument/2006/extended-properties" xmlns:vt="http://schemas.openxmlformats.org/officeDocument/2006/docPropsVTypes">
  <Template/>
  <TotalTime>4463</TotalTime>
  <Words>393</Words>
  <Application>Microsoft Office PowerPoint</Application>
  <PresentationFormat>Широкий екран</PresentationFormat>
  <Paragraphs>52</Paragraphs>
  <Slides>19</Slides>
  <Notes>3</Notes>
  <HiddenSlides>0</HiddenSlides>
  <MMClips>0</MMClips>
  <ScaleCrop>false</ScaleCrop>
  <HeadingPairs>
    <vt:vector size="6" baseType="variant">
      <vt:variant>
        <vt:lpstr>Використані шрифти</vt:lpstr>
      </vt:variant>
      <vt:variant>
        <vt:i4>8</vt:i4>
      </vt:variant>
      <vt:variant>
        <vt:lpstr>Тема</vt:lpstr>
      </vt:variant>
      <vt:variant>
        <vt:i4>4</vt:i4>
      </vt:variant>
      <vt:variant>
        <vt:lpstr>Заголовки слайдів</vt:lpstr>
      </vt:variant>
      <vt:variant>
        <vt:i4>19</vt:i4>
      </vt:variant>
    </vt:vector>
  </HeadingPairs>
  <TitlesOfParts>
    <vt:vector size="31" baseType="lpstr">
      <vt:lpstr>Arial</vt:lpstr>
      <vt:lpstr>Calibri</vt:lpstr>
      <vt:lpstr>Open Sans</vt:lpstr>
      <vt:lpstr>Open Sans Regular</vt:lpstr>
      <vt:lpstr>Proxima Nova Black</vt:lpstr>
      <vt:lpstr>Times New Roman</vt:lpstr>
      <vt:lpstr>Trebuchet MS</vt:lpstr>
      <vt:lpstr>Tw Cen MT</vt:lpstr>
      <vt:lpstr>1_GRADIENT THEME</vt:lpstr>
      <vt:lpstr>2_GRADIENT THEME</vt:lpstr>
      <vt:lpstr>2_DARK THEME</vt:lpstr>
      <vt:lpstr>Схема</vt:lpstr>
      <vt:lpstr>Concurrency  model and Event  Loop, Callbacks</vt:lpstr>
      <vt:lpstr>SYNCHRONOUS programMing</vt:lpstr>
      <vt:lpstr>asynchronous model</vt:lpstr>
      <vt:lpstr>SYNCHRONOUS AND Asynchronous</vt:lpstr>
      <vt:lpstr>Concurrency Model and Event Loop</vt:lpstr>
      <vt:lpstr>Memory Heap</vt:lpstr>
      <vt:lpstr>call stack</vt:lpstr>
      <vt:lpstr>call stack - example</vt:lpstr>
      <vt:lpstr>Web API</vt:lpstr>
      <vt:lpstr>Callback Queue</vt:lpstr>
      <vt:lpstr>EXAMPLE</vt:lpstr>
      <vt:lpstr>EXAMPLE</vt:lpstr>
      <vt:lpstr>qUIZ</vt:lpstr>
      <vt:lpstr>What is a callback?</vt:lpstr>
      <vt:lpstr>Why do we need Callback Functions?</vt:lpstr>
      <vt:lpstr>Some rules</vt:lpstr>
      <vt:lpstr>It is Important!!</vt:lpstr>
      <vt:lpstr>references</vt:lpstr>
      <vt:lpstr>Презентація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Taras Dyda</dc:creator>
  <cp:lastModifiedBy>Taras Dyda</cp:lastModifiedBy>
  <cp:revision>231</cp:revision>
  <dcterms:created xsi:type="dcterms:W3CDTF">2018-11-02T13:55:27Z</dcterms:created>
  <dcterms:modified xsi:type="dcterms:W3CDTF">2020-05-20T10:17:47Z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