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  <p:sldMasterId id="2147485030" r:id="rId7"/>
  </p:sldMasterIdLst>
  <p:notesMasterIdLst>
    <p:notesMasterId r:id="rId24"/>
  </p:notesMasterIdLst>
  <p:sldIdLst>
    <p:sldId id="1224" r:id="rId8"/>
    <p:sldId id="1269" r:id="rId9"/>
    <p:sldId id="1270" r:id="rId10"/>
    <p:sldId id="1272" r:id="rId11"/>
    <p:sldId id="1271" r:id="rId12"/>
    <p:sldId id="1273" r:id="rId13"/>
    <p:sldId id="1275" r:id="rId14"/>
    <p:sldId id="1274" r:id="rId15"/>
    <p:sldId id="1276" r:id="rId16"/>
    <p:sldId id="1277" r:id="rId17"/>
    <p:sldId id="1278" r:id="rId18"/>
    <p:sldId id="1279" r:id="rId19"/>
    <p:sldId id="1280" r:id="rId20"/>
    <p:sldId id="1281" r:id="rId21"/>
    <p:sldId id="1265" r:id="rId22"/>
    <p:sldId id="1206" r:id="rId2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69"/>
            <p14:sldId id="1270"/>
            <p14:sldId id="1272"/>
            <p14:sldId id="1271"/>
            <p14:sldId id="1273"/>
            <p14:sldId id="1275"/>
            <p14:sldId id="1274"/>
            <p14:sldId id="1276"/>
            <p14:sldId id="1277"/>
            <p14:sldId id="1278"/>
            <p14:sldId id="1279"/>
            <p14:sldId id="1280"/>
            <p14:sldId id="1281"/>
            <p14:sldId id="1265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  <p:cmAuthor id="6" name="Taras Dyda" initials="TD" lastIdx="1" clrIdx="5">
    <p:extLst>
      <p:ext uri="{19B8F6BF-5375-455C-9EA6-DF929625EA0E}">
        <p15:presenceInfo xmlns:p15="http://schemas.microsoft.com/office/powerpoint/2012/main" userId="a48c86e0fbc963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5B1"/>
    <a:srgbClr val="159B3B"/>
    <a:srgbClr val="BA124A"/>
    <a:srgbClr val="F4AB0A"/>
    <a:srgbClr val="8F2585"/>
    <a:srgbClr val="F26D26"/>
    <a:srgbClr val="E93BDD"/>
    <a:srgbClr val="F49EEE"/>
    <a:srgbClr val="42D109"/>
    <a:srgbClr val="E3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Помірний стиль 2 –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Помірний стиль 2 –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Помірний стиль 1 –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0" autoAdjust="0"/>
    <p:restoredTop sz="90035" autoAdjust="0"/>
  </p:normalViewPr>
  <p:slideViewPr>
    <p:cSldViewPr snapToGrid="0">
      <p:cViewPr varScale="1">
        <p:scale>
          <a:sx n="84" d="100"/>
          <a:sy n="84" d="100"/>
        </p:scale>
        <p:origin x="470" y="67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20-04-12T23:12:27.421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20-04-12T23:12:27.421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20-04-12T23:12:27.421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20-04-12T23:12:27.421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26/04/2020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‹№›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AD6EE87-EBD5-4F12-A48A-63ACA297AC8F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167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040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116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783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6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627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295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3253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355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075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334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2084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003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188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9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0792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861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2071403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485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78617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‹№›</a:t>
            </a:fld>
            <a:endParaRPr lang="en-US" dirty="0"/>
          </a:p>
        </p:txBody>
      </p:sp>
      <p:pic>
        <p:nvPicPr>
          <p:cNvPr id="48" name="Picture 8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06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31" r:id="rId1"/>
    <p:sldLayoutId id="2147485032" r:id="rId2"/>
    <p:sldLayoutId id="2147485033" r:id="rId3"/>
    <p:sldLayoutId id="2147485034" r:id="rId4"/>
    <p:sldLayoutId id="2147485035" r:id="rId5"/>
    <p:sldLayoutId id="2147485036" r:id="rId6"/>
    <p:sldLayoutId id="2147485037" r:id="rId7"/>
    <p:sldLayoutId id="2147485038" r:id="rId8"/>
    <p:sldLayoutId id="2147485039" r:id="rId9"/>
    <p:sldLayoutId id="2147485040" r:id="rId10"/>
    <p:sldLayoutId id="2147485041" r:id="rId11"/>
    <p:sldLayoutId id="2147485042" r:id="rId12"/>
    <p:sldLayoutId id="2147485043" r:id="rId13"/>
    <p:sldLayoutId id="2147485044" r:id="rId14"/>
    <p:sldLayoutId id="2147485045" r:id="rId15"/>
    <p:sldLayoutId id="2147485046" r:id="rId16"/>
    <p:sldLayoutId id="2147485047" r:id="rId17"/>
    <p:sldLayoutId id="2147485048" r:id="rId18"/>
    <p:sldLayoutId id="2147485049" r:id="rId19"/>
    <p:sldLayoutId id="2147485050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front-end-weekly/difference-between-string-primitives-and-string-object-d962b7ab8496" TargetMode="External"/><Relationship Id="rId2" Type="http://schemas.openxmlformats.org/officeDocument/2006/relationships/hyperlink" Target="https://codeburst.io/javascript-essentials-types-data-structures-3ac039f9877b" TargetMode="External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22.png"/><Relationship Id="rId4" Type="http://schemas.openxmlformats.org/officeDocument/2006/relationships/hyperlink" Target="https://developer.mozilla.org/uk/docs/Web/JavaScript/Reference/Global_Objects/RegExp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3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3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3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CD7C-0C79-467A-9369-0675D4B54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By Taras Dyda</a:t>
            </a:r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cap="none" dirty="0" smtClean="0"/>
              <a:t>String primitives  </a:t>
            </a:r>
            <a:br>
              <a:rPr lang="en-US" cap="none" dirty="0" smtClean="0"/>
            </a:br>
            <a:r>
              <a:rPr lang="en-US" cap="none" dirty="0" smtClean="0"/>
              <a:t>String objects</a:t>
            </a:r>
            <a:br>
              <a:rPr lang="en-US" cap="none" dirty="0" smtClean="0"/>
            </a:br>
            <a:r>
              <a:rPr lang="en-US" cap="none" dirty="0" err="1" smtClean="0"/>
              <a:t>RegEx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65" y="445410"/>
            <a:ext cx="108204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 err="1" smtClean="0"/>
              <a:t>RegExp</a:t>
            </a:r>
            <a:r>
              <a:rPr lang="en-US" sz="3200" b="1" cap="none" dirty="0" smtClean="0"/>
              <a:t> syntax</a:t>
            </a:r>
            <a:endParaRPr lang="uk-UA" sz="3200" b="1" cap="none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96" y="1870052"/>
            <a:ext cx="3067478" cy="94310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10" y="2979414"/>
            <a:ext cx="8916644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4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65" y="445410"/>
            <a:ext cx="108204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 smtClean="0"/>
              <a:t>Methods that use regular expressions</a:t>
            </a:r>
            <a:endParaRPr lang="uk-UA" sz="3200" b="1" cap="none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45" y="2150591"/>
            <a:ext cx="10316640" cy="357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8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65" y="445410"/>
            <a:ext cx="108204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 smtClean="0"/>
              <a:t>Advanced searching</a:t>
            </a:r>
            <a:endParaRPr lang="uk-UA" sz="3200" b="1" cap="none" dirty="0"/>
          </a:p>
        </p:txBody>
      </p:sp>
      <p:graphicFrame>
        <p:nvGraphicFramePr>
          <p:cNvPr id="4" name="Таблиця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98991"/>
              </p:ext>
            </p:extLst>
          </p:nvPr>
        </p:nvGraphicFramePr>
        <p:xfrm>
          <a:off x="1850768" y="1815298"/>
          <a:ext cx="8817232" cy="40088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60129">
                  <a:extLst>
                    <a:ext uri="{9D8B030D-6E8A-4147-A177-3AD203B41FA5}">
                      <a16:colId xmlns:a16="http://schemas.microsoft.com/office/drawing/2014/main" val="2940054278"/>
                    </a:ext>
                  </a:extLst>
                </a:gridCol>
                <a:gridCol w="5857103">
                  <a:extLst>
                    <a:ext uri="{9D8B030D-6E8A-4147-A177-3AD203B41FA5}">
                      <a16:colId xmlns:a16="http://schemas.microsoft.com/office/drawing/2014/main" val="2044177027"/>
                    </a:ext>
                  </a:extLst>
                </a:gridCol>
              </a:tblGrid>
              <a:tr h="3418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Open Sans"/>
                        </a:rPr>
                        <a:t>Character</a:t>
                      </a:r>
                      <a:endParaRPr lang="uk-UA" sz="1600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Open Sans"/>
                        </a:rPr>
                        <a:t>Meaning</a:t>
                      </a:r>
                      <a:endParaRPr lang="uk-UA" sz="1600" dirty="0">
                        <a:latin typeface="Open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405215"/>
                  </a:ext>
                </a:extLst>
              </a:tr>
              <a:tr h="34187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pen Sans"/>
                          <a:cs typeface="Times New Roman" panose="02020603050405020304" pitchFamily="18" charset="0"/>
                        </a:rPr>
                        <a:t>\d</a:t>
                      </a:r>
                      <a:endParaRPr lang="uk-UA" sz="1600" dirty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pen Sans"/>
                          <a:cs typeface="Times New Roman" panose="02020603050405020304" pitchFamily="18" charset="0"/>
                        </a:rPr>
                        <a:t>Matches a digit</a:t>
                      </a:r>
                      <a:r>
                        <a:rPr lang="en-US" sz="1600" baseline="0" dirty="0" smtClean="0">
                          <a:latin typeface="Open Sans"/>
                          <a:cs typeface="Times New Roman" panose="02020603050405020304" pitchFamily="18" charset="0"/>
                        </a:rPr>
                        <a:t> character</a:t>
                      </a:r>
                      <a:endParaRPr lang="uk-UA" sz="1600" dirty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89733"/>
                  </a:ext>
                </a:extLst>
              </a:tr>
              <a:tr h="59008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pen Sans"/>
                          <a:cs typeface="Times New Roman" panose="02020603050405020304" pitchFamily="18" charset="0"/>
                        </a:rPr>
                        <a:t>\w</a:t>
                      </a:r>
                      <a:endParaRPr lang="uk-UA" sz="1600" dirty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Matches any alphanumeric character from the basic Latin alphabet, including the underscore</a:t>
                      </a:r>
                      <a:endParaRPr lang="uk-UA" sz="1600" dirty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390298"/>
                  </a:ext>
                </a:extLst>
              </a:tr>
              <a:tr h="34187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pen Sans"/>
                          <a:cs typeface="Times New Roman" panose="02020603050405020304" pitchFamily="18" charset="0"/>
                        </a:rPr>
                        <a:t>\s</a:t>
                      </a:r>
                      <a:endParaRPr lang="uk-UA" sz="1600" dirty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Matches a single character other than white space</a:t>
                      </a:r>
                      <a:endParaRPr lang="uk-UA" sz="1600" dirty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758182"/>
                  </a:ext>
                </a:extLst>
              </a:tr>
              <a:tr h="341876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\t</a:t>
                      </a:r>
                      <a:endParaRPr lang="uk-UA" sz="1600" dirty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Matches a horizontal tab</a:t>
                      </a:r>
                      <a:endParaRPr lang="uk-UA" sz="1600" dirty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911523"/>
                  </a:ext>
                </a:extLst>
              </a:tr>
              <a:tr h="34187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pen Sans"/>
                          <a:cs typeface="Times New Roman" panose="02020603050405020304" pitchFamily="18" charset="0"/>
                        </a:rPr>
                        <a:t>\n</a:t>
                      </a:r>
                      <a:endParaRPr lang="uk-UA" sz="1600" dirty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Matches a linefeed</a:t>
                      </a:r>
                      <a:endParaRPr lang="uk-UA" sz="1600" dirty="0" smtClean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501342"/>
                  </a:ext>
                </a:extLst>
              </a:tr>
              <a:tr h="34187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pen Sans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dirty="0" err="1" smtClean="0">
                          <a:latin typeface="Open Sans"/>
                          <a:cs typeface="Times New Roman" panose="02020603050405020304" pitchFamily="18" charset="0"/>
                        </a:rPr>
                        <a:t>abcd</a:t>
                      </a:r>
                      <a:r>
                        <a:rPr lang="en-US" sz="1600" dirty="0" smtClean="0">
                          <a:latin typeface="Open Sans"/>
                          <a:cs typeface="Times New Roman" panose="02020603050405020304" pitchFamily="18" charset="0"/>
                        </a:rPr>
                        <a:t>]/[a-d]</a:t>
                      </a:r>
                      <a:endParaRPr lang="uk-UA" sz="1600" dirty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Matches any one of the enclosed characters</a:t>
                      </a:r>
                      <a:endParaRPr lang="uk-UA" sz="1600" dirty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337459"/>
                  </a:ext>
                </a:extLst>
              </a:tr>
              <a:tr h="34187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pen Sans"/>
                          <a:cs typeface="Times New Roman" panose="02020603050405020304" pitchFamily="18" charset="0"/>
                        </a:rPr>
                        <a:t>[^</a:t>
                      </a:r>
                      <a:r>
                        <a:rPr lang="en-US" sz="1600" dirty="0" err="1" smtClean="0">
                          <a:latin typeface="Open Sans"/>
                          <a:cs typeface="Times New Roman" panose="02020603050405020304" pitchFamily="18" charset="0"/>
                        </a:rPr>
                        <a:t>abcd</a:t>
                      </a:r>
                      <a:r>
                        <a:rPr lang="en-US" sz="1600" dirty="0" smtClean="0">
                          <a:latin typeface="Open Sans"/>
                          <a:cs typeface="Times New Roman" panose="02020603050405020304" pitchFamily="18" charset="0"/>
                        </a:rPr>
                        <a:t>]/[^a-d]</a:t>
                      </a:r>
                      <a:endParaRPr lang="uk-UA" sz="1600" dirty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That is, it matches anything that is not enclosed in the brackets</a:t>
                      </a:r>
                      <a:endParaRPr lang="uk-UA" sz="1600" dirty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484557"/>
                  </a:ext>
                </a:extLst>
              </a:tr>
              <a:tr h="34187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pen Sans"/>
                          <a:cs typeface="Times New Roman" panose="02020603050405020304" pitchFamily="18" charset="0"/>
                        </a:rPr>
                        <a:t>{n}</a:t>
                      </a:r>
                      <a:endParaRPr lang="uk-UA" sz="1600" dirty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pen Sans"/>
                          <a:cs typeface="Times New Roman" panose="02020603050405020304" pitchFamily="18" charset="0"/>
                        </a:rPr>
                        <a:t>amount of repetitions</a:t>
                      </a:r>
                      <a:endParaRPr lang="uk-UA" sz="1600" dirty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185975"/>
                  </a:ext>
                </a:extLst>
              </a:tr>
              <a:tr h="341876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Open Sans"/>
                          <a:cs typeface="Times New Roman" panose="02020603050405020304" pitchFamily="18" charset="0"/>
                        </a:rPr>
                        <a:t>a|b</a:t>
                      </a:r>
                      <a:endParaRPr lang="uk-UA" sz="1600" dirty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Matches either </a:t>
                      </a:r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 or </a:t>
                      </a:r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uk-UA" sz="1600" dirty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80996"/>
                  </a:ext>
                </a:extLst>
              </a:tr>
              <a:tr h="34187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pen Sans"/>
                          <a:cs typeface="Times New Roman" panose="02020603050405020304" pitchFamily="18" charset="0"/>
                        </a:rPr>
                        <a:t>$</a:t>
                      </a:r>
                      <a:endParaRPr lang="uk-UA" sz="1600" dirty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Matches end of input</a:t>
                      </a:r>
                      <a:endParaRPr lang="uk-UA" sz="1600" dirty="0"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614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22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65" y="445410"/>
            <a:ext cx="108204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 smtClean="0"/>
              <a:t>Example of usage</a:t>
            </a:r>
            <a:endParaRPr lang="uk-UA" sz="3200" b="1" cap="none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588" y="1913762"/>
            <a:ext cx="6499860" cy="400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3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65" y="445410"/>
            <a:ext cx="108204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 smtClean="0"/>
              <a:t>Example of usage</a:t>
            </a:r>
            <a:endParaRPr lang="uk-UA" sz="3200" b="1" cap="none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84" y="1824990"/>
            <a:ext cx="571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7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E6F92B3-0A64-344F-AACB-4E6E187D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59" y="512334"/>
            <a:ext cx="10820400" cy="6858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references</a:t>
            </a:r>
            <a:endParaRPr lang="en-US" sz="8000" dirty="0"/>
          </a:p>
        </p:txBody>
      </p:sp>
      <p:sp>
        <p:nvSpPr>
          <p:cNvPr id="5" name="Title 9">
            <a:extLst>
              <a:ext uri="{FF2B5EF4-FFF2-40B4-BE49-F238E27FC236}">
                <a16:creationId xmlns:a16="http://schemas.microsoft.com/office/drawing/2014/main" id="{FE6F92B3-0A64-344F-AACB-4E6E187DC37E}"/>
              </a:ext>
            </a:extLst>
          </p:cNvPr>
          <p:cNvSpPr txBox="1">
            <a:spLocks/>
          </p:cNvSpPr>
          <p:nvPr/>
        </p:nvSpPr>
        <p:spPr>
          <a:xfrm>
            <a:off x="655320" y="3285308"/>
            <a:ext cx="10820400" cy="2540725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endParaRPr lang="en-US" sz="8000" dirty="0"/>
          </a:p>
        </p:txBody>
      </p:sp>
      <p:sp>
        <p:nvSpPr>
          <p:cNvPr id="4" name="TextBox 3"/>
          <p:cNvSpPr txBox="1"/>
          <p:nvPr/>
        </p:nvSpPr>
        <p:spPr>
          <a:xfrm>
            <a:off x="1408669" y="2034746"/>
            <a:ext cx="63101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2"/>
              </a:rPr>
              <a:t>1) 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codeburst.io/javascript-essentials-types-data-structures-3ac039f9877b</a:t>
            </a:r>
            <a:endParaRPr lang="en-US" sz="2000" dirty="0" smtClean="0"/>
          </a:p>
          <a:p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000" dirty="0" smtClean="0">
                <a:hlinkClick r:id="rId3"/>
              </a:rPr>
              <a:t>2) 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medium.com/front-end-weekly/difference-between-string-primitives-and-string-object-d962b7ab8496</a:t>
            </a:r>
            <a:endParaRPr lang="en-US" sz="2000" dirty="0" smtClean="0"/>
          </a:p>
          <a:p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000" dirty="0" smtClean="0">
                <a:hlinkClick r:id="rId4"/>
              </a:rPr>
              <a:t>3)https</a:t>
            </a:r>
            <a:r>
              <a:rPr lang="en-US" sz="2000" dirty="0">
                <a:hlinkClick r:id="rId4"/>
              </a:rPr>
              <a:t>://developer.mozilla.org/uk/docs/Web/JavaScript/Reference/Global_Objects/RegExp</a:t>
            </a:r>
            <a:endParaRPr lang="en-US" sz="20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131" y="1503125"/>
            <a:ext cx="3861589" cy="386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2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68086"/>
            <a:ext cx="10820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Primitive TYPES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378941" y="2059459"/>
            <a:ext cx="1147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6 primitive types.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primitive is not an object and has no methods of its own. </a:t>
            </a:r>
            <a:endParaRPr lang="uk-UA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1" y="2744656"/>
            <a:ext cx="8002117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7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68086"/>
            <a:ext cx="10820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STRING </a:t>
            </a:r>
            <a:r>
              <a:rPr lang="en-US" dirty="0" err="1" smtClean="0"/>
              <a:t>PRiMITIVES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2065" y="2000575"/>
            <a:ext cx="10627869" cy="1113329"/>
          </a:xfrm>
        </p:spPr>
        <p:txBody>
          <a:bodyPr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JavaScript’s string type is used to represent textual data. It is a set of "elements" of 16-bit unsigned integer values each treated as a UTF-16 code value.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65" y="3230730"/>
            <a:ext cx="8618097" cy="262637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126" y="3680507"/>
            <a:ext cx="5078835" cy="124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9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68086"/>
            <a:ext cx="10820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STRING objects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2065" y="1871969"/>
            <a:ext cx="10627869" cy="1352225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you work with a series of characters; it wraps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Javascript's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primitive data type with a number of helper methods.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JavaScript automatically converts between string primitives and String objects, you can call any of the helper methods of the String object on a string primitive.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017" y="3095588"/>
            <a:ext cx="2810267" cy="25721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76" y="3814762"/>
            <a:ext cx="8449854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65" y="601929"/>
            <a:ext cx="10820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Distinction between string primitives and String objects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2065" y="2000575"/>
            <a:ext cx="10627869" cy="1113329"/>
          </a:xfrm>
        </p:spPr>
        <p:txBody>
          <a:bodyPr>
            <a:no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uk-UA" altLang="uk-UA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1 and 2 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3 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1 and 2 ,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65" y="3579615"/>
            <a:ext cx="5346343" cy="23196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067" y="3934470"/>
            <a:ext cx="3115110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65" y="387745"/>
            <a:ext cx="10820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Distinction between string primitives and String objects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2065" y="2000575"/>
            <a:ext cx="10627869" cy="1113329"/>
          </a:xfrm>
        </p:spPr>
        <p:txBody>
          <a:bodyPr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primitives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 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uk-UA" altLang="uk-UA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altLang="uk-UA" b="1" i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</a:t>
            </a:r>
            <a:r>
              <a:rPr lang="uk-UA" altLang="uk-UA" b="1" i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uk-UA" altLang="uk-UA" i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uk-UA" i="1" dirty="0" smtClean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uk-UA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Primitives passed to </a:t>
            </a:r>
            <a:r>
              <a:rPr lang="en-US" altLang="uk-UA" b="1" i="1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</a:t>
            </a:r>
            <a:r>
              <a:rPr lang="en-US" altLang="uk-UA" b="1" i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uk-UA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treated as source code</a:t>
            </a:r>
          </a:p>
          <a:p>
            <a:pPr lvl="0" eaLnBrk="0" fontAlgn="base" hangingPunct="0"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uk-UA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objects are treated like other objects, and it returns the object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84" y="3799807"/>
            <a:ext cx="3848637" cy="219105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659" y="3799807"/>
            <a:ext cx="3448531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6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590" y="544264"/>
            <a:ext cx="10820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STRING METHODS</a:t>
            </a:r>
            <a:endParaRPr lang="uk-UA" dirty="0"/>
          </a:p>
        </p:txBody>
      </p:sp>
      <p:graphicFrame>
        <p:nvGraphicFramePr>
          <p:cNvPr id="4" name="Таблиця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706582"/>
              </p:ext>
            </p:extLst>
          </p:nvPr>
        </p:nvGraphicFramePr>
        <p:xfrm>
          <a:off x="1070914" y="1795848"/>
          <a:ext cx="9621799" cy="405972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426309">
                  <a:extLst>
                    <a:ext uri="{9D8B030D-6E8A-4147-A177-3AD203B41FA5}">
                      <a16:colId xmlns:a16="http://schemas.microsoft.com/office/drawing/2014/main" val="430820861"/>
                    </a:ext>
                  </a:extLst>
                </a:gridCol>
                <a:gridCol w="7195490">
                  <a:extLst>
                    <a:ext uri="{9D8B030D-6E8A-4147-A177-3AD203B41FA5}">
                      <a16:colId xmlns:a16="http://schemas.microsoft.com/office/drawing/2014/main" val="3266443144"/>
                    </a:ext>
                  </a:extLst>
                </a:gridCol>
              </a:tblGrid>
              <a:tr h="293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Method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Description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171473"/>
                  </a:ext>
                </a:extLst>
              </a:tr>
              <a:tr h="293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charAt</a:t>
                      </a:r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()</a:t>
                      </a:r>
                      <a:endParaRPr lang="uk-UA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character at the specified index (position)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963236"/>
                  </a:ext>
                </a:extLst>
              </a:tr>
              <a:tr h="293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charCodeAt</a:t>
                      </a:r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()</a:t>
                      </a:r>
                      <a:endParaRPr lang="uk-UA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Unicode of the character at the specified index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20849"/>
                  </a:ext>
                </a:extLst>
              </a:tr>
              <a:tr h="293944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Includes()</a:t>
                      </a:r>
                      <a:endParaRPr lang="uk-UA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whether a string contains the specified string/characters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178053"/>
                  </a:ext>
                </a:extLst>
              </a:tr>
              <a:tr h="402120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indexOf()</a:t>
                      </a:r>
                      <a:endParaRPr lang="uk-UA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position of the first found occurrence of a specified value in a string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21666"/>
                  </a:ext>
                </a:extLst>
              </a:tr>
              <a:tr h="4997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replace()</a:t>
                      </a:r>
                      <a:endParaRPr lang="uk-UA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Searches a string for a specified value, or a regular expression, and returns a new string where the specified values are replaced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56784"/>
                  </a:ext>
                </a:extLst>
              </a:tr>
              <a:tr h="323338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slice()</a:t>
                      </a:r>
                      <a:endParaRPr lang="uk-UA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effectLst/>
                        </a:rPr>
                        <a:t>Extracts a part of a string and returns a new string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241397731"/>
                  </a:ext>
                </a:extLst>
              </a:tr>
              <a:tr h="293944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split()</a:t>
                      </a:r>
                      <a:endParaRPr lang="en-US" sz="1400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Splits a string into an array of substrings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165372"/>
                  </a:ext>
                </a:extLst>
              </a:tr>
              <a:tr h="323338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substring()</a:t>
                      </a:r>
                      <a:endParaRPr lang="en-US" sz="1400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 smtClean="0">
                          <a:effectLst/>
                        </a:rPr>
                        <a:t>Extracts </a:t>
                      </a:r>
                      <a:r>
                        <a:rPr lang="en-US" sz="1400" dirty="0">
                          <a:effectLst/>
                        </a:rPr>
                        <a:t>the characters from a string, between two specified indices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58530434"/>
                  </a:ext>
                </a:extLst>
              </a:tr>
              <a:tr h="293944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toUpperCase()</a:t>
                      </a:r>
                      <a:endParaRPr lang="en-US" sz="1400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Converts a string to uppercase letters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768662"/>
                  </a:ext>
                </a:extLst>
              </a:tr>
              <a:tr h="323338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toLowerCase()</a:t>
                      </a:r>
                      <a:endParaRPr lang="en-US" sz="1400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effectLst/>
                        </a:rPr>
                        <a:t>Converts a string to lowercase letters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88056359"/>
                  </a:ext>
                </a:extLst>
              </a:tr>
              <a:tr h="293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valueOf</a:t>
                      </a:r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primitive value of a String object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238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68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65" y="445410"/>
            <a:ext cx="108204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 err="1" smtClean="0"/>
              <a:t>RegEx</a:t>
            </a:r>
            <a:endParaRPr lang="uk-UA" sz="3200" b="1" cap="non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2065" y="2000575"/>
            <a:ext cx="10627869" cy="1434603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regular expression is a sequence of characters that forms a search pattern.</a:t>
            </a:r>
          </a:p>
          <a:p>
            <a:pPr algn="just"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search for data in a text, you can use this search pattern to describe what you are searching for.</a:t>
            </a:r>
          </a:p>
          <a:p>
            <a:pPr algn="just"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regular expression can be a single character, or a more complicated pattern.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844" y="3817033"/>
            <a:ext cx="3277057" cy="6573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01" y="3865191"/>
            <a:ext cx="2686425" cy="63826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01" y="4933468"/>
            <a:ext cx="2248214" cy="28579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124" y="4856205"/>
            <a:ext cx="2248214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4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65" y="445410"/>
            <a:ext cx="108204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 err="1" smtClean="0"/>
              <a:t>RegExp</a:t>
            </a:r>
            <a:r>
              <a:rPr lang="en-US" sz="3200" b="1" cap="none" dirty="0" smtClean="0"/>
              <a:t> syntax</a:t>
            </a:r>
            <a:endParaRPr lang="uk-UA" sz="3200" b="1" cap="none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96" y="1870052"/>
            <a:ext cx="3067478" cy="94310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10" y="2979414"/>
            <a:ext cx="8916644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7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Схема">
  <a:themeElements>
    <a:clrScheme name="Схем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Схем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9033E08-7FE9-4F6D-B155-A8777B4A5A57}">
  <ds:schemaRefs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835f28f2-30f1-4728-84d2-86d96e143488"/>
    <ds:schemaRef ds:uri="341e6018-ac0a-4dfb-8409-db9e0d25502e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2463</TotalTime>
  <Words>352</Words>
  <Application>Microsoft Office PowerPoint</Application>
  <PresentationFormat>Широкий екран</PresentationFormat>
  <Paragraphs>79</Paragraphs>
  <Slides>16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8</vt:i4>
      </vt:variant>
      <vt:variant>
        <vt:lpstr>Тема</vt:lpstr>
      </vt:variant>
      <vt:variant>
        <vt:i4>4</vt:i4>
      </vt:variant>
      <vt:variant>
        <vt:lpstr>Заголовки слайдів</vt:lpstr>
      </vt:variant>
      <vt:variant>
        <vt:i4>16</vt:i4>
      </vt:variant>
    </vt:vector>
  </HeadingPairs>
  <TitlesOfParts>
    <vt:vector size="28" baseType="lpstr">
      <vt:lpstr>Arial</vt:lpstr>
      <vt:lpstr>Calibri</vt:lpstr>
      <vt:lpstr>Open Sans</vt:lpstr>
      <vt:lpstr>Open Sans Regular</vt:lpstr>
      <vt:lpstr>Proxima Nova Black</vt:lpstr>
      <vt:lpstr>Times New Roman</vt:lpstr>
      <vt:lpstr>Trebuchet MS</vt:lpstr>
      <vt:lpstr>Tw Cen MT</vt:lpstr>
      <vt:lpstr>1_GRADIENT THEME</vt:lpstr>
      <vt:lpstr>2_GRADIENT THEME</vt:lpstr>
      <vt:lpstr>2_DARK THEME</vt:lpstr>
      <vt:lpstr>Схема</vt:lpstr>
      <vt:lpstr>String primitives   String objects RegEx</vt:lpstr>
      <vt:lpstr>Primitive TYPES</vt:lpstr>
      <vt:lpstr>STRING PRiMITIVES</vt:lpstr>
      <vt:lpstr>STRING objects</vt:lpstr>
      <vt:lpstr>Distinction between string primitives and String objects</vt:lpstr>
      <vt:lpstr>Distinction between string primitives and String objects</vt:lpstr>
      <vt:lpstr>STRING METHODS</vt:lpstr>
      <vt:lpstr>RegEx</vt:lpstr>
      <vt:lpstr>RegExp syntax</vt:lpstr>
      <vt:lpstr>RegExp syntax</vt:lpstr>
      <vt:lpstr>Methods that use regular expressions</vt:lpstr>
      <vt:lpstr>Advanced searching</vt:lpstr>
      <vt:lpstr>Example of usage</vt:lpstr>
      <vt:lpstr>Example of usage</vt:lpstr>
      <vt:lpstr>references</vt:lpstr>
      <vt:lpstr>Презентація PowerPoint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Taras Dyda</cp:lastModifiedBy>
  <cp:revision>178</cp:revision>
  <dcterms:created xsi:type="dcterms:W3CDTF">2018-11-02T13:55:27Z</dcterms:created>
  <dcterms:modified xsi:type="dcterms:W3CDTF">2020-04-26T13:48:29Z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