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 id="2147485030" r:id="rId7"/>
  </p:sldMasterIdLst>
  <p:notesMasterIdLst>
    <p:notesMasterId r:id="rId32"/>
  </p:notesMasterIdLst>
  <p:sldIdLst>
    <p:sldId id="1224" r:id="rId8"/>
    <p:sldId id="1269" r:id="rId9"/>
    <p:sldId id="1270" r:id="rId10"/>
    <p:sldId id="1272" r:id="rId11"/>
    <p:sldId id="1273" r:id="rId12"/>
    <p:sldId id="1274" r:id="rId13"/>
    <p:sldId id="1275" r:id="rId14"/>
    <p:sldId id="1276" r:id="rId15"/>
    <p:sldId id="1277" r:id="rId16"/>
    <p:sldId id="1278" r:id="rId17"/>
    <p:sldId id="1279" r:id="rId18"/>
    <p:sldId id="1281" r:id="rId19"/>
    <p:sldId id="1280" r:id="rId20"/>
    <p:sldId id="1282" r:id="rId21"/>
    <p:sldId id="1283" r:id="rId22"/>
    <p:sldId id="1290" r:id="rId23"/>
    <p:sldId id="1284" r:id="rId24"/>
    <p:sldId id="1285" r:id="rId25"/>
    <p:sldId id="1286" r:id="rId26"/>
    <p:sldId id="1287" r:id="rId27"/>
    <p:sldId id="1288" r:id="rId28"/>
    <p:sldId id="1289" r:id="rId29"/>
    <p:sldId id="1265" r:id="rId30"/>
    <p:sldId id="1206"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69"/>
            <p14:sldId id="1270"/>
            <p14:sldId id="1272"/>
            <p14:sldId id="1273"/>
            <p14:sldId id="1274"/>
            <p14:sldId id="1275"/>
            <p14:sldId id="1276"/>
            <p14:sldId id="1277"/>
            <p14:sldId id="1278"/>
            <p14:sldId id="1279"/>
            <p14:sldId id="1281"/>
            <p14:sldId id="1280"/>
            <p14:sldId id="1282"/>
            <p14:sldId id="1283"/>
            <p14:sldId id="1290"/>
            <p14:sldId id="1284"/>
            <p14:sldId id="1285"/>
            <p14:sldId id="1286"/>
            <p14:sldId id="1287"/>
            <p14:sldId id="1288"/>
            <p14:sldId id="1289"/>
            <p14:sldId id="126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Taras Dyda" initials="TD" lastIdx="1" clrIdx="5">
    <p:extLst>
      <p:ext uri="{19B8F6BF-5375-455C-9EA6-DF929625EA0E}">
        <p15:presenceInfo xmlns:p15="http://schemas.microsoft.com/office/powerpoint/2012/main" userId="a48c86e0fbc963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Помір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89687" autoAdjust="0"/>
  </p:normalViewPr>
  <p:slideViewPr>
    <p:cSldViewPr snapToGrid="0">
      <p:cViewPr varScale="1">
        <p:scale>
          <a:sx n="83" d="100"/>
          <a:sy n="83" d="100"/>
        </p:scale>
        <p:origin x="485" y="77"/>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09/06/2020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427533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405975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385862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356014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2243098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46409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132885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113529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252022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3039833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uk-UA" smtClean="0"/>
              <a:t>Зразок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6/9/2020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616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27040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uk-UA" smtClean="0"/>
              <a:t>Зразок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5A61015F-7CC6-4D0A-9D87-873EA4C304CC}"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2711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97783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uk-UA" smtClean="0"/>
              <a:t>Зразок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141410" y="3073397"/>
            <a:ext cx="4878391"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172200" y="3073397"/>
            <a:ext cx="4875210"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62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729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uk-UA" smtClean="0"/>
              <a:t>Зразок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05C68B11-C5A8-448C-8CE9-B1A273C79CFC}"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2325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16CA0-919D-4A49-9C8A-62FDFB3A5183}"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72535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859075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99334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uk-UA" smtClean="0"/>
              <a:t>Зразок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2084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42003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uk-UA" smtClean="0"/>
              <a:t>Зразок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268188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uk-UA" smtClean="0"/>
              <a:t>Зразок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28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1007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0861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2071403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166948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8617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4.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image" Target="../media/image1.emf"/><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8"/>
          <p:cNvPicPr>
            <a:picLocks noChangeAspect="1"/>
          </p:cNvPicPr>
          <p:nvPr userDrawn="1"/>
        </p:nvPicPr>
        <p:blipFill>
          <a:blip r:embed="rId2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82906075"/>
      </p:ext>
    </p:extLst>
  </p:cSld>
  <p:clrMap bg1="dk1" tx1="lt1" bg2="dk2" tx2="lt2" accent1="accent1" accent2="accent2" accent3="accent3" accent4="accent4" accent5="accent5" accent6="accent6" hlink="hlink" folHlink="folHlink"/>
  <p:sldLayoutIdLst>
    <p:sldLayoutId id="2147485031" r:id="rId1"/>
    <p:sldLayoutId id="2147485032" r:id="rId2"/>
    <p:sldLayoutId id="2147485033" r:id="rId3"/>
    <p:sldLayoutId id="2147485034" r:id="rId4"/>
    <p:sldLayoutId id="2147485035" r:id="rId5"/>
    <p:sldLayoutId id="2147485036" r:id="rId6"/>
    <p:sldLayoutId id="2147485037" r:id="rId7"/>
    <p:sldLayoutId id="2147485038" r:id="rId8"/>
    <p:sldLayoutId id="2147485039" r:id="rId9"/>
    <p:sldLayoutId id="2147485040" r:id="rId10"/>
    <p:sldLayoutId id="2147485041" r:id="rId11"/>
    <p:sldLayoutId id="2147485042" r:id="rId12"/>
    <p:sldLayoutId id="2147485043" r:id="rId13"/>
    <p:sldLayoutId id="2147485044" r:id="rId14"/>
    <p:sldLayoutId id="2147485045" r:id="rId15"/>
    <p:sldLayoutId id="2147485046" r:id="rId16"/>
    <p:sldLayoutId id="2147485047" r:id="rId17"/>
    <p:sldLayoutId id="2147485048" r:id="rId18"/>
    <p:sldLayoutId id="2147485049" r:id="rId19"/>
    <p:sldLayoutId id="2147485050" r:id="rId20"/>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3.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3.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3.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5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5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5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53.xml"/><Relationship Id="rId5" Type="http://schemas.openxmlformats.org/officeDocument/2006/relationships/image" Target="../media/image50.png"/><Relationship Id="rId4" Type="http://schemas.openxmlformats.org/officeDocument/2006/relationships/image" Target="../media/image49.jp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5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53.xml"/><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53.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5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normAutofit fontScale="62500" lnSpcReduction="20000"/>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cap="none" dirty="0" smtClean="0"/>
              <a:t>Angular</a:t>
            </a:r>
            <a:endParaRPr lang="en-US" cap="none"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Create new component</a:t>
            </a:r>
            <a:endParaRPr lang="uk-UA"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959" y="2440173"/>
            <a:ext cx="1819529" cy="342948"/>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425" y="2440173"/>
            <a:ext cx="3277057" cy="238158"/>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051" y="1768846"/>
            <a:ext cx="1580811" cy="1580811"/>
          </a:xfrm>
          <a:prstGeom prst="rect">
            <a:avLst/>
          </a:prstGeom>
        </p:spPr>
      </p:pic>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9243" y="4087696"/>
            <a:ext cx="3048425" cy="1667108"/>
          </a:xfrm>
          <a:prstGeom prst="rect">
            <a:avLst/>
          </a:prstGeom>
        </p:spPr>
      </p:pic>
    </p:spTree>
    <p:extLst>
      <p:ext uri="{BB962C8B-B14F-4D97-AF65-F5344CB8AC3E}">
        <p14:creationId xmlns:p14="http://schemas.microsoft.com/office/powerpoint/2010/main" val="2752183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smtClean="0"/>
              <a:t>*.</a:t>
            </a:r>
            <a:r>
              <a:rPr lang="en-US" cap="none" dirty="0" err="1" smtClean="0"/>
              <a:t>component.ts</a:t>
            </a:r>
            <a:endParaRPr lang="uk-UA" cap="none"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505" y="2189892"/>
            <a:ext cx="5123687" cy="3803417"/>
          </a:xfrm>
          <a:prstGeom prst="rect">
            <a:avLst/>
          </a:prstGeom>
        </p:spPr>
      </p:pic>
    </p:spTree>
    <p:extLst>
      <p:ext uri="{BB962C8B-B14F-4D97-AF65-F5344CB8AC3E}">
        <p14:creationId xmlns:p14="http://schemas.microsoft.com/office/powerpoint/2010/main" val="3559311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smtClean="0"/>
              <a:t>How to use?</a:t>
            </a:r>
            <a:endParaRPr lang="uk-UA" cap="none"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584" y="3453611"/>
            <a:ext cx="4336069" cy="2874036"/>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28" y="2182229"/>
            <a:ext cx="1823981" cy="1548523"/>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31630">
            <a:off x="1874079" y="3775006"/>
            <a:ext cx="1362343" cy="540147"/>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1653" y="1898240"/>
            <a:ext cx="3781953" cy="1324160"/>
          </a:xfrm>
          <a:prstGeom prst="rect">
            <a:avLst/>
          </a:prstGeom>
        </p:spPr>
      </p:pic>
    </p:spTree>
    <p:extLst>
      <p:ext uri="{BB962C8B-B14F-4D97-AF65-F5344CB8AC3E}">
        <p14:creationId xmlns:p14="http://schemas.microsoft.com/office/powerpoint/2010/main" val="3101317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smtClean="0"/>
              <a:t>HOOKS</a:t>
            </a:r>
            <a:endParaRPr lang="uk-UA" cap="none" dirty="0"/>
          </a:p>
        </p:txBody>
      </p:sp>
      <p:graphicFrame>
        <p:nvGraphicFramePr>
          <p:cNvPr id="3" name="Таблиця 2"/>
          <p:cNvGraphicFramePr>
            <a:graphicFrameLocks noGrp="1"/>
          </p:cNvGraphicFramePr>
          <p:nvPr>
            <p:extLst>
              <p:ext uri="{D42A27DB-BD31-4B8C-83A1-F6EECF244321}">
                <p14:modId xmlns:p14="http://schemas.microsoft.com/office/powerpoint/2010/main" val="3857099989"/>
              </p:ext>
            </p:extLst>
          </p:nvPr>
        </p:nvGraphicFramePr>
        <p:xfrm>
          <a:off x="2032000" y="2551176"/>
          <a:ext cx="8128000" cy="256269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055313003"/>
                    </a:ext>
                  </a:extLst>
                </a:gridCol>
                <a:gridCol w="4064000">
                  <a:extLst>
                    <a:ext uri="{9D8B030D-6E8A-4147-A177-3AD203B41FA5}">
                      <a16:colId xmlns:a16="http://schemas.microsoft.com/office/drawing/2014/main" val="564871054"/>
                    </a:ext>
                  </a:extLst>
                </a:gridCol>
              </a:tblGrid>
              <a:tr h="368130">
                <a:tc>
                  <a:txBody>
                    <a:bodyPr/>
                    <a:lstStyle/>
                    <a:p>
                      <a:pPr algn="ctr"/>
                      <a:r>
                        <a:rPr lang="en-US" dirty="0" smtClean="0"/>
                        <a:t>Name</a:t>
                      </a:r>
                      <a:endParaRPr lang="uk-UA" dirty="0"/>
                    </a:p>
                  </a:txBody>
                  <a:tcPr/>
                </a:tc>
                <a:tc>
                  <a:txBody>
                    <a:bodyPr/>
                    <a:lstStyle/>
                    <a:p>
                      <a:pPr algn="ctr"/>
                      <a:r>
                        <a:rPr lang="en-US" sz="1800" b="1" i="0" kern="1200" dirty="0" smtClean="0">
                          <a:solidFill>
                            <a:schemeClr val="lt1"/>
                          </a:solidFill>
                          <a:effectLst/>
                          <a:latin typeface="+mn-lt"/>
                          <a:ea typeface="+mn-ea"/>
                          <a:cs typeface="+mn-cs"/>
                        </a:rPr>
                        <a:t>Timing</a:t>
                      </a:r>
                      <a:endParaRPr lang="uk-UA" dirty="0"/>
                    </a:p>
                  </a:txBody>
                  <a:tcPr/>
                </a:tc>
                <a:extLst>
                  <a:ext uri="{0D108BD9-81ED-4DB2-BD59-A6C34878D82A}">
                    <a16:rowId xmlns:a16="http://schemas.microsoft.com/office/drawing/2014/main" val="961042068"/>
                  </a:ext>
                </a:extLst>
              </a:tr>
              <a:tr h="370840">
                <a:tc>
                  <a:txBody>
                    <a:bodyPr/>
                    <a:lstStyle/>
                    <a:p>
                      <a:r>
                        <a:rPr lang="en-US" sz="1800" b="0" i="0" kern="1200" dirty="0" err="1" smtClean="0">
                          <a:solidFill>
                            <a:schemeClr val="dk1"/>
                          </a:solidFill>
                          <a:effectLst/>
                          <a:latin typeface="+mn-lt"/>
                          <a:ea typeface="+mn-ea"/>
                          <a:cs typeface="+mn-cs"/>
                        </a:rPr>
                        <a:t>ngOnChanges</a:t>
                      </a:r>
                      <a:r>
                        <a:rPr lang="en-US" sz="1800" b="0" i="0" kern="1200" dirty="0" smtClean="0">
                          <a:solidFill>
                            <a:schemeClr val="dk1"/>
                          </a:solidFill>
                          <a:effectLst/>
                          <a:latin typeface="+mn-lt"/>
                          <a:ea typeface="+mn-ea"/>
                          <a:cs typeface="+mn-cs"/>
                        </a:rPr>
                        <a:t>()</a:t>
                      </a:r>
                      <a:endParaRPr lang="uk-UA" dirty="0"/>
                    </a:p>
                  </a:txBody>
                  <a:tcPr/>
                </a:tc>
                <a:tc>
                  <a:txBody>
                    <a:bodyPr/>
                    <a:lstStyle/>
                    <a:p>
                      <a:r>
                        <a:rPr lang="en-US" sz="1800" b="0" i="0" kern="1200" dirty="0" smtClean="0">
                          <a:solidFill>
                            <a:schemeClr val="dk1"/>
                          </a:solidFill>
                          <a:effectLst/>
                          <a:latin typeface="+mn-lt"/>
                          <a:ea typeface="+mn-ea"/>
                          <a:cs typeface="+mn-cs"/>
                        </a:rPr>
                        <a:t>Called before </a:t>
                      </a:r>
                      <a:r>
                        <a:rPr lang="en-US" dirty="0" err="1" smtClean="0"/>
                        <a:t>ngOnInit</a:t>
                      </a:r>
                      <a:r>
                        <a:rPr lang="en-US" dirty="0" smtClean="0"/>
                        <a:t>()</a:t>
                      </a:r>
                      <a:r>
                        <a:rPr lang="en-US" sz="1800" b="0" i="0" kern="1200" dirty="0" smtClean="0">
                          <a:solidFill>
                            <a:schemeClr val="dk1"/>
                          </a:solidFill>
                          <a:effectLst/>
                          <a:latin typeface="+mn-lt"/>
                          <a:ea typeface="+mn-ea"/>
                          <a:cs typeface="+mn-cs"/>
                        </a:rPr>
                        <a:t> and whenever one or more data-bound input properties change.</a:t>
                      </a:r>
                      <a:endParaRPr lang="uk-UA" dirty="0"/>
                    </a:p>
                  </a:txBody>
                  <a:tcPr/>
                </a:tc>
                <a:extLst>
                  <a:ext uri="{0D108BD9-81ED-4DB2-BD59-A6C34878D82A}">
                    <a16:rowId xmlns:a16="http://schemas.microsoft.com/office/drawing/2014/main" val="4128221261"/>
                  </a:ext>
                </a:extLst>
              </a:tr>
              <a:tr h="370840">
                <a:tc>
                  <a:txBody>
                    <a:bodyPr/>
                    <a:lstStyle/>
                    <a:p>
                      <a:r>
                        <a:rPr lang="en-US" sz="1800" b="0" i="0" kern="1200" dirty="0" err="1" smtClean="0">
                          <a:solidFill>
                            <a:schemeClr val="dk1"/>
                          </a:solidFill>
                          <a:effectLst/>
                          <a:latin typeface="+mn-lt"/>
                          <a:ea typeface="+mn-ea"/>
                          <a:cs typeface="+mn-cs"/>
                        </a:rPr>
                        <a:t>ngOnInit</a:t>
                      </a:r>
                      <a:r>
                        <a:rPr lang="en-US" sz="1800" b="0" i="0" kern="1200" dirty="0" smtClean="0">
                          <a:solidFill>
                            <a:schemeClr val="dk1"/>
                          </a:solidFill>
                          <a:effectLst/>
                          <a:latin typeface="+mn-lt"/>
                          <a:ea typeface="+mn-ea"/>
                          <a:cs typeface="+mn-cs"/>
                        </a:rPr>
                        <a:t>()</a:t>
                      </a:r>
                      <a:endParaRPr lang="uk-UA" dirty="0"/>
                    </a:p>
                  </a:txBody>
                  <a:tcPr/>
                </a:tc>
                <a:tc>
                  <a:txBody>
                    <a:bodyPr/>
                    <a:lstStyle/>
                    <a:p>
                      <a:r>
                        <a:rPr lang="en-US" sz="1800" b="0" i="0" kern="1200" dirty="0" smtClean="0">
                          <a:solidFill>
                            <a:schemeClr val="dk1"/>
                          </a:solidFill>
                          <a:effectLst/>
                          <a:latin typeface="+mn-lt"/>
                          <a:ea typeface="+mn-ea"/>
                          <a:cs typeface="+mn-cs"/>
                        </a:rPr>
                        <a:t>Called once, after the first </a:t>
                      </a:r>
                      <a:r>
                        <a:rPr lang="en-US" dirty="0" err="1" smtClean="0"/>
                        <a:t>ngOnChanges</a:t>
                      </a:r>
                      <a:r>
                        <a:rPr lang="en-US" dirty="0" smtClean="0"/>
                        <a:t>()</a:t>
                      </a:r>
                      <a:r>
                        <a:rPr lang="en-US" sz="1800" b="0" i="0" kern="1200" dirty="0" smtClean="0">
                          <a:solidFill>
                            <a:schemeClr val="dk1"/>
                          </a:solidFill>
                          <a:effectLst/>
                          <a:latin typeface="+mn-lt"/>
                          <a:ea typeface="+mn-ea"/>
                          <a:cs typeface="+mn-cs"/>
                        </a:rPr>
                        <a:t>.</a:t>
                      </a:r>
                      <a:endParaRPr lang="uk-UA" dirty="0"/>
                    </a:p>
                  </a:txBody>
                  <a:tcPr/>
                </a:tc>
                <a:extLst>
                  <a:ext uri="{0D108BD9-81ED-4DB2-BD59-A6C34878D82A}">
                    <a16:rowId xmlns:a16="http://schemas.microsoft.com/office/drawing/2014/main" val="408704630"/>
                  </a:ext>
                </a:extLst>
              </a:tr>
              <a:tr h="370840">
                <a:tc>
                  <a:txBody>
                    <a:bodyPr/>
                    <a:lstStyle/>
                    <a:p>
                      <a:r>
                        <a:rPr lang="en-US" sz="1800" b="0" i="0" kern="1200" dirty="0" err="1" smtClean="0">
                          <a:solidFill>
                            <a:schemeClr val="dk1"/>
                          </a:solidFill>
                          <a:effectLst/>
                          <a:latin typeface="+mn-lt"/>
                          <a:ea typeface="+mn-ea"/>
                          <a:cs typeface="+mn-cs"/>
                        </a:rPr>
                        <a:t>ngOnDestroy</a:t>
                      </a:r>
                      <a:r>
                        <a:rPr lang="en-US" sz="1800" b="0" i="0" kern="1200" dirty="0" smtClean="0">
                          <a:solidFill>
                            <a:schemeClr val="dk1"/>
                          </a:solidFill>
                          <a:effectLst/>
                          <a:latin typeface="+mn-lt"/>
                          <a:ea typeface="+mn-ea"/>
                          <a:cs typeface="+mn-cs"/>
                        </a:rPr>
                        <a:t>()</a:t>
                      </a:r>
                      <a:endParaRPr lang="uk-UA" dirty="0"/>
                    </a:p>
                  </a:txBody>
                  <a:tcPr/>
                </a:tc>
                <a:tc>
                  <a:txBody>
                    <a:bodyPr/>
                    <a:lstStyle/>
                    <a:p>
                      <a:r>
                        <a:rPr lang="en-US" sz="1800" b="0" i="0" kern="1200" dirty="0" smtClean="0">
                          <a:solidFill>
                            <a:schemeClr val="dk1"/>
                          </a:solidFill>
                          <a:effectLst/>
                          <a:latin typeface="+mn-lt"/>
                          <a:ea typeface="+mn-ea"/>
                          <a:cs typeface="+mn-cs"/>
                        </a:rPr>
                        <a:t>Called immediately before Angular destroys the directive or component.</a:t>
                      </a:r>
                      <a:endParaRPr lang="uk-UA" dirty="0"/>
                    </a:p>
                  </a:txBody>
                  <a:tcPr/>
                </a:tc>
                <a:extLst>
                  <a:ext uri="{0D108BD9-81ED-4DB2-BD59-A6C34878D82A}">
                    <a16:rowId xmlns:a16="http://schemas.microsoft.com/office/drawing/2014/main" val="653519621"/>
                  </a:ext>
                </a:extLst>
              </a:tr>
            </a:tbl>
          </a:graphicData>
        </a:graphic>
      </p:graphicFrame>
    </p:spTree>
    <p:extLst>
      <p:ext uri="{BB962C8B-B14F-4D97-AF65-F5344CB8AC3E}">
        <p14:creationId xmlns:p14="http://schemas.microsoft.com/office/powerpoint/2010/main" val="244388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a:t>p</a:t>
            </a:r>
            <a:r>
              <a:rPr lang="en-US" cap="none" dirty="0" smtClean="0"/>
              <a:t>ublic, private, protected </a:t>
            </a:r>
            <a:endParaRPr lang="uk-UA" cap="none" dirty="0"/>
          </a:p>
        </p:txBody>
      </p:sp>
      <p:sp>
        <p:nvSpPr>
          <p:cNvPr id="2" name="TextBox 1"/>
          <p:cNvSpPr txBox="1"/>
          <p:nvPr/>
        </p:nvSpPr>
        <p:spPr>
          <a:xfrm>
            <a:off x="905256" y="2523744"/>
            <a:ext cx="2606040" cy="1477328"/>
          </a:xfrm>
          <a:prstGeom prst="rect">
            <a:avLst/>
          </a:prstGeom>
          <a:noFill/>
        </p:spPr>
        <p:txBody>
          <a:bodyPr wrap="square" rtlCol="0">
            <a:spAutoFit/>
          </a:bodyPr>
          <a:lstStyle/>
          <a:p>
            <a:pPr algn="just"/>
            <a:r>
              <a:rPr lang="en-US" dirty="0" smtClean="0">
                <a:solidFill>
                  <a:schemeClr val="bg1"/>
                </a:solidFill>
              </a:rPr>
              <a:t>1. Public - </a:t>
            </a:r>
            <a:r>
              <a:rPr lang="en-US" dirty="0">
                <a:solidFill>
                  <a:schemeClr val="bg1"/>
                </a:solidFill>
              </a:rPr>
              <a:t>can be accessed from the internal class methods as well as from the external scripts. This is a default access.</a:t>
            </a:r>
            <a:r>
              <a:rPr lang="en-US" dirty="0" smtClean="0">
                <a:solidFill>
                  <a:schemeClr val="bg1"/>
                </a:solidFill>
              </a:rPr>
              <a:t> </a:t>
            </a:r>
            <a:endParaRPr lang="uk-UA" dirty="0">
              <a:solidFill>
                <a:schemeClr val="bg1"/>
              </a:solidFill>
            </a:endParaRPr>
          </a:p>
        </p:txBody>
      </p:sp>
      <p:sp>
        <p:nvSpPr>
          <p:cNvPr id="4" name="TextBox 3"/>
          <p:cNvSpPr txBox="1"/>
          <p:nvPr/>
        </p:nvSpPr>
        <p:spPr>
          <a:xfrm>
            <a:off x="4450080" y="2523744"/>
            <a:ext cx="3291840" cy="923330"/>
          </a:xfrm>
          <a:prstGeom prst="rect">
            <a:avLst/>
          </a:prstGeom>
          <a:noFill/>
        </p:spPr>
        <p:txBody>
          <a:bodyPr wrap="square" rtlCol="0">
            <a:spAutoFit/>
          </a:bodyPr>
          <a:lstStyle/>
          <a:p>
            <a:pPr algn="just"/>
            <a:r>
              <a:rPr lang="en-US" dirty="0" smtClean="0">
                <a:solidFill>
                  <a:schemeClr val="bg1"/>
                </a:solidFill>
              </a:rPr>
              <a:t>2. Protected -  </a:t>
            </a:r>
            <a:r>
              <a:rPr lang="en-US" dirty="0">
                <a:solidFill>
                  <a:schemeClr val="bg1"/>
                </a:solidFill>
              </a:rPr>
              <a:t>can be accessed either from the internal class methods or from its descendants.</a:t>
            </a:r>
            <a:r>
              <a:rPr lang="en-US" dirty="0" smtClean="0">
                <a:solidFill>
                  <a:schemeClr val="bg1"/>
                </a:solidFill>
              </a:rPr>
              <a:t> </a:t>
            </a:r>
            <a:endParaRPr lang="uk-UA" dirty="0">
              <a:solidFill>
                <a:schemeClr val="bg1"/>
              </a:solidFill>
            </a:endParaRPr>
          </a:p>
        </p:txBody>
      </p:sp>
      <p:sp>
        <p:nvSpPr>
          <p:cNvPr id="5" name="TextBox 4"/>
          <p:cNvSpPr txBox="1"/>
          <p:nvPr/>
        </p:nvSpPr>
        <p:spPr>
          <a:xfrm>
            <a:off x="8479469" y="2523744"/>
            <a:ext cx="2795083" cy="646331"/>
          </a:xfrm>
          <a:prstGeom prst="rect">
            <a:avLst/>
          </a:prstGeom>
          <a:noFill/>
        </p:spPr>
        <p:txBody>
          <a:bodyPr wrap="square" rtlCol="0">
            <a:spAutoFit/>
          </a:bodyPr>
          <a:lstStyle/>
          <a:p>
            <a:pPr algn="just"/>
            <a:r>
              <a:rPr lang="en-US" dirty="0" smtClean="0">
                <a:solidFill>
                  <a:schemeClr val="bg1"/>
                </a:solidFill>
              </a:rPr>
              <a:t>3. Private - can </a:t>
            </a:r>
            <a:r>
              <a:rPr lang="en-US" dirty="0">
                <a:solidFill>
                  <a:schemeClr val="bg1"/>
                </a:solidFill>
              </a:rPr>
              <a:t>be accessed from within the class only.</a:t>
            </a:r>
            <a:r>
              <a:rPr lang="en-US" dirty="0" smtClean="0">
                <a:solidFill>
                  <a:schemeClr val="bg1"/>
                </a:solidFill>
              </a:rPr>
              <a:t> </a:t>
            </a:r>
            <a:endParaRPr lang="uk-UA" dirty="0">
              <a:solidFill>
                <a:schemeClr val="bg1"/>
              </a:solidFill>
            </a:endParaRPr>
          </a:p>
        </p:txBody>
      </p:sp>
    </p:spTree>
    <p:extLst>
      <p:ext uri="{BB962C8B-B14F-4D97-AF65-F5344CB8AC3E}">
        <p14:creationId xmlns:p14="http://schemas.microsoft.com/office/powerpoint/2010/main" val="3386365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smtClean="0"/>
              <a:t>*</a:t>
            </a:r>
            <a:r>
              <a:rPr lang="en-US" cap="none" dirty="0" err="1" smtClean="0"/>
              <a:t>ngFor</a:t>
            </a:r>
            <a:r>
              <a:rPr lang="en-US" cap="none" dirty="0" smtClean="0"/>
              <a:t>, *</a:t>
            </a:r>
            <a:r>
              <a:rPr lang="en-US" cap="none" dirty="0" err="1" smtClean="0"/>
              <a:t>ngIf</a:t>
            </a:r>
            <a:endParaRPr lang="uk-UA" cap="none"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68" y="2347476"/>
            <a:ext cx="4922792" cy="602068"/>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68" y="3485616"/>
            <a:ext cx="5088163" cy="1918488"/>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0087" y="2347476"/>
            <a:ext cx="5431017" cy="446063"/>
          </a:xfrm>
          <a:prstGeom prst="rect">
            <a:avLst/>
          </a:prstGeom>
        </p:spPr>
      </p:pic>
    </p:spTree>
    <p:extLst>
      <p:ext uri="{BB962C8B-B14F-4D97-AF65-F5344CB8AC3E}">
        <p14:creationId xmlns:p14="http://schemas.microsoft.com/office/powerpoint/2010/main" val="235473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smtClean="0"/>
              <a:t>If else</a:t>
            </a:r>
            <a:endParaRPr lang="uk-UA" cap="none"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415" y="2417141"/>
            <a:ext cx="8021169" cy="638264"/>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415" y="3804238"/>
            <a:ext cx="7354326" cy="1028844"/>
          </a:xfrm>
          <a:prstGeom prst="rect">
            <a:avLst/>
          </a:prstGeom>
        </p:spPr>
      </p:pic>
    </p:spTree>
    <p:extLst>
      <p:ext uri="{BB962C8B-B14F-4D97-AF65-F5344CB8AC3E}">
        <p14:creationId xmlns:p14="http://schemas.microsoft.com/office/powerpoint/2010/main" val="3591115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smtClean="0"/>
              <a:t>Example</a:t>
            </a:r>
            <a:endParaRPr lang="uk-UA" cap="none"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07" y="1892808"/>
            <a:ext cx="3281781" cy="4434840"/>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935" y="1892808"/>
            <a:ext cx="4629945" cy="1056997"/>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7974" y="3359543"/>
            <a:ext cx="3810532" cy="828791"/>
          </a:xfrm>
          <a:prstGeom prst="rect">
            <a:avLst/>
          </a:prstGeom>
        </p:spPr>
      </p:pic>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4877" y="5033342"/>
            <a:ext cx="3524742" cy="704948"/>
          </a:xfrm>
          <a:prstGeom prst="rect">
            <a:avLst/>
          </a:prstGeom>
        </p:spPr>
      </p:pic>
    </p:spTree>
    <p:extLst>
      <p:ext uri="{BB962C8B-B14F-4D97-AF65-F5344CB8AC3E}">
        <p14:creationId xmlns:p14="http://schemas.microsoft.com/office/powerpoint/2010/main" val="2558408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smtClean="0"/>
              <a:t>Attributes</a:t>
            </a:r>
            <a:endParaRPr lang="uk-UA" cap="none"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4" y="2082737"/>
            <a:ext cx="3805292" cy="1039660"/>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6709" y="2082737"/>
            <a:ext cx="4432594" cy="820204"/>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4993" y="2082737"/>
            <a:ext cx="2383919" cy="720142"/>
          </a:xfrm>
          <a:prstGeom prst="rect">
            <a:avLst/>
          </a:prstGeom>
        </p:spPr>
      </p:pic>
      <p:pic>
        <p:nvPicPr>
          <p:cNvPr id="10" name="Рисунок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5312" y="4353069"/>
            <a:ext cx="3610479" cy="657317"/>
          </a:xfrm>
          <a:prstGeom prst="rect">
            <a:avLst/>
          </a:prstGeom>
        </p:spPr>
      </p:pic>
    </p:spTree>
    <p:extLst>
      <p:ext uri="{BB962C8B-B14F-4D97-AF65-F5344CB8AC3E}">
        <p14:creationId xmlns:p14="http://schemas.microsoft.com/office/powerpoint/2010/main" val="1189578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cap="none" dirty="0"/>
              <a:t>E</a:t>
            </a:r>
            <a:r>
              <a:rPr lang="en-US" cap="none" dirty="0" smtClean="0"/>
              <a:t>vents</a:t>
            </a:r>
            <a:endParaRPr lang="uk-UA" cap="none"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291" y="2302418"/>
            <a:ext cx="4267796" cy="314369"/>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0617" y="3002950"/>
            <a:ext cx="3089189" cy="1677333"/>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291" y="3002949"/>
            <a:ext cx="3637284" cy="3317523"/>
          </a:xfrm>
          <a:prstGeom prst="rect">
            <a:avLst/>
          </a:prstGeom>
        </p:spPr>
      </p:pic>
    </p:spTree>
    <p:extLst>
      <p:ext uri="{BB962C8B-B14F-4D97-AF65-F5344CB8AC3E}">
        <p14:creationId xmlns:p14="http://schemas.microsoft.com/office/powerpoint/2010/main" val="4064710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INTRO</a:t>
            </a:r>
            <a:endParaRPr lang="uk-UA" dirty="0"/>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5484" y="1988489"/>
            <a:ext cx="3346516" cy="3346516"/>
          </a:xfrm>
          <a:prstGeom prst="rect">
            <a:avLst/>
          </a:prstGeom>
        </p:spPr>
      </p:pic>
      <p:sp>
        <p:nvSpPr>
          <p:cNvPr id="3" name="TextBox 2"/>
          <p:cNvSpPr txBox="1"/>
          <p:nvPr/>
        </p:nvSpPr>
        <p:spPr>
          <a:xfrm>
            <a:off x="1540811" y="2366788"/>
            <a:ext cx="5417774" cy="3139321"/>
          </a:xfrm>
          <a:prstGeom prst="rect">
            <a:avLst/>
          </a:prstGeom>
          <a:noFill/>
        </p:spPr>
        <p:txBody>
          <a:bodyPr wrap="square" rtlCol="0">
            <a:spAutoFit/>
          </a:bodyPr>
          <a:lstStyle/>
          <a:p>
            <a:pPr algn="just"/>
            <a:r>
              <a:rPr lang="en-US" dirty="0">
                <a:solidFill>
                  <a:schemeClr val="bg1">
                    <a:lumMod val="95000"/>
                    <a:lumOff val="5000"/>
                  </a:schemeClr>
                </a:solidFill>
                <a:latin typeface="+mj-lt"/>
                <a:cs typeface="Times New Roman" panose="02020603050405020304" pitchFamily="18" charset="0"/>
              </a:rPr>
              <a:t> </a:t>
            </a:r>
            <a:r>
              <a:rPr lang="en-US" dirty="0" smtClean="0">
                <a:solidFill>
                  <a:schemeClr val="bg1">
                    <a:lumMod val="95000"/>
                    <a:lumOff val="5000"/>
                  </a:schemeClr>
                </a:solidFill>
                <a:latin typeface="+mj-lt"/>
                <a:cs typeface="Times New Roman" panose="02020603050405020304" pitchFamily="18" charset="0"/>
              </a:rPr>
              <a:t>   Angular </a:t>
            </a:r>
            <a:r>
              <a:rPr lang="en-US" dirty="0">
                <a:solidFill>
                  <a:schemeClr val="bg1">
                    <a:lumMod val="95000"/>
                    <a:lumOff val="5000"/>
                  </a:schemeClr>
                </a:solidFill>
                <a:latin typeface="+mj-lt"/>
                <a:cs typeface="Times New Roman" panose="02020603050405020304" pitchFamily="18" charset="0"/>
              </a:rPr>
              <a:t>is a platform and framework for building single-page client applications using HTML and </a:t>
            </a:r>
            <a:r>
              <a:rPr lang="en-US" dirty="0" err="1">
                <a:solidFill>
                  <a:schemeClr val="bg1">
                    <a:lumMod val="95000"/>
                    <a:lumOff val="5000"/>
                  </a:schemeClr>
                </a:solidFill>
                <a:latin typeface="+mj-lt"/>
                <a:cs typeface="Times New Roman" panose="02020603050405020304" pitchFamily="18" charset="0"/>
              </a:rPr>
              <a:t>TypeScript</a:t>
            </a:r>
            <a:r>
              <a:rPr lang="en-US" dirty="0">
                <a:solidFill>
                  <a:schemeClr val="bg1">
                    <a:lumMod val="95000"/>
                    <a:lumOff val="5000"/>
                  </a:schemeClr>
                </a:solidFill>
                <a:latin typeface="+mj-lt"/>
                <a:cs typeface="Times New Roman" panose="02020603050405020304" pitchFamily="18" charset="0"/>
              </a:rPr>
              <a:t>. Angular is written in </a:t>
            </a:r>
            <a:r>
              <a:rPr lang="en-US" dirty="0" err="1">
                <a:solidFill>
                  <a:schemeClr val="bg1">
                    <a:lumMod val="95000"/>
                    <a:lumOff val="5000"/>
                  </a:schemeClr>
                </a:solidFill>
                <a:latin typeface="+mj-lt"/>
                <a:cs typeface="Times New Roman" panose="02020603050405020304" pitchFamily="18" charset="0"/>
              </a:rPr>
              <a:t>TypeScript</a:t>
            </a:r>
            <a:r>
              <a:rPr lang="en-US" dirty="0">
                <a:solidFill>
                  <a:schemeClr val="bg1">
                    <a:lumMod val="95000"/>
                    <a:lumOff val="5000"/>
                  </a:schemeClr>
                </a:solidFill>
                <a:latin typeface="+mj-lt"/>
                <a:cs typeface="Times New Roman" panose="02020603050405020304" pitchFamily="18" charset="0"/>
              </a:rPr>
              <a:t>. It implements core and optional functionality as a set of </a:t>
            </a:r>
            <a:r>
              <a:rPr lang="en-US" dirty="0" err="1">
                <a:solidFill>
                  <a:schemeClr val="bg1">
                    <a:lumMod val="95000"/>
                    <a:lumOff val="5000"/>
                  </a:schemeClr>
                </a:solidFill>
                <a:latin typeface="+mj-lt"/>
                <a:cs typeface="Times New Roman" panose="02020603050405020304" pitchFamily="18" charset="0"/>
              </a:rPr>
              <a:t>TypeScript</a:t>
            </a:r>
            <a:r>
              <a:rPr lang="en-US" dirty="0">
                <a:solidFill>
                  <a:schemeClr val="bg1">
                    <a:lumMod val="95000"/>
                    <a:lumOff val="5000"/>
                  </a:schemeClr>
                </a:solidFill>
                <a:latin typeface="+mj-lt"/>
                <a:cs typeface="Times New Roman" panose="02020603050405020304" pitchFamily="18" charset="0"/>
              </a:rPr>
              <a:t> libraries that you import into your apps</a:t>
            </a:r>
            <a:r>
              <a:rPr lang="en-US" dirty="0" smtClean="0">
                <a:solidFill>
                  <a:schemeClr val="bg1">
                    <a:lumMod val="95000"/>
                    <a:lumOff val="5000"/>
                  </a:schemeClr>
                </a:solidFill>
                <a:latin typeface="+mj-lt"/>
              </a:rPr>
              <a:t>.</a:t>
            </a:r>
            <a:endParaRPr lang="uk-UA" dirty="0" smtClean="0">
              <a:solidFill>
                <a:schemeClr val="bg1">
                  <a:lumMod val="95000"/>
                  <a:lumOff val="5000"/>
                </a:schemeClr>
              </a:solidFill>
              <a:latin typeface="+mj-lt"/>
            </a:endParaRPr>
          </a:p>
          <a:p>
            <a:pPr algn="just"/>
            <a:r>
              <a:rPr lang="en-US" dirty="0" smtClean="0">
                <a:solidFill>
                  <a:schemeClr val="bg1">
                    <a:lumMod val="95000"/>
                    <a:lumOff val="5000"/>
                  </a:schemeClr>
                </a:solidFill>
                <a:latin typeface="+mj-lt"/>
              </a:rPr>
              <a:t>	The </a:t>
            </a:r>
            <a:r>
              <a:rPr lang="en-US" dirty="0">
                <a:solidFill>
                  <a:schemeClr val="bg1">
                    <a:lumMod val="95000"/>
                    <a:lumOff val="5000"/>
                  </a:schemeClr>
                </a:solidFill>
                <a:latin typeface="+mj-lt"/>
              </a:rPr>
              <a:t>architecture of an Angular application relies on certain fundamental concepts. The basic building blocks are </a:t>
            </a:r>
            <a:r>
              <a:rPr lang="en-US" dirty="0" err="1">
                <a:solidFill>
                  <a:schemeClr val="bg1">
                    <a:lumMod val="95000"/>
                    <a:lumOff val="5000"/>
                  </a:schemeClr>
                </a:solidFill>
                <a:latin typeface="+mj-lt"/>
              </a:rPr>
              <a:t>NgModules</a:t>
            </a:r>
            <a:r>
              <a:rPr lang="en-US" dirty="0">
                <a:solidFill>
                  <a:schemeClr val="bg1">
                    <a:lumMod val="95000"/>
                    <a:lumOff val="5000"/>
                  </a:schemeClr>
                </a:solidFill>
                <a:latin typeface="+mj-lt"/>
              </a:rPr>
              <a:t>, which provide a compilation context for components. </a:t>
            </a:r>
            <a:r>
              <a:rPr lang="en-US" dirty="0" err="1">
                <a:solidFill>
                  <a:schemeClr val="bg1">
                    <a:lumMod val="95000"/>
                    <a:lumOff val="5000"/>
                  </a:schemeClr>
                </a:solidFill>
                <a:latin typeface="+mj-lt"/>
              </a:rPr>
              <a:t>NgModules</a:t>
            </a:r>
            <a:r>
              <a:rPr lang="en-US" dirty="0">
                <a:solidFill>
                  <a:schemeClr val="bg1">
                    <a:lumMod val="95000"/>
                    <a:lumOff val="5000"/>
                  </a:schemeClr>
                </a:solidFill>
                <a:latin typeface="+mj-lt"/>
              </a:rPr>
              <a:t> collect related code into functional sets; an Angular app is defined by a set of </a:t>
            </a:r>
            <a:r>
              <a:rPr lang="en-US" dirty="0" err="1">
                <a:solidFill>
                  <a:schemeClr val="bg1">
                    <a:lumMod val="95000"/>
                    <a:lumOff val="5000"/>
                  </a:schemeClr>
                </a:solidFill>
                <a:latin typeface="+mj-lt"/>
              </a:rPr>
              <a:t>NgModules</a:t>
            </a:r>
            <a:r>
              <a:rPr lang="en-US" dirty="0">
                <a:solidFill>
                  <a:schemeClr val="bg1">
                    <a:lumMod val="95000"/>
                    <a:lumOff val="5000"/>
                  </a:schemeClr>
                </a:solidFill>
                <a:latin typeface="+mj-lt"/>
              </a:rPr>
              <a:t>.</a:t>
            </a:r>
            <a:endParaRPr lang="uk-UA" dirty="0">
              <a:solidFill>
                <a:schemeClr val="bg1">
                  <a:lumMod val="95000"/>
                  <a:lumOff val="5000"/>
                </a:schemeClr>
              </a:solidFill>
              <a:latin typeface="+mj-lt"/>
            </a:endParaRPr>
          </a:p>
        </p:txBody>
      </p:sp>
    </p:spTree>
    <p:extLst>
      <p:ext uri="{BB962C8B-B14F-4D97-AF65-F5344CB8AC3E}">
        <p14:creationId xmlns:p14="http://schemas.microsoft.com/office/powerpoint/2010/main" val="636472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419470" y="130735"/>
            <a:ext cx="10820400" cy="685800"/>
          </a:xfrm>
        </p:spPr>
        <p:txBody>
          <a:bodyPr>
            <a:normAutofit/>
          </a:bodyPr>
          <a:lstStyle/>
          <a:p>
            <a:pPr algn="ctr"/>
            <a:r>
              <a:rPr lang="en-US" cap="none" dirty="0" smtClean="0">
                <a:solidFill>
                  <a:schemeClr val="bg1"/>
                </a:solidFill>
              </a:rPr>
              <a:t>Decorators: @Input, @Output</a:t>
            </a:r>
            <a:endParaRPr lang="uk-UA" cap="none" dirty="0">
              <a:solidFill>
                <a:schemeClr val="bg1"/>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513" y="1483682"/>
            <a:ext cx="4223551" cy="574006"/>
          </a:xfrm>
          <a:prstGeom prst="rect">
            <a:avLst/>
          </a:prstGeom>
        </p:spPr>
      </p:pic>
      <p:sp>
        <p:nvSpPr>
          <p:cNvPr id="7" name="TextBox 6"/>
          <p:cNvSpPr txBox="1"/>
          <p:nvPr/>
        </p:nvSpPr>
        <p:spPr>
          <a:xfrm>
            <a:off x="5133513" y="1033794"/>
            <a:ext cx="2070503" cy="338554"/>
          </a:xfrm>
          <a:prstGeom prst="rect">
            <a:avLst/>
          </a:prstGeom>
          <a:noFill/>
        </p:spPr>
        <p:txBody>
          <a:bodyPr wrap="none" rtlCol="0">
            <a:spAutoFit/>
          </a:bodyPr>
          <a:lstStyle/>
          <a:p>
            <a:r>
              <a:rPr lang="en-US" sz="1600" dirty="0" smtClean="0">
                <a:solidFill>
                  <a:schemeClr val="bg1"/>
                </a:solidFill>
                <a:latin typeface="+mj-lt"/>
              </a:rPr>
              <a:t>2. </a:t>
            </a:r>
            <a:r>
              <a:rPr lang="en-US" sz="1600" dirty="0" smtClean="0">
                <a:solidFill>
                  <a:schemeClr val="bg1"/>
                </a:solidFill>
                <a:latin typeface="+mj-lt"/>
              </a:rPr>
              <a:t>app.component.html:</a:t>
            </a:r>
            <a:endParaRPr lang="uk-UA" sz="1600" dirty="0">
              <a:solidFill>
                <a:schemeClr val="bg1"/>
              </a:solidFill>
              <a:latin typeface="+mj-lt"/>
            </a:endParaRPr>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985" y="1483682"/>
            <a:ext cx="3309153" cy="3764018"/>
          </a:xfrm>
          <a:prstGeom prst="rect">
            <a:avLst/>
          </a:prstGeom>
        </p:spPr>
      </p:pic>
      <p:sp>
        <p:nvSpPr>
          <p:cNvPr id="9" name="TextBox 8"/>
          <p:cNvSpPr txBox="1"/>
          <p:nvPr/>
        </p:nvSpPr>
        <p:spPr>
          <a:xfrm>
            <a:off x="935723" y="1029507"/>
            <a:ext cx="1834861" cy="338554"/>
          </a:xfrm>
          <a:prstGeom prst="rect">
            <a:avLst/>
          </a:prstGeom>
          <a:noFill/>
        </p:spPr>
        <p:txBody>
          <a:bodyPr wrap="none" rtlCol="0">
            <a:spAutoFit/>
          </a:bodyPr>
          <a:lstStyle/>
          <a:p>
            <a:r>
              <a:rPr lang="en-US" sz="1600" dirty="0" smtClean="0">
                <a:solidFill>
                  <a:schemeClr val="bg1"/>
                </a:solidFill>
                <a:latin typeface="+mj-lt"/>
              </a:rPr>
              <a:t>1. </a:t>
            </a:r>
            <a:r>
              <a:rPr lang="en-US" sz="1600" dirty="0" err="1" smtClean="0">
                <a:solidFill>
                  <a:schemeClr val="bg1"/>
                </a:solidFill>
                <a:latin typeface="+mj-lt"/>
              </a:rPr>
              <a:t>app.component.ts</a:t>
            </a:r>
            <a:endParaRPr lang="uk-UA" sz="1600" dirty="0">
              <a:solidFill>
                <a:schemeClr val="bg1"/>
              </a:solidFill>
              <a:latin typeface="+mj-lt"/>
            </a:endParaRPr>
          </a:p>
        </p:txBody>
      </p:sp>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3443" y="2724835"/>
            <a:ext cx="3327583" cy="2555212"/>
          </a:xfrm>
          <a:prstGeom prst="rect">
            <a:avLst/>
          </a:prstGeom>
        </p:spPr>
      </p:pic>
      <p:sp>
        <p:nvSpPr>
          <p:cNvPr id="12" name="TextBox 11"/>
          <p:cNvSpPr txBox="1"/>
          <p:nvPr/>
        </p:nvSpPr>
        <p:spPr>
          <a:xfrm>
            <a:off x="5123443" y="2311065"/>
            <a:ext cx="1745093" cy="338554"/>
          </a:xfrm>
          <a:prstGeom prst="rect">
            <a:avLst/>
          </a:prstGeom>
          <a:noFill/>
        </p:spPr>
        <p:txBody>
          <a:bodyPr wrap="none" rtlCol="0">
            <a:spAutoFit/>
          </a:bodyPr>
          <a:lstStyle/>
          <a:p>
            <a:r>
              <a:rPr lang="en-US" sz="1600" dirty="0" smtClean="0">
                <a:solidFill>
                  <a:schemeClr val="bg1"/>
                </a:solidFill>
                <a:latin typeface="+mj-lt"/>
              </a:rPr>
              <a:t>3. my-</a:t>
            </a:r>
            <a:r>
              <a:rPr lang="en-US" sz="1600" dirty="0" err="1" smtClean="0">
                <a:solidFill>
                  <a:schemeClr val="bg1"/>
                </a:solidFill>
                <a:latin typeface="+mj-lt"/>
              </a:rPr>
              <a:t>component.ts</a:t>
            </a:r>
            <a:endParaRPr lang="uk-UA" sz="1600" dirty="0">
              <a:solidFill>
                <a:schemeClr val="bg1"/>
              </a:solidFill>
              <a:latin typeface="+mj-lt"/>
            </a:endParaRPr>
          </a:p>
        </p:txBody>
      </p:sp>
      <p:pic>
        <p:nvPicPr>
          <p:cNvPr id="13" name="Рисунок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6439" y="5718501"/>
            <a:ext cx="5133892" cy="935832"/>
          </a:xfrm>
          <a:prstGeom prst="rect">
            <a:avLst/>
          </a:prstGeom>
        </p:spPr>
      </p:pic>
      <p:sp>
        <p:nvSpPr>
          <p:cNvPr id="14" name="TextBox 13"/>
          <p:cNvSpPr txBox="1"/>
          <p:nvPr/>
        </p:nvSpPr>
        <p:spPr>
          <a:xfrm>
            <a:off x="3506439" y="5394624"/>
            <a:ext cx="1947071" cy="338554"/>
          </a:xfrm>
          <a:prstGeom prst="rect">
            <a:avLst/>
          </a:prstGeom>
          <a:noFill/>
        </p:spPr>
        <p:txBody>
          <a:bodyPr wrap="none" rtlCol="0">
            <a:spAutoFit/>
          </a:bodyPr>
          <a:lstStyle/>
          <a:p>
            <a:r>
              <a:rPr lang="en-US" sz="1600" dirty="0" smtClean="0">
                <a:solidFill>
                  <a:schemeClr val="bg1"/>
                </a:solidFill>
                <a:latin typeface="+mj-lt"/>
              </a:rPr>
              <a:t>4. my-component.html</a:t>
            </a:r>
            <a:endParaRPr lang="uk-UA" sz="1600" dirty="0">
              <a:solidFill>
                <a:schemeClr val="bg1"/>
              </a:solidFill>
              <a:latin typeface="+mj-lt"/>
            </a:endParaRPr>
          </a:p>
        </p:txBody>
      </p:sp>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6864" y="3365691"/>
            <a:ext cx="3291257" cy="665545"/>
          </a:xfrm>
          <a:prstGeom prst="rect">
            <a:avLst/>
          </a:prstGeom>
        </p:spPr>
      </p:pic>
      <p:sp>
        <p:nvSpPr>
          <p:cNvPr id="16" name="TextBox 15"/>
          <p:cNvSpPr txBox="1"/>
          <p:nvPr/>
        </p:nvSpPr>
        <p:spPr>
          <a:xfrm>
            <a:off x="8893475" y="3027137"/>
            <a:ext cx="972061" cy="338554"/>
          </a:xfrm>
          <a:prstGeom prst="rect">
            <a:avLst/>
          </a:prstGeom>
          <a:noFill/>
        </p:spPr>
        <p:txBody>
          <a:bodyPr wrap="none" rtlCol="0">
            <a:spAutoFit/>
          </a:bodyPr>
          <a:lstStyle/>
          <a:p>
            <a:r>
              <a:rPr lang="en-US" sz="1600" dirty="0" smtClean="0">
                <a:solidFill>
                  <a:schemeClr val="bg1"/>
                </a:solidFill>
                <a:latin typeface="+mj-lt"/>
              </a:rPr>
              <a:t>5. Results:</a:t>
            </a:r>
            <a:endParaRPr lang="uk-UA" sz="1600" dirty="0">
              <a:solidFill>
                <a:schemeClr val="bg1"/>
              </a:solidFill>
              <a:latin typeface="+mj-lt"/>
            </a:endParaRPr>
          </a:p>
        </p:txBody>
      </p:sp>
    </p:spTree>
    <p:extLst>
      <p:ext uri="{BB962C8B-B14F-4D97-AF65-F5344CB8AC3E}">
        <p14:creationId xmlns:p14="http://schemas.microsoft.com/office/powerpoint/2010/main" val="2415303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59167" y="201756"/>
            <a:ext cx="10820400" cy="685800"/>
          </a:xfrm>
        </p:spPr>
        <p:txBody>
          <a:bodyPr>
            <a:normAutofit/>
          </a:bodyPr>
          <a:lstStyle/>
          <a:p>
            <a:pPr algn="ctr"/>
            <a:r>
              <a:rPr lang="en-US" cap="none" dirty="0" smtClean="0">
                <a:solidFill>
                  <a:schemeClr val="bg1"/>
                </a:solidFill>
              </a:rPr>
              <a:t>@Output</a:t>
            </a:r>
            <a:endParaRPr lang="uk-UA" cap="none" dirty="0">
              <a:solidFill>
                <a:schemeClr val="bg1"/>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750" y="1270931"/>
            <a:ext cx="4622656" cy="879684"/>
          </a:xfrm>
          <a:prstGeom prst="rect">
            <a:avLst/>
          </a:prstGeom>
        </p:spPr>
      </p:pic>
      <p:sp>
        <p:nvSpPr>
          <p:cNvPr id="3" name="TextBox 2"/>
          <p:cNvSpPr txBox="1"/>
          <p:nvPr/>
        </p:nvSpPr>
        <p:spPr>
          <a:xfrm>
            <a:off x="1298750" y="878467"/>
            <a:ext cx="1947071" cy="338554"/>
          </a:xfrm>
          <a:prstGeom prst="rect">
            <a:avLst/>
          </a:prstGeom>
          <a:noFill/>
        </p:spPr>
        <p:txBody>
          <a:bodyPr wrap="none" rtlCol="0">
            <a:spAutoFit/>
          </a:bodyPr>
          <a:lstStyle/>
          <a:p>
            <a:r>
              <a:rPr lang="en-US" sz="1600" dirty="0" smtClean="0">
                <a:solidFill>
                  <a:schemeClr val="bg1"/>
                </a:solidFill>
                <a:latin typeface="+mj-lt"/>
              </a:rPr>
              <a:t>1. my-component.html</a:t>
            </a:r>
            <a:endParaRPr lang="uk-UA" sz="1600" dirty="0">
              <a:solidFill>
                <a:schemeClr val="bg1"/>
              </a:solidFill>
              <a:latin typeface="+mj-lt"/>
            </a:endParaRPr>
          </a:p>
        </p:txBody>
      </p:sp>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590" y="1270931"/>
            <a:ext cx="4156640" cy="3053621"/>
          </a:xfrm>
          <a:prstGeom prst="rect">
            <a:avLst/>
          </a:prstGeom>
        </p:spPr>
      </p:pic>
      <p:sp>
        <p:nvSpPr>
          <p:cNvPr id="5" name="TextBox 4"/>
          <p:cNvSpPr txBox="1"/>
          <p:nvPr/>
        </p:nvSpPr>
        <p:spPr>
          <a:xfrm>
            <a:off x="6893590" y="878045"/>
            <a:ext cx="1745093" cy="338554"/>
          </a:xfrm>
          <a:prstGeom prst="rect">
            <a:avLst/>
          </a:prstGeom>
          <a:noFill/>
        </p:spPr>
        <p:txBody>
          <a:bodyPr wrap="none" rtlCol="0">
            <a:spAutoFit/>
          </a:bodyPr>
          <a:lstStyle/>
          <a:p>
            <a:r>
              <a:rPr lang="en-US" sz="1600" dirty="0" smtClean="0">
                <a:solidFill>
                  <a:schemeClr val="bg1"/>
                </a:solidFill>
                <a:latin typeface="+mj-lt"/>
              </a:rPr>
              <a:t>2. my-</a:t>
            </a:r>
            <a:r>
              <a:rPr lang="en-US" sz="1600" dirty="0" err="1" smtClean="0">
                <a:solidFill>
                  <a:schemeClr val="bg1"/>
                </a:solidFill>
                <a:latin typeface="+mj-lt"/>
              </a:rPr>
              <a:t>component.ts</a:t>
            </a:r>
            <a:endParaRPr lang="uk-UA" sz="1600" dirty="0">
              <a:solidFill>
                <a:schemeClr val="bg1"/>
              </a:solidFill>
              <a:latin typeface="+mj-lt"/>
            </a:endParaRPr>
          </a:p>
        </p:txBody>
      </p:sp>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750" y="2734684"/>
            <a:ext cx="2053326" cy="1047738"/>
          </a:xfrm>
          <a:prstGeom prst="rect">
            <a:avLst/>
          </a:prstGeom>
        </p:spPr>
      </p:pic>
      <p:sp>
        <p:nvSpPr>
          <p:cNvPr id="8" name="TextBox 7"/>
          <p:cNvSpPr txBox="1"/>
          <p:nvPr/>
        </p:nvSpPr>
        <p:spPr>
          <a:xfrm>
            <a:off x="1231423" y="2343739"/>
            <a:ext cx="2081724" cy="338554"/>
          </a:xfrm>
          <a:prstGeom prst="rect">
            <a:avLst/>
          </a:prstGeom>
          <a:noFill/>
        </p:spPr>
        <p:txBody>
          <a:bodyPr wrap="none" rtlCol="0">
            <a:spAutoFit/>
          </a:bodyPr>
          <a:lstStyle/>
          <a:p>
            <a:r>
              <a:rPr lang="en-US" sz="1600" dirty="0" smtClean="0">
                <a:solidFill>
                  <a:schemeClr val="bg1"/>
                </a:solidFill>
                <a:latin typeface="+mj-lt"/>
              </a:rPr>
              <a:t>3.  app.component.html</a:t>
            </a:r>
            <a:endParaRPr lang="uk-UA" sz="1600" dirty="0">
              <a:solidFill>
                <a:schemeClr val="bg1"/>
              </a:solidFill>
              <a:latin typeface="+mj-lt"/>
            </a:endParaRPr>
          </a:p>
        </p:txBody>
      </p:sp>
    </p:spTree>
    <p:extLst>
      <p:ext uri="{BB962C8B-B14F-4D97-AF65-F5344CB8AC3E}">
        <p14:creationId xmlns:p14="http://schemas.microsoft.com/office/powerpoint/2010/main" val="1070052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59167" y="201756"/>
            <a:ext cx="10820400" cy="685800"/>
          </a:xfrm>
        </p:spPr>
        <p:txBody>
          <a:bodyPr>
            <a:normAutofit/>
          </a:bodyPr>
          <a:lstStyle/>
          <a:p>
            <a:pPr algn="ctr"/>
            <a:r>
              <a:rPr lang="en-US" cap="none" dirty="0" smtClean="0">
                <a:solidFill>
                  <a:schemeClr val="bg1"/>
                </a:solidFill>
              </a:rPr>
              <a:t>@Output</a:t>
            </a:r>
            <a:endParaRPr lang="uk-UA" cap="none" dirty="0">
              <a:solidFill>
                <a:schemeClr val="bg1"/>
              </a:solidFill>
            </a:endParaRPr>
          </a:p>
        </p:txBody>
      </p:sp>
      <p:sp>
        <p:nvSpPr>
          <p:cNvPr id="3" name="TextBox 2"/>
          <p:cNvSpPr txBox="1"/>
          <p:nvPr/>
        </p:nvSpPr>
        <p:spPr>
          <a:xfrm>
            <a:off x="1298750" y="878467"/>
            <a:ext cx="1840568" cy="338554"/>
          </a:xfrm>
          <a:prstGeom prst="rect">
            <a:avLst/>
          </a:prstGeom>
          <a:noFill/>
        </p:spPr>
        <p:txBody>
          <a:bodyPr wrap="none" rtlCol="0">
            <a:spAutoFit/>
          </a:bodyPr>
          <a:lstStyle/>
          <a:p>
            <a:r>
              <a:rPr lang="en-US" sz="1600" dirty="0">
                <a:solidFill>
                  <a:schemeClr val="bg1"/>
                </a:solidFill>
                <a:latin typeface="+mj-lt"/>
              </a:rPr>
              <a:t>4</a:t>
            </a:r>
            <a:r>
              <a:rPr lang="en-US" sz="1600" dirty="0" smtClean="0">
                <a:solidFill>
                  <a:schemeClr val="bg1"/>
                </a:solidFill>
                <a:latin typeface="+mj-lt"/>
              </a:rPr>
              <a:t>. </a:t>
            </a:r>
            <a:r>
              <a:rPr lang="en-US" sz="1600" dirty="0" smtClean="0">
                <a:solidFill>
                  <a:schemeClr val="bg1"/>
                </a:solidFill>
                <a:latin typeface="+mj-lt"/>
              </a:rPr>
              <a:t>app-</a:t>
            </a:r>
            <a:r>
              <a:rPr lang="en-US" sz="1600" dirty="0" err="1" smtClean="0">
                <a:solidFill>
                  <a:schemeClr val="bg1"/>
                </a:solidFill>
                <a:latin typeface="+mj-lt"/>
              </a:rPr>
              <a:t>component.ts</a:t>
            </a:r>
            <a:endParaRPr lang="uk-UA" sz="1600" dirty="0">
              <a:solidFill>
                <a:schemeClr val="bg1"/>
              </a:solidFill>
              <a:latin typeface="+mj-lt"/>
            </a:endParaRPr>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750" y="1314524"/>
            <a:ext cx="4568476" cy="4522857"/>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369" y="2508507"/>
            <a:ext cx="3534268" cy="666843"/>
          </a:xfrm>
          <a:prstGeom prst="rect">
            <a:avLst/>
          </a:prstGeom>
        </p:spPr>
      </p:pic>
      <p:sp>
        <p:nvSpPr>
          <p:cNvPr id="11" name="TextBox 10"/>
          <p:cNvSpPr txBox="1"/>
          <p:nvPr/>
        </p:nvSpPr>
        <p:spPr>
          <a:xfrm>
            <a:off x="6832369" y="2042921"/>
            <a:ext cx="972061" cy="338554"/>
          </a:xfrm>
          <a:prstGeom prst="rect">
            <a:avLst/>
          </a:prstGeom>
          <a:noFill/>
        </p:spPr>
        <p:txBody>
          <a:bodyPr wrap="none" rtlCol="0">
            <a:spAutoFit/>
          </a:bodyPr>
          <a:lstStyle/>
          <a:p>
            <a:r>
              <a:rPr lang="en-US" sz="1600" dirty="0">
                <a:solidFill>
                  <a:schemeClr val="bg1"/>
                </a:solidFill>
                <a:latin typeface="+mj-lt"/>
              </a:rPr>
              <a:t>5</a:t>
            </a:r>
            <a:r>
              <a:rPr lang="en-US" sz="1600" dirty="0" smtClean="0">
                <a:solidFill>
                  <a:schemeClr val="bg1"/>
                </a:solidFill>
                <a:latin typeface="+mj-lt"/>
              </a:rPr>
              <a:t>. </a:t>
            </a:r>
            <a:r>
              <a:rPr lang="en-US" sz="1600" dirty="0" smtClean="0">
                <a:solidFill>
                  <a:schemeClr val="bg1"/>
                </a:solidFill>
                <a:latin typeface="+mj-lt"/>
              </a:rPr>
              <a:t>Results:</a:t>
            </a:r>
            <a:endParaRPr lang="uk-UA" sz="1600" dirty="0">
              <a:solidFill>
                <a:schemeClr val="bg1"/>
              </a:solidFill>
              <a:latin typeface="+mj-lt"/>
            </a:endParaRPr>
          </a:p>
        </p:txBody>
      </p:sp>
    </p:spTree>
    <p:extLst>
      <p:ext uri="{BB962C8B-B14F-4D97-AF65-F5344CB8AC3E}">
        <p14:creationId xmlns:p14="http://schemas.microsoft.com/office/powerpoint/2010/main" val="2267564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34459" y="512334"/>
            <a:ext cx="10820400" cy="685800"/>
          </a:xfrm>
        </p:spPr>
        <p:txBody>
          <a:bodyPr>
            <a:noAutofit/>
          </a:bodyPr>
          <a:lstStyle/>
          <a:p>
            <a:pPr algn="ctr"/>
            <a:r>
              <a:rPr lang="en-US" sz="8000" dirty="0" smtClean="0"/>
              <a:t>references</a:t>
            </a:r>
            <a:endParaRPr lang="en-US" sz="8000" dirty="0"/>
          </a:p>
        </p:txBody>
      </p:sp>
      <p:sp>
        <p:nvSpPr>
          <p:cNvPr id="5" name="Title 9">
            <a:extLst>
              <a:ext uri="{FF2B5EF4-FFF2-40B4-BE49-F238E27FC236}">
                <a16:creationId xmlns:a16="http://schemas.microsoft.com/office/drawing/2014/main" id="{FE6F92B3-0A64-344F-AACB-4E6E187DC37E}"/>
              </a:ext>
            </a:extLst>
          </p:cNvPr>
          <p:cNvSpPr txBox="1">
            <a:spLocks/>
          </p:cNvSpPr>
          <p:nvPr/>
        </p:nvSpPr>
        <p:spPr>
          <a:xfrm>
            <a:off x="655320" y="3285308"/>
            <a:ext cx="10820400" cy="2540725"/>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Proxima Nova Black" panose="02000506030000020004" pitchFamily="50" charset="0"/>
                <a:ea typeface="+mj-ea"/>
                <a:cs typeface="+mj-cs"/>
              </a:defRPr>
            </a:lvl1pPr>
          </a:lstStyle>
          <a:p>
            <a:pPr algn="ctr" fontAlgn="auto">
              <a:spcAft>
                <a:spcPts val="0"/>
              </a:spcAft>
            </a:pPr>
            <a:endParaRPr lang="en-US" sz="8000" dirty="0"/>
          </a:p>
        </p:txBody>
      </p:sp>
      <p:sp>
        <p:nvSpPr>
          <p:cNvPr id="4" name="TextBox 3"/>
          <p:cNvSpPr txBox="1"/>
          <p:nvPr/>
        </p:nvSpPr>
        <p:spPr>
          <a:xfrm>
            <a:off x="1344661" y="2089610"/>
            <a:ext cx="6310185" cy="1015663"/>
          </a:xfrm>
          <a:prstGeom prst="rect">
            <a:avLst/>
          </a:prstGeom>
          <a:noFill/>
        </p:spPr>
        <p:txBody>
          <a:bodyPr wrap="square" rtlCol="0">
            <a:spAutoFit/>
          </a:bodyPr>
          <a:lstStyle/>
          <a:p>
            <a:pPr marL="457200" indent="-457200">
              <a:buAutoNum type="arabicParenR"/>
            </a:pPr>
            <a:r>
              <a:rPr lang="en-US" sz="2000" dirty="0" smtClean="0"/>
              <a:t>https</a:t>
            </a:r>
            <a:r>
              <a:rPr lang="en-US" sz="2000" dirty="0"/>
              <a:t>://</a:t>
            </a:r>
            <a:r>
              <a:rPr lang="en-US" sz="2000" dirty="0" smtClean="0"/>
              <a:t>angular.io/guide/setup-local</a:t>
            </a:r>
          </a:p>
          <a:p>
            <a:endParaRPr lang="en-US" sz="2000" dirty="0"/>
          </a:p>
          <a:p>
            <a:r>
              <a:rPr lang="en-US" sz="2000" dirty="0" smtClean="0"/>
              <a:t>2) </a:t>
            </a:r>
            <a:r>
              <a:rPr lang="en-US" sz="2000" dirty="0"/>
              <a:t>https://</a:t>
            </a:r>
            <a:r>
              <a:rPr lang="en-US" sz="2000" dirty="0" smtClean="0"/>
              <a:t>www.w3schools.com/angular/angular_intro.asp</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579" y="1335294"/>
            <a:ext cx="3730482" cy="3730482"/>
          </a:xfrm>
          <a:prstGeom prst="rect">
            <a:avLst/>
          </a:prstGeom>
        </p:spPr>
      </p:pic>
    </p:spTree>
    <p:extLst>
      <p:ext uri="{BB962C8B-B14F-4D97-AF65-F5344CB8AC3E}">
        <p14:creationId xmlns:p14="http://schemas.microsoft.com/office/powerpoint/2010/main" val="2292121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Brief history</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047239" y="2064583"/>
            <a:ext cx="10627869" cy="1113329"/>
          </a:xfrm>
        </p:spPr>
        <p:txBody>
          <a:bodyPr>
            <a:noAutofit/>
          </a:bodyPr>
          <a:lstStyle/>
          <a:p>
            <a:pPr lvl="0" eaLnBrk="0" fontAlgn="base" hangingPunct="0">
              <a:spcBef>
                <a:spcPct val="0"/>
              </a:spcBef>
              <a:spcAft>
                <a:spcPct val="0"/>
              </a:spcAft>
              <a:buSzTx/>
            </a:pPr>
            <a:r>
              <a:rPr lang="en-US" dirty="0">
                <a:latin typeface="+mj-lt"/>
              </a:rPr>
              <a:t>The first version of Angular was released in the year of 2010. Some people call this as AngularJS and some people call as Angular 1. But it is officially named as AngularJS.</a:t>
            </a:r>
            <a:endParaRPr lang="en-US" sz="1800" dirty="0" smtClean="0">
              <a:latin typeface="+mj-lt"/>
              <a:cs typeface="Times New Roman" panose="02020603050405020304" pitchFamily="18"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704" y="3497468"/>
            <a:ext cx="6906589" cy="1600423"/>
          </a:xfrm>
          <a:prstGeom prst="rect">
            <a:avLst/>
          </a:prstGeom>
        </p:spPr>
      </p:pic>
    </p:spTree>
    <p:extLst>
      <p:ext uri="{BB962C8B-B14F-4D97-AF65-F5344CB8AC3E}">
        <p14:creationId xmlns:p14="http://schemas.microsoft.com/office/powerpoint/2010/main" val="2444597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How to connect?</a:t>
            </a:r>
            <a:endParaRPr lang="uk-UA" dirty="0"/>
          </a:p>
        </p:txBody>
      </p:sp>
      <p:sp>
        <p:nvSpPr>
          <p:cNvPr id="3" name="Місце для тексту 2"/>
          <p:cNvSpPr>
            <a:spLocks noGrp="1"/>
          </p:cNvSpPr>
          <p:nvPr>
            <p:ph type="body" sz="quarter" idx="10"/>
          </p:nvPr>
        </p:nvSpPr>
        <p:spPr>
          <a:xfrm>
            <a:off x="685800" y="2057400"/>
            <a:ext cx="10323576" cy="438912"/>
          </a:xfrm>
        </p:spPr>
        <p:txBody>
          <a:bodyPr/>
          <a:lstStyle/>
          <a:p>
            <a:pPr marL="457200" indent="-457200">
              <a:buAutoNum type="arabicPeriod"/>
            </a:pPr>
            <a:r>
              <a:rPr lang="en-US" dirty="0" smtClean="0">
                <a:latin typeface="+mj-lt"/>
              </a:rPr>
              <a:t>It </a:t>
            </a:r>
            <a:r>
              <a:rPr lang="en-US" dirty="0">
                <a:latin typeface="+mj-lt"/>
              </a:rPr>
              <a:t>can be added to an HTML page with a &lt;script&gt; tag</a:t>
            </a:r>
            <a:r>
              <a:rPr lang="en-US" dirty="0" smtClean="0">
                <a:latin typeface="+mj-lt"/>
              </a:rPr>
              <a:t>.</a:t>
            </a:r>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44" y="2541657"/>
            <a:ext cx="9488224" cy="342948"/>
          </a:xfrm>
          <a:prstGeom prst="rect">
            <a:avLst/>
          </a:prstGeom>
        </p:spPr>
      </p:pic>
      <p:sp>
        <p:nvSpPr>
          <p:cNvPr id="5" name="TextBox 4"/>
          <p:cNvSpPr txBox="1"/>
          <p:nvPr/>
        </p:nvSpPr>
        <p:spPr>
          <a:xfrm>
            <a:off x="685800" y="3030494"/>
            <a:ext cx="1436612" cy="400110"/>
          </a:xfrm>
          <a:prstGeom prst="rect">
            <a:avLst/>
          </a:prstGeom>
          <a:noFill/>
        </p:spPr>
        <p:txBody>
          <a:bodyPr wrap="none" rtlCol="0">
            <a:spAutoFit/>
          </a:bodyPr>
          <a:lstStyle/>
          <a:p>
            <a:r>
              <a:rPr lang="en-US" sz="2000" dirty="0" smtClean="0">
                <a:solidFill>
                  <a:schemeClr val="bg1">
                    <a:lumMod val="95000"/>
                    <a:lumOff val="5000"/>
                  </a:schemeClr>
                </a:solidFill>
                <a:latin typeface="+mj-lt"/>
              </a:rPr>
              <a:t>2</a:t>
            </a:r>
            <a:r>
              <a:rPr lang="en-US" dirty="0" smtClean="0">
                <a:solidFill>
                  <a:schemeClr val="bg1">
                    <a:lumMod val="95000"/>
                    <a:lumOff val="5000"/>
                  </a:schemeClr>
                </a:solidFill>
              </a:rPr>
              <a:t>.   Using NPM</a:t>
            </a:r>
            <a:endParaRPr lang="uk-UA" dirty="0">
              <a:solidFill>
                <a:schemeClr val="bg1">
                  <a:lumMod val="95000"/>
                  <a:lumOff val="5000"/>
                </a:schemeClr>
              </a:solidFill>
            </a:endParaRPr>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1" y="3615846"/>
            <a:ext cx="2838846" cy="485843"/>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841" y="4404245"/>
            <a:ext cx="1705213" cy="428685"/>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3841" y="5135486"/>
            <a:ext cx="1943371" cy="666843"/>
          </a:xfrm>
          <a:prstGeom prst="rect">
            <a:avLst/>
          </a:prstGeom>
        </p:spPr>
      </p:pic>
      <p:pic>
        <p:nvPicPr>
          <p:cNvPr id="13" name="Рисунок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2584" y="3030494"/>
            <a:ext cx="2663952" cy="2663952"/>
          </a:xfrm>
          <a:prstGeom prst="rect">
            <a:avLst/>
          </a:prstGeom>
        </p:spPr>
      </p:pic>
    </p:spTree>
    <p:extLst>
      <p:ext uri="{BB962C8B-B14F-4D97-AF65-F5344CB8AC3E}">
        <p14:creationId xmlns:p14="http://schemas.microsoft.com/office/powerpoint/2010/main" val="4213787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36329" y="406411"/>
            <a:ext cx="10820400" cy="685800"/>
          </a:xfrm>
        </p:spPr>
        <p:txBody>
          <a:bodyPr>
            <a:normAutofit/>
          </a:bodyPr>
          <a:lstStyle/>
          <a:p>
            <a:pPr algn="ctr"/>
            <a:r>
              <a:rPr lang="en-US" dirty="0" smtClean="0"/>
              <a:t>How to USE?</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013" y="1982878"/>
            <a:ext cx="7895723" cy="2801180"/>
          </a:xfrm>
          <a:prstGeom prst="rect">
            <a:avLst/>
          </a:prstGeom>
        </p:spPr>
      </p:pic>
      <p:sp>
        <p:nvSpPr>
          <p:cNvPr id="14" name="TextBox 13"/>
          <p:cNvSpPr txBox="1"/>
          <p:nvPr/>
        </p:nvSpPr>
        <p:spPr>
          <a:xfrm>
            <a:off x="927955" y="4928616"/>
            <a:ext cx="9743373" cy="1200329"/>
          </a:xfrm>
          <a:prstGeom prst="rect">
            <a:avLst/>
          </a:prstGeom>
          <a:noFill/>
        </p:spPr>
        <p:txBody>
          <a:bodyPr wrap="none" rtlCol="0">
            <a:spAutoFit/>
          </a:bodyPr>
          <a:lstStyle/>
          <a:p>
            <a:r>
              <a:rPr lang="en-US" dirty="0">
                <a:solidFill>
                  <a:schemeClr val="bg1"/>
                </a:solidFill>
                <a:latin typeface="+mj-lt"/>
              </a:rPr>
              <a:t>The </a:t>
            </a:r>
            <a:r>
              <a:rPr lang="en-US" b="1" dirty="0">
                <a:solidFill>
                  <a:schemeClr val="bg1"/>
                </a:solidFill>
                <a:latin typeface="+mj-lt"/>
              </a:rPr>
              <a:t>ng-app</a:t>
            </a:r>
            <a:r>
              <a:rPr lang="en-US" dirty="0">
                <a:solidFill>
                  <a:schemeClr val="bg1"/>
                </a:solidFill>
                <a:latin typeface="+mj-lt"/>
              </a:rPr>
              <a:t> directive tells AngularJS that the &lt;div&gt; element is the "owner" of an AngularJS </a:t>
            </a:r>
            <a:r>
              <a:rPr lang="en-US" b="1" dirty="0">
                <a:solidFill>
                  <a:schemeClr val="bg1"/>
                </a:solidFill>
                <a:latin typeface="+mj-lt"/>
              </a:rPr>
              <a:t>application</a:t>
            </a:r>
            <a:r>
              <a:rPr lang="en-US" dirty="0">
                <a:solidFill>
                  <a:schemeClr val="bg1"/>
                </a:solidFill>
                <a:latin typeface="+mj-lt"/>
              </a:rPr>
              <a:t>.</a:t>
            </a:r>
          </a:p>
          <a:p>
            <a:r>
              <a:rPr lang="en-US" dirty="0">
                <a:solidFill>
                  <a:schemeClr val="bg1"/>
                </a:solidFill>
                <a:latin typeface="+mj-lt"/>
              </a:rPr>
              <a:t>The </a:t>
            </a:r>
            <a:r>
              <a:rPr lang="en-US" b="1" dirty="0">
                <a:solidFill>
                  <a:schemeClr val="bg1"/>
                </a:solidFill>
                <a:latin typeface="+mj-lt"/>
              </a:rPr>
              <a:t>ng-model</a:t>
            </a:r>
            <a:r>
              <a:rPr lang="en-US" dirty="0">
                <a:solidFill>
                  <a:schemeClr val="bg1"/>
                </a:solidFill>
                <a:latin typeface="+mj-lt"/>
              </a:rPr>
              <a:t> directive binds the value of the input field to the application variable </a:t>
            </a:r>
            <a:r>
              <a:rPr lang="en-US" b="1" dirty="0">
                <a:solidFill>
                  <a:schemeClr val="bg1"/>
                </a:solidFill>
                <a:latin typeface="+mj-lt"/>
              </a:rPr>
              <a:t>name</a:t>
            </a:r>
            <a:r>
              <a:rPr lang="en-US" dirty="0">
                <a:solidFill>
                  <a:schemeClr val="bg1"/>
                </a:solidFill>
                <a:latin typeface="+mj-lt"/>
              </a:rPr>
              <a:t>.</a:t>
            </a:r>
          </a:p>
          <a:p>
            <a:r>
              <a:rPr lang="en-US" dirty="0">
                <a:solidFill>
                  <a:schemeClr val="bg1"/>
                </a:solidFill>
                <a:latin typeface="+mj-lt"/>
              </a:rPr>
              <a:t>The </a:t>
            </a:r>
            <a:r>
              <a:rPr lang="en-US" b="1" dirty="0">
                <a:solidFill>
                  <a:schemeClr val="bg1"/>
                </a:solidFill>
                <a:latin typeface="+mj-lt"/>
              </a:rPr>
              <a:t>ng-bind</a:t>
            </a:r>
            <a:r>
              <a:rPr lang="en-US" dirty="0">
                <a:solidFill>
                  <a:schemeClr val="bg1"/>
                </a:solidFill>
                <a:latin typeface="+mj-lt"/>
              </a:rPr>
              <a:t> directive binds the content of the &lt;p&gt; element to the application variable </a:t>
            </a:r>
            <a:r>
              <a:rPr lang="en-US" b="1" dirty="0">
                <a:solidFill>
                  <a:schemeClr val="bg1"/>
                </a:solidFill>
                <a:latin typeface="+mj-lt"/>
              </a:rPr>
              <a:t>name</a:t>
            </a:r>
            <a:r>
              <a:rPr lang="en-US" dirty="0">
                <a:solidFill>
                  <a:schemeClr val="bg1"/>
                </a:solidFill>
                <a:latin typeface="+mj-lt"/>
              </a:rPr>
              <a:t>.</a:t>
            </a:r>
          </a:p>
          <a:p>
            <a:endParaRPr lang="uk-UA" dirty="0">
              <a:solidFill>
                <a:schemeClr val="bg1"/>
              </a:solidFill>
              <a:latin typeface="+mj-lt"/>
            </a:endParaRPr>
          </a:p>
        </p:txBody>
      </p:sp>
    </p:spTree>
    <p:extLst>
      <p:ext uri="{BB962C8B-B14F-4D97-AF65-F5344CB8AC3E}">
        <p14:creationId xmlns:p14="http://schemas.microsoft.com/office/powerpoint/2010/main" val="749194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EXAMPLE</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701" y="1950969"/>
            <a:ext cx="5811061" cy="4620270"/>
          </a:xfrm>
          <a:prstGeom prst="rect">
            <a:avLst/>
          </a:prstGeom>
        </p:spPr>
      </p:pic>
    </p:spTree>
    <p:extLst>
      <p:ext uri="{BB962C8B-B14F-4D97-AF65-F5344CB8AC3E}">
        <p14:creationId xmlns:p14="http://schemas.microsoft.com/office/powerpoint/2010/main" val="2049331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CREATING WITH NPM</a:t>
            </a:r>
            <a:endParaRPr lang="uk-UA"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6075"/>
            <a:ext cx="3140669" cy="4116123"/>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5151" y="2246410"/>
            <a:ext cx="7002499" cy="3461131"/>
          </a:xfrm>
          <a:prstGeom prst="rect">
            <a:avLst/>
          </a:prstGeom>
        </p:spPr>
      </p:pic>
    </p:spTree>
    <p:extLst>
      <p:ext uri="{BB962C8B-B14F-4D97-AF65-F5344CB8AC3E}">
        <p14:creationId xmlns:p14="http://schemas.microsoft.com/office/powerpoint/2010/main" val="659468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BASIC STRUCTURE</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363" y="2239131"/>
            <a:ext cx="1943371" cy="3324689"/>
          </a:xfrm>
          <a:prstGeom prst="rect">
            <a:avLst/>
          </a:prstGeom>
        </p:spPr>
      </p:pic>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044976">
            <a:off x="8141065" y="2606967"/>
            <a:ext cx="833025" cy="833025"/>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3657" y="2921716"/>
            <a:ext cx="2257740" cy="1676634"/>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312" y="2393972"/>
            <a:ext cx="6115128" cy="3169848"/>
          </a:xfrm>
          <a:prstGeom prst="rect">
            <a:avLst/>
          </a:prstGeom>
        </p:spPr>
      </p:pic>
    </p:spTree>
    <p:extLst>
      <p:ext uri="{BB962C8B-B14F-4D97-AF65-F5344CB8AC3E}">
        <p14:creationId xmlns:p14="http://schemas.microsoft.com/office/powerpoint/2010/main" val="3400819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1372" y="83634"/>
            <a:ext cx="10820400" cy="685800"/>
          </a:xfrm>
        </p:spPr>
        <p:txBody>
          <a:bodyPr>
            <a:normAutofit/>
          </a:bodyPr>
          <a:lstStyle/>
          <a:p>
            <a:pPr algn="ctr"/>
            <a:r>
              <a:rPr lang="en-US" dirty="0" smtClean="0">
                <a:solidFill>
                  <a:schemeClr val="bg1"/>
                </a:solidFill>
              </a:rPr>
              <a:t>COMPONENTS</a:t>
            </a:r>
            <a:endParaRPr lang="uk-UA" dirty="0">
              <a:solidFill>
                <a:schemeClr val="bg1"/>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977" y="1015679"/>
            <a:ext cx="2257740" cy="1676634"/>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764" y="1136288"/>
            <a:ext cx="2014091" cy="1189171"/>
          </a:xfrm>
          <a:prstGeom prst="rect">
            <a:avLst/>
          </a:prstGeom>
        </p:spPr>
      </p:pic>
      <p:pic>
        <p:nvPicPr>
          <p:cNvPr id="8" name="Рисунок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407172">
            <a:off x="4037849" y="1307076"/>
            <a:ext cx="1782879" cy="706884"/>
          </a:xfrm>
          <a:prstGeom prst="rect">
            <a:avLst/>
          </a:prstGeom>
        </p:spPr>
      </p:pic>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5778" y="2692313"/>
            <a:ext cx="3029880" cy="2081706"/>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1904201">
            <a:off x="3639548" y="2449055"/>
            <a:ext cx="3906568" cy="844760"/>
          </a:xfrm>
          <a:prstGeom prst="rect">
            <a:avLst/>
          </a:prstGeom>
        </p:spPr>
      </p:pic>
      <p:pic>
        <p:nvPicPr>
          <p:cNvPr id="13" name="Рисунок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4638" y="3519997"/>
            <a:ext cx="3858690" cy="3069861"/>
          </a:xfrm>
          <a:prstGeom prst="rect">
            <a:avLst/>
          </a:prstGeom>
        </p:spPr>
      </p:pic>
      <p:pic>
        <p:nvPicPr>
          <p:cNvPr id="14" name="Рисунок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4014339">
            <a:off x="2201800" y="2878008"/>
            <a:ext cx="1037134" cy="456295"/>
          </a:xfrm>
          <a:prstGeom prst="rect">
            <a:avLst/>
          </a:prstGeom>
        </p:spPr>
      </p:pic>
    </p:spTree>
    <p:extLst>
      <p:ext uri="{BB962C8B-B14F-4D97-AF65-F5344CB8AC3E}">
        <p14:creationId xmlns:p14="http://schemas.microsoft.com/office/powerpoint/2010/main" val="2504756647"/>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Схема">
  <a:themeElements>
    <a:clrScheme name="Схема">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Схем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хема">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microsoft.com/office/infopath/2007/PartnerControls"/>
    <ds:schemaRef ds:uri="http://purl.org/dc/elements/1.1/"/>
    <ds:schemaRef ds:uri="http://purl.org/dc/terms/"/>
    <ds:schemaRef ds:uri="http://purl.org/dc/dcmitype/"/>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835f28f2-30f1-4728-84d2-86d96e143488"/>
    <ds:schemaRef ds:uri="341e6018-ac0a-4dfb-8409-db9e0d25502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4346</TotalTime>
  <Words>291</Words>
  <Application>Microsoft Office PowerPoint</Application>
  <PresentationFormat>Широкий екран</PresentationFormat>
  <Paragraphs>67</Paragraphs>
  <Slides>24</Slides>
  <Notes>11</Notes>
  <HiddenSlides>0</HiddenSlides>
  <MMClips>0</MMClips>
  <ScaleCrop>false</ScaleCrop>
  <HeadingPairs>
    <vt:vector size="6" baseType="variant">
      <vt:variant>
        <vt:lpstr>Використані шрифти</vt:lpstr>
      </vt:variant>
      <vt:variant>
        <vt:i4>8</vt:i4>
      </vt:variant>
      <vt:variant>
        <vt:lpstr>Тема</vt:lpstr>
      </vt:variant>
      <vt:variant>
        <vt:i4>4</vt:i4>
      </vt:variant>
      <vt:variant>
        <vt:lpstr>Заголовки слайдів</vt:lpstr>
      </vt:variant>
      <vt:variant>
        <vt:i4>24</vt:i4>
      </vt:variant>
    </vt:vector>
  </HeadingPairs>
  <TitlesOfParts>
    <vt:vector size="36" baseType="lpstr">
      <vt:lpstr>Arial</vt:lpstr>
      <vt:lpstr>Calibri</vt:lpstr>
      <vt:lpstr>Open Sans</vt:lpstr>
      <vt:lpstr>Open Sans Regular</vt:lpstr>
      <vt:lpstr>Proxima Nova Black</vt:lpstr>
      <vt:lpstr>Times New Roman</vt:lpstr>
      <vt:lpstr>Trebuchet MS</vt:lpstr>
      <vt:lpstr>Tw Cen MT</vt:lpstr>
      <vt:lpstr>1_GRADIENT THEME</vt:lpstr>
      <vt:lpstr>2_GRADIENT THEME</vt:lpstr>
      <vt:lpstr>2_DARK THEME</vt:lpstr>
      <vt:lpstr>Схема</vt:lpstr>
      <vt:lpstr>Angular</vt:lpstr>
      <vt:lpstr>INTRO</vt:lpstr>
      <vt:lpstr>Brief history</vt:lpstr>
      <vt:lpstr>How to connect?</vt:lpstr>
      <vt:lpstr>How to USE?</vt:lpstr>
      <vt:lpstr>EXAMPLE</vt:lpstr>
      <vt:lpstr>CREATING WITH NPM</vt:lpstr>
      <vt:lpstr>BASIC STRUCTURE</vt:lpstr>
      <vt:lpstr>COMPONENTS</vt:lpstr>
      <vt:lpstr>Create new component</vt:lpstr>
      <vt:lpstr>*.component.ts</vt:lpstr>
      <vt:lpstr>How to use?</vt:lpstr>
      <vt:lpstr>HOOKS</vt:lpstr>
      <vt:lpstr>public, private, protected </vt:lpstr>
      <vt:lpstr>*ngFor, *ngIf</vt:lpstr>
      <vt:lpstr>If else</vt:lpstr>
      <vt:lpstr>Example</vt:lpstr>
      <vt:lpstr>Attributes</vt:lpstr>
      <vt:lpstr>Events</vt:lpstr>
      <vt:lpstr>Decorators: @Input, @Output</vt:lpstr>
      <vt:lpstr>@Output</vt:lpstr>
      <vt:lpstr>@Output</vt:lpstr>
      <vt:lpstr>references</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Taras Dyda</cp:lastModifiedBy>
  <cp:revision>232</cp:revision>
  <dcterms:created xsi:type="dcterms:W3CDTF">2018-11-02T13:55:27Z</dcterms:created>
  <dcterms:modified xsi:type="dcterms:W3CDTF">2020-06-09T19:23:01Z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