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 id="2147485030" r:id="rId7"/>
  </p:sldMasterIdLst>
  <p:notesMasterIdLst>
    <p:notesMasterId r:id="rId30"/>
  </p:notesMasterIdLst>
  <p:sldIdLst>
    <p:sldId id="1224" r:id="rId8"/>
    <p:sldId id="1269" r:id="rId9"/>
    <p:sldId id="1260" r:id="rId10"/>
    <p:sldId id="1239" r:id="rId11"/>
    <p:sldId id="1270" r:id="rId12"/>
    <p:sldId id="1271" r:id="rId13"/>
    <p:sldId id="1272" r:id="rId14"/>
    <p:sldId id="1273" r:id="rId15"/>
    <p:sldId id="1274" r:id="rId16"/>
    <p:sldId id="1275" r:id="rId17"/>
    <p:sldId id="1276" r:id="rId18"/>
    <p:sldId id="1277" r:id="rId19"/>
    <p:sldId id="1225" r:id="rId20"/>
    <p:sldId id="1249" r:id="rId21"/>
    <p:sldId id="1268" r:id="rId22"/>
    <p:sldId id="1267" r:id="rId23"/>
    <p:sldId id="1250" r:id="rId24"/>
    <p:sldId id="1251" r:id="rId25"/>
    <p:sldId id="1258" r:id="rId26"/>
    <p:sldId id="1259" r:id="rId27"/>
    <p:sldId id="1265" r:id="rId28"/>
    <p:sldId id="120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69"/>
            <p14:sldId id="1260"/>
            <p14:sldId id="1239"/>
            <p14:sldId id="1270"/>
            <p14:sldId id="1271"/>
            <p14:sldId id="1272"/>
            <p14:sldId id="1273"/>
            <p14:sldId id="1274"/>
            <p14:sldId id="1275"/>
            <p14:sldId id="1276"/>
            <p14:sldId id="1277"/>
            <p14:sldId id="1225"/>
            <p14:sldId id="1249"/>
            <p14:sldId id="1268"/>
            <p14:sldId id="1267"/>
            <p14:sldId id="1250"/>
            <p14:sldId id="1251"/>
            <p14:sldId id="1258"/>
            <p14:sldId id="1259"/>
            <p14:sldId id="126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Taras Dyda" initials="TD" lastIdx="1" clrIdx="5">
    <p:extLst>
      <p:ext uri="{19B8F6BF-5375-455C-9EA6-DF929625EA0E}">
        <p15:presenceInfo xmlns:p15="http://schemas.microsoft.com/office/powerpoint/2012/main" userId="a48c86e0fbc96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varScale="1">
        <p:scale>
          <a:sx n="93" d="100"/>
          <a:sy n="93" d="100"/>
        </p:scale>
        <p:origin x="274"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6" dt="2020-04-12T23:12:27.421" idx="1">
    <p:pos x="1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6" dt="2020-04-12T23:12:27.421"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13/04/2020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1715027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4073291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113865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378443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131494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426452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269852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32647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277959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289055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smtClean="0"/>
              <a:t>Зразок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4/13/2020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16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2704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smtClean="0"/>
              <a:t>Зразок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711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778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62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729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smtClean="0"/>
              <a:t>Зразок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2325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16CA0-919D-4A49-9C8A-62FDFB3A5183}"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72535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59075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9334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084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4200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6818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00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086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20714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66948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8617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4.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8"/>
          <p:cNvPicPr>
            <a:picLocks noChangeAspect="1"/>
          </p:cNvPicPr>
          <p:nvPr userDrawn="1"/>
        </p:nvPicPr>
        <p:blipFill>
          <a:blip r:embed="rId2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82906075"/>
      </p:ext>
    </p:extLst>
  </p:cSld>
  <p:clrMap bg1="dk1" tx1="lt1" bg2="dk2" tx2="lt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41" r:id="rId11"/>
    <p:sldLayoutId id="2147485042" r:id="rId12"/>
    <p:sldLayoutId id="2147485043" r:id="rId13"/>
    <p:sldLayoutId id="2147485044" r:id="rId14"/>
    <p:sldLayoutId id="2147485045" r:id="rId15"/>
    <p:sldLayoutId id="2147485046" r:id="rId16"/>
    <p:sldLayoutId id="2147485047" r:id="rId17"/>
    <p:sldLayoutId id="2147485048" r:id="rId18"/>
    <p:sldLayoutId id="2147485049" r:id="rId19"/>
    <p:sldLayoutId id="2147485050"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3.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6.jpeg"/><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53.xml"/><Relationship Id="rId6" Type="http://schemas.openxmlformats.org/officeDocument/2006/relationships/image" Target="../media/image32.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5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5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jfif"/><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rticle/nodejs-modules/" TargetMode="External"/><Relationship Id="rId2" Type="http://schemas.openxmlformats.org/officeDocument/2006/relationships/hyperlink" Target="https://www.tutorialsteacher.com/nodejs/nodejs-modules" TargetMode="External"/><Relationship Id="rId1" Type="http://schemas.openxmlformats.org/officeDocument/2006/relationships/slideLayout" Target="../slideLayouts/slideLayout54.xml"/><Relationship Id="rId5" Type="http://schemas.openxmlformats.org/officeDocument/2006/relationships/image" Target="../media/image51.png"/><Relationship Id="rId4" Type="http://schemas.openxmlformats.org/officeDocument/2006/relationships/hyperlink" Target="https://docs.npmjs.com/about-packages-and-module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normAutofit fontScale="62500" lnSpcReduction="20000"/>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cap="none" dirty="0" smtClean="0"/>
              <a:t>Node packages  </a:t>
            </a:r>
            <a:br>
              <a:rPr lang="en-US" cap="none" dirty="0" smtClean="0"/>
            </a:br>
            <a:r>
              <a:rPr lang="en-US" cap="none" dirty="0" smtClean="0"/>
              <a:t>Modules</a:t>
            </a:r>
            <a:br>
              <a:rPr lang="en-US" cap="none" dirty="0" smtClean="0"/>
            </a:br>
            <a:r>
              <a:rPr lang="en-US" cap="none" dirty="0" smtClean="0"/>
              <a:t>Example of usages</a:t>
            </a:r>
            <a:endParaRPr lang="en-US" cap="none"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err="1" smtClean="0"/>
              <a:t>Module.exports</a:t>
            </a:r>
            <a:endParaRPr lang="en-US"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89" y="2174349"/>
            <a:ext cx="4385085" cy="986645"/>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88" y="3481916"/>
            <a:ext cx="3867690" cy="600159"/>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388" y="4402997"/>
            <a:ext cx="2419688" cy="238158"/>
          </a:xfrm>
          <a:prstGeom prst="rect">
            <a:avLst/>
          </a:prstGeom>
        </p:spPr>
      </p:pic>
      <p:pic>
        <p:nvPicPr>
          <p:cNvPr id="8" name="Рисунок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2929" y="2174348"/>
            <a:ext cx="5261319" cy="873651"/>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29511" y="3481916"/>
            <a:ext cx="3896269" cy="543001"/>
          </a:xfrm>
          <a:prstGeom prst="rect">
            <a:avLst/>
          </a:prstGeom>
        </p:spPr>
      </p:pic>
      <p:pic>
        <p:nvPicPr>
          <p:cNvPr id="11" name="Рисунок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9511" y="4364891"/>
            <a:ext cx="2905530" cy="276264"/>
          </a:xfrm>
          <a:prstGeom prst="rect">
            <a:avLst/>
          </a:prstGeom>
        </p:spPr>
      </p:pic>
    </p:spTree>
    <p:extLst>
      <p:ext uri="{BB962C8B-B14F-4D97-AF65-F5344CB8AC3E}">
        <p14:creationId xmlns:p14="http://schemas.microsoft.com/office/powerpoint/2010/main" val="3815126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err="1" smtClean="0"/>
              <a:t>Module.exports</a:t>
            </a:r>
            <a:endParaRPr lang="en-US"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396" y="2135502"/>
            <a:ext cx="3265683" cy="2543985"/>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7126" y="2135502"/>
            <a:ext cx="3524742" cy="2191056"/>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7392" y="5073098"/>
            <a:ext cx="3877216" cy="752580"/>
          </a:xfrm>
          <a:prstGeom prst="rect">
            <a:avLst/>
          </a:prstGeom>
        </p:spPr>
      </p:pic>
    </p:spTree>
    <p:extLst>
      <p:ext uri="{BB962C8B-B14F-4D97-AF65-F5344CB8AC3E}">
        <p14:creationId xmlns:p14="http://schemas.microsoft.com/office/powerpoint/2010/main" val="898357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smtClean="0"/>
              <a:t>Few elements export</a:t>
            </a:r>
            <a:endParaRPr lang="en-US"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11" y="2014132"/>
            <a:ext cx="4851343" cy="4494389"/>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159" y="2014132"/>
            <a:ext cx="4774316" cy="2173137"/>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9064" y="4627613"/>
            <a:ext cx="3677163" cy="581106"/>
          </a:xfrm>
          <a:prstGeom prst="rect">
            <a:avLst/>
          </a:prstGeom>
        </p:spPr>
      </p:pic>
    </p:spTree>
    <p:extLst>
      <p:ext uri="{BB962C8B-B14F-4D97-AF65-F5344CB8AC3E}">
        <p14:creationId xmlns:p14="http://schemas.microsoft.com/office/powerpoint/2010/main" val="2364615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Node packages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36877" y="2048690"/>
            <a:ext cx="8474433" cy="404714"/>
          </a:xfrm>
        </p:spPr>
        <p:txBody>
          <a:bodyPr>
            <a:noAutofit/>
          </a:bodyPr>
          <a:lstStyle/>
          <a:p>
            <a:pPr lvl="0" eaLnBrk="0" fontAlgn="base" hangingPunct="0">
              <a:spcBef>
                <a:spcPct val="0"/>
              </a:spcBef>
              <a:spcAft>
                <a:spcPct val="0"/>
              </a:spcAft>
              <a:buSzTx/>
            </a:pPr>
            <a:r>
              <a:rPr lang="en-US" sz="1800" b="1" i="1" dirty="0">
                <a:latin typeface="Times New Roman" panose="02020603050405020304" pitchFamily="18" charset="0"/>
                <a:cs typeface="Times New Roman" panose="02020603050405020304" pitchFamily="18" charset="0"/>
              </a:rPr>
              <a:t>A package</a:t>
            </a:r>
            <a:r>
              <a:rPr lang="en-US" sz="1800" dirty="0">
                <a:latin typeface="Times New Roman" panose="02020603050405020304" pitchFamily="18" charset="0"/>
                <a:cs typeface="Times New Roman" panose="02020603050405020304" pitchFamily="18" charset="0"/>
              </a:rPr>
              <a:t> is a directory with one or more modules inside of it and a </a:t>
            </a:r>
            <a:r>
              <a:rPr lang="en-US" sz="1800" dirty="0" err="1">
                <a:latin typeface="Times New Roman" panose="02020603050405020304" pitchFamily="18" charset="0"/>
                <a:cs typeface="Times New Roman" panose="02020603050405020304" pitchFamily="18" charset="0"/>
              </a:rPr>
              <a:t>package.json</a:t>
            </a:r>
            <a:r>
              <a:rPr lang="en-US" sz="1800" dirty="0">
                <a:latin typeface="Times New Roman" panose="02020603050405020304" pitchFamily="18" charset="0"/>
                <a:cs typeface="Times New Roman" panose="02020603050405020304" pitchFamily="18" charset="0"/>
              </a:rPr>
              <a:t> file which has metadata about the package</a:t>
            </a:r>
          </a:p>
        </p:txBody>
      </p:sp>
      <p:sp>
        <p:nvSpPr>
          <p:cNvPr id="10" name="TextBox 9"/>
          <p:cNvSpPr txBox="1"/>
          <p:nvPr/>
        </p:nvSpPr>
        <p:spPr>
          <a:xfrm>
            <a:off x="465380" y="3400074"/>
            <a:ext cx="4408714" cy="3016210"/>
          </a:xfrm>
          <a:prstGeom prst="rect">
            <a:avLst/>
          </a:prstGeom>
          <a:noFill/>
        </p:spPr>
        <p:txBody>
          <a:bodyPr wrap="square" rtlCol="0">
            <a:spAutoFit/>
          </a:bodyPr>
          <a:lstStyle/>
          <a:p>
            <a:pPr lvl="0" algn="just"/>
            <a:r>
              <a:rPr lang="uk-UA" altLang="uk-UA" dirty="0" err="1">
                <a:solidFill>
                  <a:schemeClr val="bg1">
                    <a:lumMod val="95000"/>
                    <a:lumOff val="5000"/>
                  </a:schemeClr>
                </a:solidFill>
                <a:latin typeface="Source Sans Pro"/>
                <a:cs typeface="Times New Roman" panose="02020603050405020304" pitchFamily="18" charset="0"/>
              </a:rPr>
              <a:t>You</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can</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add</a:t>
            </a:r>
            <a:r>
              <a:rPr lang="uk-UA" altLang="uk-UA" dirty="0">
                <a:solidFill>
                  <a:schemeClr val="bg1">
                    <a:lumMod val="95000"/>
                    <a:lumOff val="5000"/>
                  </a:schemeClr>
                </a:solidFill>
                <a:latin typeface="Source Sans Pro"/>
                <a:cs typeface="Times New Roman" panose="02020603050405020304" pitchFamily="18" charset="0"/>
              </a:rPr>
              <a:t> a </a:t>
            </a:r>
            <a:r>
              <a:rPr lang="uk-UA" altLang="uk-UA" dirty="0" err="1">
                <a:solidFill>
                  <a:schemeClr val="bg1">
                    <a:lumMod val="95000"/>
                    <a:lumOff val="5000"/>
                  </a:schemeClr>
                </a:solidFill>
                <a:latin typeface="Source Sans Pro"/>
                <a:cs typeface="Times New Roman" panose="02020603050405020304" pitchFamily="18" charset="0"/>
              </a:rPr>
              <a:t>package.json</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file</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to</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your</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package</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to</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make</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it</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easy</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for</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others</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to</a:t>
            </a:r>
            <a:r>
              <a:rPr lang="uk-UA" altLang="uk-UA" dirty="0">
                <a:solidFill>
                  <a:schemeClr val="bg1">
                    <a:lumMod val="95000"/>
                    <a:lumOff val="5000"/>
                  </a:schemeClr>
                </a:solidFill>
                <a:latin typeface="Source Sans Pro"/>
                <a:cs typeface="Times New Roman" panose="02020603050405020304" pitchFamily="18" charset="0"/>
              </a:rPr>
              <a:t> </a:t>
            </a:r>
            <a:r>
              <a:rPr lang="uk-UA" altLang="uk-UA" dirty="0" err="1">
                <a:solidFill>
                  <a:schemeClr val="bg1">
                    <a:lumMod val="95000"/>
                    <a:lumOff val="5000"/>
                  </a:schemeClr>
                </a:solidFill>
                <a:latin typeface="Source Sans Pro"/>
                <a:cs typeface="Times New Roman" panose="02020603050405020304" pitchFamily="18" charset="0"/>
              </a:rPr>
              <a:t>manage</a:t>
            </a:r>
            <a:r>
              <a:rPr lang="uk-UA" altLang="uk-UA" dirty="0">
                <a:solidFill>
                  <a:schemeClr val="bg1">
                    <a:lumMod val="95000"/>
                    <a:lumOff val="5000"/>
                  </a:schemeClr>
                </a:solidFill>
                <a:latin typeface="Source Sans Pro"/>
                <a:cs typeface="Times New Roman" panose="02020603050405020304" pitchFamily="18" charset="0"/>
              </a:rPr>
              <a:t> and </a:t>
            </a:r>
            <a:r>
              <a:rPr lang="uk-UA" altLang="uk-UA" dirty="0" err="1" smtClean="0">
                <a:solidFill>
                  <a:schemeClr val="bg1">
                    <a:lumMod val="95000"/>
                    <a:lumOff val="5000"/>
                  </a:schemeClr>
                </a:solidFill>
                <a:latin typeface="Source Sans Pro"/>
                <a:cs typeface="Times New Roman" panose="02020603050405020304" pitchFamily="18" charset="0"/>
              </a:rPr>
              <a:t>install</a:t>
            </a:r>
            <a:r>
              <a:rPr lang="uk-UA" altLang="uk-UA" dirty="0" smtClean="0">
                <a:solidFill>
                  <a:schemeClr val="bg1">
                    <a:lumMod val="95000"/>
                    <a:lumOff val="5000"/>
                  </a:schemeClr>
                </a:solidFill>
                <a:latin typeface="Source Sans Pro"/>
                <a:cs typeface="Times New Roman" panose="02020603050405020304" pitchFamily="18" charset="0"/>
              </a:rPr>
              <a:t> </a:t>
            </a:r>
            <a:r>
              <a:rPr lang="en-US" altLang="uk-UA" dirty="0" smtClean="0">
                <a:solidFill>
                  <a:schemeClr val="bg1">
                    <a:lumMod val="95000"/>
                    <a:lumOff val="5000"/>
                  </a:schemeClr>
                </a:solidFill>
                <a:latin typeface="Source Sans Pro"/>
                <a:cs typeface="Times New Roman" panose="02020603050405020304" pitchFamily="18" charset="0"/>
              </a:rPr>
              <a:t>.</a:t>
            </a:r>
          </a:p>
          <a:p>
            <a:pPr lvl="0"/>
            <a:r>
              <a:rPr lang="uk-UA" altLang="uk-UA" dirty="0">
                <a:solidFill>
                  <a:schemeClr val="bg1">
                    <a:lumMod val="95000"/>
                    <a:lumOff val="5000"/>
                  </a:schemeClr>
                </a:solidFill>
                <a:latin typeface="Source Sans Pro"/>
              </a:rPr>
              <a:t>A </a:t>
            </a:r>
            <a:r>
              <a:rPr lang="uk-UA" altLang="uk-UA" dirty="0" err="1">
                <a:solidFill>
                  <a:schemeClr val="bg1">
                    <a:lumMod val="95000"/>
                    <a:lumOff val="5000"/>
                  </a:schemeClr>
                </a:solidFill>
                <a:latin typeface="Source Sans Pro"/>
              </a:rPr>
              <a:t>package.json</a:t>
            </a:r>
            <a:r>
              <a:rPr lang="uk-UA" altLang="uk-UA" dirty="0">
                <a:solidFill>
                  <a:schemeClr val="bg1">
                    <a:lumMod val="95000"/>
                    <a:lumOff val="5000"/>
                  </a:schemeClr>
                </a:solidFill>
                <a:latin typeface="Source Sans Pro"/>
              </a:rPr>
              <a:t> file:</a:t>
            </a:r>
          </a:p>
          <a:p>
            <a:pPr marL="180000" lvl="0">
              <a:buFontTx/>
              <a:buChar char="•"/>
            </a:pPr>
            <a:r>
              <a:rPr lang="uk-UA" altLang="uk-UA" dirty="0" err="1" smtClean="0">
                <a:solidFill>
                  <a:schemeClr val="bg1">
                    <a:lumMod val="95000"/>
                    <a:lumOff val="5000"/>
                  </a:schemeClr>
                </a:solidFill>
                <a:latin typeface="Source Sans Pro"/>
              </a:rPr>
              <a:t>lists</a:t>
            </a:r>
            <a:r>
              <a:rPr lang="uk-UA" altLang="uk-UA" dirty="0" smtClean="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the</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packages</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your</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project</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depends</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on</a:t>
            </a:r>
            <a:endParaRPr lang="uk-UA" altLang="uk-UA" dirty="0">
              <a:solidFill>
                <a:schemeClr val="bg1">
                  <a:lumMod val="95000"/>
                  <a:lumOff val="5000"/>
                </a:schemeClr>
              </a:solidFill>
              <a:latin typeface="Source Sans Pro"/>
            </a:endParaRPr>
          </a:p>
          <a:p>
            <a:pPr marL="180000" lvl="0">
              <a:buFontTx/>
              <a:buChar char="•"/>
            </a:pPr>
            <a:r>
              <a:rPr lang="uk-UA" altLang="uk-UA" dirty="0" err="1">
                <a:solidFill>
                  <a:schemeClr val="bg1">
                    <a:lumMod val="95000"/>
                    <a:lumOff val="5000"/>
                  </a:schemeClr>
                </a:solidFill>
                <a:latin typeface="Source Sans Pro"/>
              </a:rPr>
              <a:t>specifies</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versions</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of</a:t>
            </a:r>
            <a:r>
              <a:rPr lang="uk-UA" altLang="uk-UA" dirty="0">
                <a:solidFill>
                  <a:schemeClr val="bg1">
                    <a:lumMod val="95000"/>
                    <a:lumOff val="5000"/>
                  </a:schemeClr>
                </a:solidFill>
                <a:latin typeface="Source Sans Pro"/>
              </a:rPr>
              <a:t> a </a:t>
            </a:r>
            <a:r>
              <a:rPr lang="uk-UA" altLang="uk-UA" dirty="0" err="1">
                <a:solidFill>
                  <a:schemeClr val="bg1">
                    <a:lumMod val="95000"/>
                    <a:lumOff val="5000"/>
                  </a:schemeClr>
                </a:solidFill>
                <a:latin typeface="Source Sans Pro"/>
              </a:rPr>
              <a:t>package</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that</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your</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project</a:t>
            </a:r>
            <a:r>
              <a:rPr lang="uk-UA" altLang="uk-UA" dirty="0">
                <a:solidFill>
                  <a:schemeClr val="bg1">
                    <a:lumMod val="95000"/>
                    <a:lumOff val="5000"/>
                  </a:schemeClr>
                </a:solidFill>
                <a:latin typeface="Source Sans Pro"/>
              </a:rPr>
              <a:t> </a:t>
            </a:r>
            <a:r>
              <a:rPr lang="uk-UA" altLang="uk-UA" dirty="0" err="1">
                <a:solidFill>
                  <a:schemeClr val="bg1">
                    <a:lumMod val="95000"/>
                    <a:lumOff val="5000"/>
                  </a:schemeClr>
                </a:solidFill>
                <a:latin typeface="Source Sans Pro"/>
              </a:rPr>
              <a:t>can</a:t>
            </a:r>
            <a:r>
              <a:rPr lang="uk-UA" altLang="uk-UA" dirty="0">
                <a:solidFill>
                  <a:schemeClr val="bg1">
                    <a:lumMod val="95000"/>
                    <a:lumOff val="5000"/>
                  </a:schemeClr>
                </a:solidFill>
                <a:latin typeface="Source Sans Pro"/>
              </a:rPr>
              <a:t> </a:t>
            </a:r>
            <a:r>
              <a:rPr lang="uk-UA" altLang="uk-UA" dirty="0" err="1" smtClean="0">
                <a:solidFill>
                  <a:schemeClr val="bg1">
                    <a:lumMod val="95000"/>
                    <a:lumOff val="5000"/>
                  </a:schemeClr>
                </a:solidFill>
                <a:latin typeface="Source Sans Pro"/>
              </a:rPr>
              <a:t>use</a:t>
            </a:r>
            <a:endParaRPr lang="uk-UA" altLang="uk-UA" dirty="0">
              <a:solidFill>
                <a:schemeClr val="bg1">
                  <a:lumMod val="95000"/>
                  <a:lumOff val="5000"/>
                </a:schemeClr>
              </a:solidFill>
              <a:latin typeface="Source Sans Pro"/>
            </a:endParaRPr>
          </a:p>
          <a:p>
            <a:pPr lvl="0"/>
            <a:endParaRPr lang="uk-UA" altLang="uk-UA" sz="2800" dirty="0">
              <a:latin typeface="Arial" panose="020B0604020202020204" pitchFamily="34" charset="0"/>
            </a:endParaRPr>
          </a:p>
          <a:p>
            <a:pPr lvl="0" algn="just"/>
            <a:endParaRPr lang="uk-UA" altLang="uk-UA" dirty="0">
              <a:latin typeface="Source Sans Pro"/>
              <a:cs typeface="Times New Roman" panose="02020603050405020304" pitchFamily="18"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4260" y="2743201"/>
            <a:ext cx="5063231" cy="2846677"/>
          </a:xfrm>
          <a:prstGeom prst="rect">
            <a:avLst/>
          </a:prstGeom>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Package </a:t>
            </a:r>
            <a:r>
              <a:rPr lang="en-US" dirty="0" err="1" smtClean="0"/>
              <a:t>json</a:t>
            </a:r>
            <a:endParaRPr lang="uk-UA" dirty="0"/>
          </a:p>
        </p:txBody>
      </p:sp>
      <p:sp>
        <p:nvSpPr>
          <p:cNvPr id="2" name="TextBox 1"/>
          <p:cNvSpPr txBox="1"/>
          <p:nvPr/>
        </p:nvSpPr>
        <p:spPr>
          <a:xfrm>
            <a:off x="992778" y="2621278"/>
            <a:ext cx="3544388" cy="2862322"/>
          </a:xfrm>
          <a:prstGeom prst="rect">
            <a:avLst/>
          </a:prstGeom>
          <a:noFill/>
        </p:spPr>
        <p:txBody>
          <a:bodyPr wrap="square" rtlCol="0">
            <a:spAutoFit/>
          </a:bodyPr>
          <a:lstStyle/>
          <a:p>
            <a:pPr algn="ctr"/>
            <a:r>
              <a:rPr lang="en-US" dirty="0" err="1" smtClean="0">
                <a:solidFill>
                  <a:schemeClr val="bg1">
                    <a:lumMod val="95000"/>
                    <a:lumOff val="5000"/>
                  </a:schemeClr>
                </a:solidFill>
              </a:rPr>
              <a:t>npm</a:t>
            </a:r>
            <a:r>
              <a:rPr lang="en-US" dirty="0" smtClean="0">
                <a:solidFill>
                  <a:schemeClr val="bg1">
                    <a:lumMod val="95000"/>
                    <a:lumOff val="5000"/>
                  </a:schemeClr>
                </a:solidFill>
              </a:rPr>
              <a:t> </a:t>
            </a:r>
            <a:r>
              <a:rPr lang="en-US" dirty="0" err="1" smtClean="0">
                <a:solidFill>
                  <a:schemeClr val="bg1">
                    <a:lumMod val="95000"/>
                    <a:lumOff val="5000"/>
                  </a:schemeClr>
                </a:solidFill>
              </a:rPr>
              <a:t>init</a:t>
            </a:r>
            <a:endParaRPr lang="en-US" dirty="0" smtClean="0">
              <a:solidFill>
                <a:schemeClr val="bg1">
                  <a:lumMod val="95000"/>
                  <a:lumOff val="5000"/>
                </a:schemeClr>
              </a:solidFill>
            </a:endParaRPr>
          </a:p>
          <a:p>
            <a:pPr marL="285750" indent="-285750">
              <a:buFont typeface="Arial" panose="020B0604020202020204" pitchFamily="34" charset="0"/>
              <a:buChar char="•"/>
            </a:pPr>
            <a:r>
              <a:rPr lang="en-US" dirty="0" smtClean="0">
                <a:solidFill>
                  <a:schemeClr val="bg1">
                    <a:lumMod val="95000"/>
                    <a:lumOff val="5000"/>
                  </a:schemeClr>
                </a:solidFill>
              </a:rPr>
              <a:t>Package name</a:t>
            </a:r>
          </a:p>
          <a:p>
            <a:pPr marL="285750" indent="-285750">
              <a:buFont typeface="Arial" panose="020B0604020202020204" pitchFamily="34" charset="0"/>
              <a:buChar char="•"/>
            </a:pPr>
            <a:r>
              <a:rPr lang="en-US" dirty="0" smtClean="0">
                <a:solidFill>
                  <a:schemeClr val="bg1">
                    <a:lumMod val="95000"/>
                    <a:lumOff val="5000"/>
                  </a:schemeClr>
                </a:solidFill>
              </a:rPr>
              <a:t>Version</a:t>
            </a:r>
          </a:p>
          <a:p>
            <a:pPr marL="285750" indent="-285750">
              <a:buFont typeface="Arial" panose="020B0604020202020204" pitchFamily="34" charset="0"/>
              <a:buChar char="•"/>
            </a:pPr>
            <a:r>
              <a:rPr lang="en-US" dirty="0" smtClean="0">
                <a:solidFill>
                  <a:schemeClr val="bg1">
                    <a:lumMod val="95000"/>
                    <a:lumOff val="5000"/>
                  </a:schemeClr>
                </a:solidFill>
              </a:rPr>
              <a:t>Description</a:t>
            </a:r>
          </a:p>
          <a:p>
            <a:pPr marL="285750" indent="-285750">
              <a:buFont typeface="Arial" panose="020B0604020202020204" pitchFamily="34" charset="0"/>
              <a:buChar char="•"/>
            </a:pPr>
            <a:r>
              <a:rPr lang="en-US" dirty="0" smtClean="0">
                <a:solidFill>
                  <a:schemeClr val="bg1">
                    <a:lumMod val="95000"/>
                    <a:lumOff val="5000"/>
                  </a:schemeClr>
                </a:solidFill>
              </a:rPr>
              <a:t>Entry point</a:t>
            </a:r>
          </a:p>
          <a:p>
            <a:pPr marL="285750" indent="-285750">
              <a:buFont typeface="Arial" panose="020B0604020202020204" pitchFamily="34" charset="0"/>
              <a:buChar char="•"/>
            </a:pPr>
            <a:r>
              <a:rPr lang="en-US" dirty="0" smtClean="0">
                <a:solidFill>
                  <a:schemeClr val="bg1">
                    <a:lumMod val="95000"/>
                    <a:lumOff val="5000"/>
                  </a:schemeClr>
                </a:solidFill>
              </a:rPr>
              <a:t>Test command</a:t>
            </a:r>
          </a:p>
          <a:p>
            <a:pPr marL="285750" indent="-285750">
              <a:buFont typeface="Arial" panose="020B0604020202020204" pitchFamily="34" charset="0"/>
              <a:buChar char="•"/>
            </a:pPr>
            <a:r>
              <a:rPr lang="en-US" dirty="0" err="1" smtClean="0">
                <a:solidFill>
                  <a:schemeClr val="bg1">
                    <a:lumMod val="95000"/>
                    <a:lumOff val="5000"/>
                  </a:schemeClr>
                </a:solidFill>
              </a:rPr>
              <a:t>Git</a:t>
            </a:r>
            <a:r>
              <a:rPr lang="en-US" dirty="0" smtClean="0">
                <a:solidFill>
                  <a:schemeClr val="bg1">
                    <a:lumMod val="95000"/>
                    <a:lumOff val="5000"/>
                  </a:schemeClr>
                </a:solidFill>
              </a:rPr>
              <a:t> repository</a:t>
            </a:r>
          </a:p>
          <a:p>
            <a:pPr marL="285750" indent="-285750">
              <a:buFont typeface="Arial" panose="020B0604020202020204" pitchFamily="34" charset="0"/>
              <a:buChar char="•"/>
            </a:pPr>
            <a:r>
              <a:rPr lang="en-US" dirty="0" smtClean="0">
                <a:solidFill>
                  <a:schemeClr val="bg1">
                    <a:lumMod val="95000"/>
                    <a:lumOff val="5000"/>
                  </a:schemeClr>
                </a:solidFill>
              </a:rPr>
              <a:t>Keywords</a:t>
            </a:r>
          </a:p>
          <a:p>
            <a:pPr marL="285750" indent="-285750">
              <a:buFont typeface="Arial" panose="020B0604020202020204" pitchFamily="34" charset="0"/>
              <a:buChar char="•"/>
            </a:pPr>
            <a:r>
              <a:rPr lang="en-US" dirty="0" smtClean="0">
                <a:solidFill>
                  <a:schemeClr val="bg1">
                    <a:lumMod val="95000"/>
                    <a:lumOff val="5000"/>
                  </a:schemeClr>
                </a:solidFill>
              </a:rPr>
              <a:t>Author</a:t>
            </a:r>
          </a:p>
          <a:p>
            <a:pPr marL="285750" indent="-285750">
              <a:buFont typeface="Arial" panose="020B0604020202020204" pitchFamily="34" charset="0"/>
              <a:buChar char="•"/>
            </a:pPr>
            <a:r>
              <a:rPr lang="en-US" dirty="0" smtClean="0">
                <a:solidFill>
                  <a:schemeClr val="bg1">
                    <a:lumMod val="95000"/>
                    <a:lumOff val="5000"/>
                  </a:schemeClr>
                </a:solidFill>
              </a:rPr>
              <a:t>License</a:t>
            </a:r>
          </a:p>
        </p:txBody>
      </p:sp>
      <p:sp>
        <p:nvSpPr>
          <p:cNvPr id="4" name="TextBox 3"/>
          <p:cNvSpPr txBox="1"/>
          <p:nvPr/>
        </p:nvSpPr>
        <p:spPr>
          <a:xfrm>
            <a:off x="6670766" y="2551610"/>
            <a:ext cx="2378023" cy="369332"/>
          </a:xfrm>
          <a:prstGeom prst="rect">
            <a:avLst/>
          </a:prstGeom>
          <a:noFill/>
        </p:spPr>
        <p:txBody>
          <a:bodyPr wrap="none" rtlCol="0">
            <a:spAutoFit/>
          </a:bodyPr>
          <a:lstStyle/>
          <a:p>
            <a:r>
              <a:rPr lang="en-US" dirty="0" err="1" smtClean="0">
                <a:solidFill>
                  <a:schemeClr val="bg1">
                    <a:lumMod val="95000"/>
                    <a:lumOff val="5000"/>
                  </a:schemeClr>
                </a:solidFill>
              </a:rPr>
              <a:t>npm</a:t>
            </a:r>
            <a:r>
              <a:rPr lang="en-US" dirty="0" smtClean="0">
                <a:solidFill>
                  <a:schemeClr val="bg1">
                    <a:lumMod val="95000"/>
                    <a:lumOff val="5000"/>
                  </a:schemeClr>
                </a:solidFill>
              </a:rPr>
              <a:t> </a:t>
            </a:r>
            <a:r>
              <a:rPr lang="en-US" dirty="0" err="1" smtClean="0">
                <a:solidFill>
                  <a:schemeClr val="bg1">
                    <a:lumMod val="95000"/>
                    <a:lumOff val="5000"/>
                  </a:schemeClr>
                </a:solidFill>
              </a:rPr>
              <a:t>init</a:t>
            </a:r>
            <a:r>
              <a:rPr lang="en-US" dirty="0" smtClean="0">
                <a:solidFill>
                  <a:schemeClr val="bg1">
                    <a:lumMod val="95000"/>
                    <a:lumOff val="5000"/>
                  </a:schemeClr>
                </a:solidFill>
              </a:rPr>
              <a:t> </a:t>
            </a:r>
            <a:r>
              <a:rPr lang="en-US" dirty="0" smtClean="0">
                <a:solidFill>
                  <a:schemeClr val="bg1">
                    <a:lumMod val="95000"/>
                    <a:lumOff val="5000"/>
                  </a:schemeClr>
                </a:solidFill>
              </a:rPr>
              <a:t>–-yes/</a:t>
            </a:r>
            <a:r>
              <a:rPr lang="en-US" dirty="0" err="1" smtClean="0">
                <a:solidFill>
                  <a:schemeClr val="bg1">
                    <a:lumMod val="95000"/>
                    <a:lumOff val="5000"/>
                  </a:schemeClr>
                </a:solidFill>
              </a:rPr>
              <a:t>npm</a:t>
            </a:r>
            <a:r>
              <a:rPr lang="en-US" dirty="0" smtClean="0">
                <a:solidFill>
                  <a:schemeClr val="bg1">
                    <a:lumMod val="95000"/>
                    <a:lumOff val="5000"/>
                  </a:schemeClr>
                </a:solidFill>
              </a:rPr>
              <a:t> </a:t>
            </a:r>
            <a:r>
              <a:rPr lang="en-US" dirty="0" err="1" smtClean="0">
                <a:solidFill>
                  <a:schemeClr val="bg1">
                    <a:lumMod val="95000"/>
                    <a:lumOff val="5000"/>
                  </a:schemeClr>
                </a:solidFill>
              </a:rPr>
              <a:t>init</a:t>
            </a:r>
            <a:r>
              <a:rPr lang="en-US" dirty="0" smtClean="0">
                <a:solidFill>
                  <a:schemeClr val="bg1">
                    <a:lumMod val="95000"/>
                    <a:lumOff val="5000"/>
                  </a:schemeClr>
                </a:solidFill>
              </a:rPr>
              <a:t> -y</a:t>
            </a:r>
            <a:endParaRPr lang="uk-UA" dirty="0">
              <a:solidFill>
                <a:schemeClr val="bg1">
                  <a:lumMod val="95000"/>
                  <a:lumOff val="5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025" y="3071448"/>
            <a:ext cx="4055593" cy="2350869"/>
          </a:xfrm>
          <a:prstGeom prst="rect">
            <a:avLst/>
          </a:prstGeom>
        </p:spPr>
      </p:pic>
    </p:spTree>
    <p:extLst>
      <p:ext uri="{BB962C8B-B14F-4D97-AF65-F5344CB8AC3E}">
        <p14:creationId xmlns:p14="http://schemas.microsoft.com/office/powerpoint/2010/main" val="1846736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90006"/>
            <a:ext cx="10820400" cy="685800"/>
          </a:xfrm>
        </p:spPr>
        <p:txBody>
          <a:bodyPr>
            <a:normAutofit/>
          </a:bodyPr>
          <a:lstStyle/>
          <a:p>
            <a:pPr algn="ctr"/>
            <a:r>
              <a:rPr lang="en-US" dirty="0" smtClean="0"/>
              <a:t>Package-</a:t>
            </a:r>
            <a:r>
              <a:rPr lang="en-US" dirty="0" err="1" smtClean="0"/>
              <a:t>lock.json</a:t>
            </a:r>
            <a:endParaRPr lang="uk-UA" dirty="0"/>
          </a:p>
        </p:txBody>
      </p:sp>
      <p:sp>
        <p:nvSpPr>
          <p:cNvPr id="3" name="TextBox 2"/>
          <p:cNvSpPr txBox="1"/>
          <p:nvPr/>
        </p:nvSpPr>
        <p:spPr>
          <a:xfrm>
            <a:off x="1213757" y="2236317"/>
            <a:ext cx="9764486" cy="1323439"/>
          </a:xfrm>
          <a:prstGeom prst="rect">
            <a:avLst/>
          </a:prstGeom>
          <a:noFill/>
        </p:spPr>
        <p:txBody>
          <a:bodyPr wrap="square" rtlCol="0">
            <a:spAutoFit/>
          </a:bodyPr>
          <a:lstStyle/>
          <a:p>
            <a:pPr lvl="0" algn="just"/>
            <a:r>
              <a:rPr lang="uk-UA" altLang="uk-UA" sz="2000" b="1" dirty="0" err="1">
                <a:solidFill>
                  <a:srgbClr val="444444"/>
                </a:solidFill>
                <a:latin typeface="Arial Unicode MS"/>
              </a:rPr>
              <a:t>package-lock.json</a:t>
            </a:r>
            <a:r>
              <a:rPr lang="uk-UA" altLang="uk-UA" sz="2000" dirty="0">
                <a:solidFill>
                  <a:srgbClr val="333333"/>
                </a:solidFill>
                <a:latin typeface="Source Sans Pro"/>
              </a:rPr>
              <a:t> </a:t>
            </a:r>
            <a:r>
              <a:rPr lang="uk-UA" altLang="uk-UA" sz="2000" dirty="0" err="1">
                <a:solidFill>
                  <a:srgbClr val="333333"/>
                </a:solidFill>
                <a:latin typeface="Source Sans Pro"/>
              </a:rPr>
              <a:t>is</a:t>
            </a:r>
            <a:r>
              <a:rPr lang="uk-UA" altLang="uk-UA" sz="2000" dirty="0">
                <a:solidFill>
                  <a:srgbClr val="333333"/>
                </a:solidFill>
                <a:latin typeface="Source Sans Pro"/>
              </a:rPr>
              <a:t> </a:t>
            </a:r>
            <a:r>
              <a:rPr lang="uk-UA" altLang="uk-UA" sz="2000" dirty="0" err="1">
                <a:solidFill>
                  <a:srgbClr val="333333"/>
                </a:solidFill>
                <a:latin typeface="Source Sans Pro"/>
              </a:rPr>
              <a:t>automatically</a:t>
            </a:r>
            <a:r>
              <a:rPr lang="uk-UA" altLang="uk-UA" sz="2000" dirty="0">
                <a:solidFill>
                  <a:srgbClr val="333333"/>
                </a:solidFill>
                <a:latin typeface="Source Sans Pro"/>
              </a:rPr>
              <a:t> </a:t>
            </a:r>
            <a:r>
              <a:rPr lang="uk-UA" altLang="uk-UA" sz="2000" dirty="0" err="1">
                <a:solidFill>
                  <a:srgbClr val="333333"/>
                </a:solidFill>
                <a:latin typeface="Source Sans Pro"/>
              </a:rPr>
              <a:t>generated</a:t>
            </a:r>
            <a:r>
              <a:rPr lang="uk-UA" altLang="uk-UA" sz="2000" dirty="0">
                <a:solidFill>
                  <a:srgbClr val="333333"/>
                </a:solidFill>
                <a:latin typeface="Source Sans Pro"/>
              </a:rPr>
              <a:t> </a:t>
            </a:r>
            <a:r>
              <a:rPr lang="uk-UA" altLang="uk-UA" sz="2000" dirty="0" err="1">
                <a:solidFill>
                  <a:srgbClr val="333333"/>
                </a:solidFill>
                <a:latin typeface="Source Sans Pro"/>
              </a:rPr>
              <a:t>for</a:t>
            </a:r>
            <a:r>
              <a:rPr lang="uk-UA" altLang="uk-UA" sz="2000" dirty="0">
                <a:solidFill>
                  <a:srgbClr val="333333"/>
                </a:solidFill>
                <a:latin typeface="Source Sans Pro"/>
              </a:rPr>
              <a:t> </a:t>
            </a:r>
            <a:r>
              <a:rPr lang="uk-UA" altLang="uk-UA" sz="2000" dirty="0" err="1">
                <a:solidFill>
                  <a:srgbClr val="333333"/>
                </a:solidFill>
                <a:latin typeface="Source Sans Pro"/>
              </a:rPr>
              <a:t>any</a:t>
            </a:r>
            <a:r>
              <a:rPr lang="uk-UA" altLang="uk-UA" sz="2000" dirty="0">
                <a:solidFill>
                  <a:srgbClr val="333333"/>
                </a:solidFill>
                <a:latin typeface="Source Sans Pro"/>
              </a:rPr>
              <a:t> </a:t>
            </a:r>
            <a:r>
              <a:rPr lang="uk-UA" altLang="uk-UA" sz="2000" dirty="0" err="1">
                <a:solidFill>
                  <a:srgbClr val="333333"/>
                </a:solidFill>
                <a:latin typeface="Source Sans Pro"/>
              </a:rPr>
              <a:t>operations</a:t>
            </a:r>
            <a:r>
              <a:rPr lang="uk-UA" altLang="uk-UA" sz="2000" dirty="0">
                <a:solidFill>
                  <a:srgbClr val="333333"/>
                </a:solidFill>
                <a:latin typeface="Source Sans Pro"/>
              </a:rPr>
              <a:t> </a:t>
            </a:r>
            <a:r>
              <a:rPr lang="uk-UA" altLang="uk-UA" sz="2000" dirty="0" err="1">
                <a:solidFill>
                  <a:srgbClr val="333333"/>
                </a:solidFill>
                <a:latin typeface="Source Sans Pro"/>
              </a:rPr>
              <a:t>where</a:t>
            </a:r>
            <a:r>
              <a:rPr lang="uk-UA" altLang="uk-UA" sz="2000" dirty="0">
                <a:solidFill>
                  <a:srgbClr val="333333"/>
                </a:solidFill>
                <a:latin typeface="Source Sans Pro"/>
              </a:rPr>
              <a:t> </a:t>
            </a:r>
            <a:r>
              <a:rPr lang="uk-UA" altLang="uk-UA" sz="2000" dirty="0" err="1">
                <a:solidFill>
                  <a:srgbClr val="333333"/>
                </a:solidFill>
                <a:latin typeface="Source Sans Pro"/>
              </a:rPr>
              <a:t>npm</a:t>
            </a:r>
            <a:r>
              <a:rPr lang="uk-UA" altLang="uk-UA" sz="2000" dirty="0">
                <a:solidFill>
                  <a:srgbClr val="333333"/>
                </a:solidFill>
                <a:latin typeface="Source Sans Pro"/>
              </a:rPr>
              <a:t> </a:t>
            </a:r>
            <a:r>
              <a:rPr lang="uk-UA" altLang="uk-UA" sz="2000" dirty="0" err="1">
                <a:solidFill>
                  <a:srgbClr val="333333"/>
                </a:solidFill>
                <a:latin typeface="Source Sans Pro"/>
              </a:rPr>
              <a:t>modifies</a:t>
            </a:r>
            <a:r>
              <a:rPr lang="uk-UA" altLang="uk-UA" sz="2000" dirty="0">
                <a:solidFill>
                  <a:srgbClr val="333333"/>
                </a:solidFill>
                <a:latin typeface="Source Sans Pro"/>
              </a:rPr>
              <a:t> </a:t>
            </a:r>
            <a:r>
              <a:rPr lang="uk-UA" altLang="uk-UA" sz="2000" dirty="0" err="1">
                <a:solidFill>
                  <a:srgbClr val="333333"/>
                </a:solidFill>
                <a:latin typeface="Source Sans Pro"/>
              </a:rPr>
              <a:t>either</a:t>
            </a:r>
            <a:r>
              <a:rPr lang="uk-UA" altLang="uk-UA" sz="2000" dirty="0">
                <a:solidFill>
                  <a:srgbClr val="333333"/>
                </a:solidFill>
                <a:latin typeface="Source Sans Pro"/>
              </a:rPr>
              <a:t> </a:t>
            </a:r>
            <a:r>
              <a:rPr lang="uk-UA" altLang="uk-UA" sz="2000" dirty="0" err="1">
                <a:solidFill>
                  <a:srgbClr val="333333"/>
                </a:solidFill>
                <a:latin typeface="Source Sans Pro"/>
              </a:rPr>
              <a:t>the</a:t>
            </a:r>
            <a:r>
              <a:rPr lang="uk-UA" altLang="uk-UA" sz="2000" dirty="0">
                <a:solidFill>
                  <a:srgbClr val="333333"/>
                </a:solidFill>
                <a:latin typeface="Source Sans Pro"/>
              </a:rPr>
              <a:t> </a:t>
            </a:r>
            <a:r>
              <a:rPr lang="uk-UA" altLang="uk-UA" sz="2000" b="1" dirty="0" err="1">
                <a:solidFill>
                  <a:srgbClr val="444444"/>
                </a:solidFill>
                <a:latin typeface="Arial Unicode MS"/>
              </a:rPr>
              <a:t>node_modules</a:t>
            </a:r>
            <a:r>
              <a:rPr lang="uk-UA" altLang="uk-UA" sz="2000" dirty="0">
                <a:solidFill>
                  <a:srgbClr val="333333"/>
                </a:solidFill>
                <a:latin typeface="Source Sans Pro"/>
              </a:rPr>
              <a:t> </a:t>
            </a:r>
            <a:r>
              <a:rPr lang="uk-UA" altLang="uk-UA" sz="2000" dirty="0" err="1">
                <a:solidFill>
                  <a:srgbClr val="333333"/>
                </a:solidFill>
                <a:latin typeface="Source Sans Pro"/>
              </a:rPr>
              <a:t>tree</a:t>
            </a:r>
            <a:r>
              <a:rPr lang="uk-UA" altLang="uk-UA" sz="2000" dirty="0">
                <a:solidFill>
                  <a:srgbClr val="333333"/>
                </a:solidFill>
                <a:latin typeface="Source Sans Pro"/>
              </a:rPr>
              <a:t>, </a:t>
            </a:r>
            <a:r>
              <a:rPr lang="uk-UA" altLang="uk-UA" sz="2000" dirty="0" err="1">
                <a:solidFill>
                  <a:srgbClr val="333333"/>
                </a:solidFill>
                <a:latin typeface="Source Sans Pro"/>
              </a:rPr>
              <a:t>or</a:t>
            </a:r>
            <a:r>
              <a:rPr lang="uk-UA" altLang="uk-UA" sz="2000" dirty="0">
                <a:solidFill>
                  <a:srgbClr val="333333"/>
                </a:solidFill>
                <a:latin typeface="Source Sans Pro"/>
              </a:rPr>
              <a:t> </a:t>
            </a:r>
            <a:r>
              <a:rPr lang="uk-UA" altLang="uk-UA" sz="2000" b="1" dirty="0" err="1">
                <a:solidFill>
                  <a:srgbClr val="444444"/>
                </a:solidFill>
                <a:latin typeface="Arial Unicode MS"/>
              </a:rPr>
              <a:t>package.json</a:t>
            </a:r>
            <a:r>
              <a:rPr lang="uk-UA" altLang="uk-UA" sz="2000" dirty="0">
                <a:solidFill>
                  <a:srgbClr val="333333"/>
                </a:solidFill>
                <a:latin typeface="Source Sans Pro"/>
              </a:rPr>
              <a:t>. </a:t>
            </a:r>
            <a:r>
              <a:rPr lang="uk-UA" altLang="uk-UA" sz="2000" dirty="0" err="1">
                <a:solidFill>
                  <a:srgbClr val="333333"/>
                </a:solidFill>
                <a:latin typeface="Source Sans Pro"/>
              </a:rPr>
              <a:t>It</a:t>
            </a:r>
            <a:r>
              <a:rPr lang="uk-UA" altLang="uk-UA" sz="2000" dirty="0">
                <a:solidFill>
                  <a:srgbClr val="333333"/>
                </a:solidFill>
                <a:latin typeface="Source Sans Pro"/>
              </a:rPr>
              <a:t> </a:t>
            </a:r>
            <a:r>
              <a:rPr lang="uk-UA" altLang="uk-UA" sz="2000" dirty="0" err="1">
                <a:solidFill>
                  <a:srgbClr val="333333"/>
                </a:solidFill>
                <a:latin typeface="Source Sans Pro"/>
              </a:rPr>
              <a:t>describes</a:t>
            </a:r>
            <a:r>
              <a:rPr lang="uk-UA" altLang="uk-UA" sz="2000" dirty="0">
                <a:solidFill>
                  <a:srgbClr val="333333"/>
                </a:solidFill>
                <a:latin typeface="Source Sans Pro"/>
              </a:rPr>
              <a:t> </a:t>
            </a:r>
            <a:r>
              <a:rPr lang="uk-UA" altLang="uk-UA" sz="2000" dirty="0" err="1">
                <a:solidFill>
                  <a:srgbClr val="333333"/>
                </a:solidFill>
                <a:latin typeface="Source Sans Pro"/>
              </a:rPr>
              <a:t>the</a:t>
            </a:r>
            <a:r>
              <a:rPr lang="uk-UA" altLang="uk-UA" sz="2000" dirty="0">
                <a:solidFill>
                  <a:srgbClr val="333333"/>
                </a:solidFill>
                <a:latin typeface="Source Sans Pro"/>
              </a:rPr>
              <a:t> </a:t>
            </a:r>
            <a:r>
              <a:rPr lang="uk-UA" altLang="uk-UA" sz="2000" dirty="0" err="1">
                <a:solidFill>
                  <a:srgbClr val="333333"/>
                </a:solidFill>
                <a:latin typeface="Source Sans Pro"/>
              </a:rPr>
              <a:t>exact</a:t>
            </a:r>
            <a:r>
              <a:rPr lang="uk-UA" altLang="uk-UA" sz="2000" dirty="0">
                <a:solidFill>
                  <a:srgbClr val="333333"/>
                </a:solidFill>
                <a:latin typeface="Source Sans Pro"/>
              </a:rPr>
              <a:t> </a:t>
            </a:r>
            <a:r>
              <a:rPr lang="uk-UA" altLang="uk-UA" sz="2000" dirty="0" err="1">
                <a:solidFill>
                  <a:srgbClr val="333333"/>
                </a:solidFill>
                <a:latin typeface="Source Sans Pro"/>
              </a:rPr>
              <a:t>tree</a:t>
            </a:r>
            <a:r>
              <a:rPr lang="uk-UA" altLang="uk-UA" sz="2000" dirty="0">
                <a:solidFill>
                  <a:srgbClr val="333333"/>
                </a:solidFill>
                <a:latin typeface="Source Sans Pro"/>
              </a:rPr>
              <a:t> </a:t>
            </a:r>
            <a:r>
              <a:rPr lang="uk-UA" altLang="uk-UA" sz="2000" dirty="0" err="1">
                <a:solidFill>
                  <a:srgbClr val="333333"/>
                </a:solidFill>
                <a:latin typeface="Source Sans Pro"/>
              </a:rPr>
              <a:t>that</a:t>
            </a:r>
            <a:r>
              <a:rPr lang="uk-UA" altLang="uk-UA" sz="2000" dirty="0">
                <a:solidFill>
                  <a:srgbClr val="333333"/>
                </a:solidFill>
                <a:latin typeface="Source Sans Pro"/>
              </a:rPr>
              <a:t> </a:t>
            </a:r>
            <a:r>
              <a:rPr lang="uk-UA" altLang="uk-UA" sz="2000" dirty="0" err="1">
                <a:solidFill>
                  <a:srgbClr val="333333"/>
                </a:solidFill>
                <a:latin typeface="Source Sans Pro"/>
              </a:rPr>
              <a:t>was</a:t>
            </a:r>
            <a:r>
              <a:rPr lang="uk-UA" altLang="uk-UA" sz="2000" dirty="0">
                <a:solidFill>
                  <a:srgbClr val="333333"/>
                </a:solidFill>
                <a:latin typeface="Source Sans Pro"/>
              </a:rPr>
              <a:t> </a:t>
            </a:r>
            <a:r>
              <a:rPr lang="uk-UA" altLang="uk-UA" sz="2000" dirty="0" err="1">
                <a:solidFill>
                  <a:srgbClr val="333333"/>
                </a:solidFill>
                <a:latin typeface="Source Sans Pro"/>
              </a:rPr>
              <a:t>generated</a:t>
            </a:r>
            <a:r>
              <a:rPr lang="uk-UA" altLang="uk-UA" sz="2000" dirty="0">
                <a:solidFill>
                  <a:srgbClr val="333333"/>
                </a:solidFill>
                <a:latin typeface="Source Sans Pro"/>
              </a:rPr>
              <a:t>, </a:t>
            </a:r>
            <a:r>
              <a:rPr lang="uk-UA" altLang="uk-UA" sz="2000" dirty="0" err="1">
                <a:solidFill>
                  <a:srgbClr val="333333"/>
                </a:solidFill>
                <a:latin typeface="Source Sans Pro"/>
              </a:rPr>
              <a:t>such</a:t>
            </a:r>
            <a:r>
              <a:rPr lang="uk-UA" altLang="uk-UA" sz="2000" dirty="0">
                <a:solidFill>
                  <a:srgbClr val="333333"/>
                </a:solidFill>
                <a:latin typeface="Source Sans Pro"/>
              </a:rPr>
              <a:t> </a:t>
            </a:r>
            <a:r>
              <a:rPr lang="uk-UA" altLang="uk-UA" sz="2000" dirty="0" err="1">
                <a:solidFill>
                  <a:srgbClr val="333333"/>
                </a:solidFill>
                <a:latin typeface="Source Sans Pro"/>
              </a:rPr>
              <a:t>that</a:t>
            </a:r>
            <a:r>
              <a:rPr lang="uk-UA" altLang="uk-UA" sz="2000" dirty="0">
                <a:solidFill>
                  <a:srgbClr val="333333"/>
                </a:solidFill>
                <a:latin typeface="Source Sans Pro"/>
              </a:rPr>
              <a:t> </a:t>
            </a:r>
            <a:r>
              <a:rPr lang="uk-UA" altLang="uk-UA" sz="2000" dirty="0" err="1">
                <a:solidFill>
                  <a:srgbClr val="333333"/>
                </a:solidFill>
                <a:latin typeface="Source Sans Pro"/>
              </a:rPr>
              <a:t>subsequent</a:t>
            </a:r>
            <a:r>
              <a:rPr lang="uk-UA" altLang="uk-UA" sz="2000" dirty="0">
                <a:solidFill>
                  <a:srgbClr val="333333"/>
                </a:solidFill>
                <a:latin typeface="Source Sans Pro"/>
              </a:rPr>
              <a:t> </a:t>
            </a:r>
            <a:r>
              <a:rPr lang="uk-UA" altLang="uk-UA" sz="2000" dirty="0" err="1">
                <a:solidFill>
                  <a:srgbClr val="333333"/>
                </a:solidFill>
                <a:latin typeface="Source Sans Pro"/>
              </a:rPr>
              <a:t>installs</a:t>
            </a:r>
            <a:r>
              <a:rPr lang="uk-UA" altLang="uk-UA" sz="2000" dirty="0">
                <a:solidFill>
                  <a:srgbClr val="333333"/>
                </a:solidFill>
                <a:latin typeface="Source Sans Pro"/>
              </a:rPr>
              <a:t> </a:t>
            </a:r>
            <a:r>
              <a:rPr lang="uk-UA" altLang="uk-UA" sz="2000" dirty="0" err="1">
                <a:solidFill>
                  <a:srgbClr val="333333"/>
                </a:solidFill>
                <a:latin typeface="Source Sans Pro"/>
              </a:rPr>
              <a:t>are</a:t>
            </a:r>
            <a:r>
              <a:rPr lang="uk-UA" altLang="uk-UA" sz="2000" dirty="0">
                <a:solidFill>
                  <a:srgbClr val="333333"/>
                </a:solidFill>
                <a:latin typeface="Source Sans Pro"/>
              </a:rPr>
              <a:t> </a:t>
            </a:r>
            <a:r>
              <a:rPr lang="uk-UA" altLang="uk-UA" sz="2000" dirty="0" err="1">
                <a:solidFill>
                  <a:srgbClr val="333333"/>
                </a:solidFill>
                <a:latin typeface="Source Sans Pro"/>
              </a:rPr>
              <a:t>able</a:t>
            </a:r>
            <a:r>
              <a:rPr lang="uk-UA" altLang="uk-UA" sz="2000" dirty="0">
                <a:solidFill>
                  <a:srgbClr val="333333"/>
                </a:solidFill>
                <a:latin typeface="Source Sans Pro"/>
              </a:rPr>
              <a:t> </a:t>
            </a:r>
            <a:r>
              <a:rPr lang="uk-UA" altLang="uk-UA" sz="2000" dirty="0" err="1">
                <a:solidFill>
                  <a:srgbClr val="333333"/>
                </a:solidFill>
                <a:latin typeface="Source Sans Pro"/>
              </a:rPr>
              <a:t>to</a:t>
            </a:r>
            <a:r>
              <a:rPr lang="uk-UA" altLang="uk-UA" sz="2000" dirty="0">
                <a:solidFill>
                  <a:srgbClr val="333333"/>
                </a:solidFill>
                <a:latin typeface="Source Sans Pro"/>
              </a:rPr>
              <a:t> </a:t>
            </a:r>
            <a:r>
              <a:rPr lang="uk-UA" altLang="uk-UA" sz="2000" dirty="0" err="1">
                <a:solidFill>
                  <a:srgbClr val="333333"/>
                </a:solidFill>
                <a:latin typeface="Source Sans Pro"/>
              </a:rPr>
              <a:t>generate</a:t>
            </a:r>
            <a:r>
              <a:rPr lang="uk-UA" altLang="uk-UA" sz="2000" dirty="0">
                <a:solidFill>
                  <a:srgbClr val="333333"/>
                </a:solidFill>
                <a:latin typeface="Source Sans Pro"/>
              </a:rPr>
              <a:t> </a:t>
            </a:r>
            <a:r>
              <a:rPr lang="uk-UA" altLang="uk-UA" sz="2000" dirty="0" err="1">
                <a:solidFill>
                  <a:srgbClr val="333333"/>
                </a:solidFill>
                <a:latin typeface="Source Sans Pro"/>
              </a:rPr>
              <a:t>identical</a:t>
            </a:r>
            <a:r>
              <a:rPr lang="uk-UA" altLang="uk-UA" sz="2000" dirty="0">
                <a:solidFill>
                  <a:srgbClr val="333333"/>
                </a:solidFill>
                <a:latin typeface="Source Sans Pro"/>
              </a:rPr>
              <a:t> </a:t>
            </a:r>
            <a:r>
              <a:rPr lang="uk-UA" altLang="uk-UA" sz="2000" dirty="0" err="1">
                <a:solidFill>
                  <a:srgbClr val="333333"/>
                </a:solidFill>
                <a:latin typeface="Source Sans Pro"/>
              </a:rPr>
              <a:t>trees</a:t>
            </a:r>
            <a:r>
              <a:rPr lang="uk-UA" altLang="uk-UA" sz="2000" dirty="0">
                <a:solidFill>
                  <a:srgbClr val="333333"/>
                </a:solidFill>
                <a:latin typeface="Source Sans Pro"/>
              </a:rPr>
              <a:t>, </a:t>
            </a:r>
            <a:r>
              <a:rPr lang="uk-UA" altLang="uk-UA" sz="2000" dirty="0" err="1">
                <a:solidFill>
                  <a:srgbClr val="333333"/>
                </a:solidFill>
                <a:latin typeface="Source Sans Pro"/>
              </a:rPr>
              <a:t>regardless</a:t>
            </a:r>
            <a:r>
              <a:rPr lang="uk-UA" altLang="uk-UA" sz="2000" dirty="0">
                <a:solidFill>
                  <a:srgbClr val="333333"/>
                </a:solidFill>
                <a:latin typeface="Source Sans Pro"/>
              </a:rPr>
              <a:t> </a:t>
            </a:r>
            <a:r>
              <a:rPr lang="uk-UA" altLang="uk-UA" sz="2000" dirty="0" err="1">
                <a:solidFill>
                  <a:srgbClr val="333333"/>
                </a:solidFill>
                <a:latin typeface="Source Sans Pro"/>
              </a:rPr>
              <a:t>of</a:t>
            </a:r>
            <a:r>
              <a:rPr lang="uk-UA" altLang="uk-UA" sz="2000" dirty="0">
                <a:solidFill>
                  <a:srgbClr val="333333"/>
                </a:solidFill>
                <a:latin typeface="Source Sans Pro"/>
              </a:rPr>
              <a:t> </a:t>
            </a:r>
            <a:r>
              <a:rPr lang="uk-UA" altLang="uk-UA" sz="2000" dirty="0" err="1">
                <a:solidFill>
                  <a:srgbClr val="333333"/>
                </a:solidFill>
                <a:latin typeface="Source Sans Pro"/>
              </a:rPr>
              <a:t>intermediate</a:t>
            </a:r>
            <a:r>
              <a:rPr lang="uk-UA" altLang="uk-UA" sz="2000" dirty="0">
                <a:solidFill>
                  <a:srgbClr val="333333"/>
                </a:solidFill>
                <a:latin typeface="Source Sans Pro"/>
              </a:rPr>
              <a:t> </a:t>
            </a:r>
            <a:r>
              <a:rPr lang="uk-UA" altLang="uk-UA" sz="2000" dirty="0" err="1">
                <a:solidFill>
                  <a:srgbClr val="333333"/>
                </a:solidFill>
                <a:latin typeface="Source Sans Pro"/>
              </a:rPr>
              <a:t>dependency</a:t>
            </a:r>
            <a:r>
              <a:rPr lang="uk-UA" altLang="uk-UA" sz="2000" dirty="0">
                <a:solidFill>
                  <a:srgbClr val="333333"/>
                </a:solidFill>
                <a:latin typeface="Source Sans Pro"/>
              </a:rPr>
              <a:t> </a:t>
            </a:r>
            <a:r>
              <a:rPr lang="uk-UA" altLang="uk-UA" sz="2000" dirty="0" err="1">
                <a:solidFill>
                  <a:srgbClr val="333333"/>
                </a:solidFill>
                <a:latin typeface="Source Sans Pro"/>
              </a:rPr>
              <a:t>updates</a:t>
            </a:r>
            <a:r>
              <a:rPr lang="uk-UA" altLang="uk-UA" sz="1100" dirty="0"/>
              <a:t> </a:t>
            </a:r>
            <a:endParaRPr lang="uk-UA" altLang="uk-UA" sz="3200" dirty="0">
              <a:latin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035" y="3758314"/>
            <a:ext cx="6792335" cy="2757343"/>
          </a:xfrm>
          <a:prstGeom prst="rect">
            <a:avLst/>
          </a:prstGeom>
        </p:spPr>
      </p:pic>
    </p:spTree>
    <p:extLst>
      <p:ext uri="{BB962C8B-B14F-4D97-AF65-F5344CB8AC3E}">
        <p14:creationId xmlns:p14="http://schemas.microsoft.com/office/powerpoint/2010/main" val="1368508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--save-dev vs --save</a:t>
            </a:r>
            <a:endParaRPr lang="uk-UA" dirty="0"/>
          </a:p>
        </p:txBody>
      </p:sp>
      <p:sp>
        <p:nvSpPr>
          <p:cNvPr id="3" name="TextBox 2"/>
          <p:cNvSpPr txBox="1"/>
          <p:nvPr/>
        </p:nvSpPr>
        <p:spPr>
          <a:xfrm>
            <a:off x="685800" y="2358237"/>
            <a:ext cx="4086497" cy="707886"/>
          </a:xfrm>
          <a:prstGeom prst="rect">
            <a:avLst/>
          </a:prstGeom>
          <a:noFill/>
        </p:spPr>
        <p:txBody>
          <a:bodyPr wrap="square" rtlCol="0">
            <a:spAutoFit/>
          </a:bodyPr>
          <a:lstStyle/>
          <a:p>
            <a:pPr algn="just"/>
            <a:r>
              <a:rPr lang="en-US" sz="2000" dirty="0" smtClean="0">
                <a:solidFill>
                  <a:schemeClr val="bg1">
                    <a:lumMod val="95000"/>
                    <a:lumOff val="5000"/>
                  </a:schemeClr>
                </a:solidFill>
              </a:rPr>
              <a:t>--save/-s - </a:t>
            </a:r>
            <a:r>
              <a:rPr lang="en-US" sz="2000" dirty="0">
                <a:solidFill>
                  <a:schemeClr val="bg1">
                    <a:lumMod val="95000"/>
                    <a:lumOff val="5000"/>
                  </a:schemeClr>
                </a:solidFill>
              </a:rPr>
              <a:t> is used to save the package required for the application to run</a:t>
            </a:r>
            <a:endParaRPr lang="uk-UA" sz="2000" dirty="0">
              <a:solidFill>
                <a:schemeClr val="bg1">
                  <a:lumMod val="95000"/>
                  <a:lumOff val="5000"/>
                </a:schemeClr>
              </a:solidFill>
            </a:endParaRPr>
          </a:p>
        </p:txBody>
      </p:sp>
      <p:sp>
        <p:nvSpPr>
          <p:cNvPr id="7" name="TextBox 6"/>
          <p:cNvSpPr txBox="1"/>
          <p:nvPr/>
        </p:nvSpPr>
        <p:spPr>
          <a:xfrm>
            <a:off x="8042368" y="2122871"/>
            <a:ext cx="3557450" cy="1015663"/>
          </a:xfrm>
          <a:prstGeom prst="rect">
            <a:avLst/>
          </a:prstGeom>
          <a:noFill/>
        </p:spPr>
        <p:txBody>
          <a:bodyPr wrap="square" rtlCol="0">
            <a:spAutoFit/>
          </a:bodyPr>
          <a:lstStyle/>
          <a:p>
            <a:pPr algn="just"/>
            <a:r>
              <a:rPr lang="en-US" sz="2000" dirty="0" smtClean="0">
                <a:solidFill>
                  <a:schemeClr val="bg1">
                    <a:lumMod val="95000"/>
                    <a:lumOff val="5000"/>
                  </a:schemeClr>
                </a:solidFill>
              </a:rPr>
              <a:t>--save-dev - is </a:t>
            </a:r>
            <a:r>
              <a:rPr lang="en-US" sz="2000" dirty="0">
                <a:solidFill>
                  <a:schemeClr val="bg1">
                    <a:lumMod val="95000"/>
                    <a:lumOff val="5000"/>
                  </a:schemeClr>
                </a:solidFill>
              </a:rPr>
              <a:t>used to save the package for development purpose. Example: unit tests</a:t>
            </a:r>
            <a:endParaRPr lang="uk-UA" sz="2000" dirty="0">
              <a:solidFill>
                <a:schemeClr val="bg1">
                  <a:lumMod val="95000"/>
                  <a:lumOff val="5000"/>
                </a:schemeClr>
              </a:solidFill>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9376" y="3381756"/>
            <a:ext cx="3019846" cy="257211"/>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376" y="3896182"/>
            <a:ext cx="2390666" cy="217333"/>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724" y="3435722"/>
            <a:ext cx="3661186" cy="21301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030" y="4004849"/>
            <a:ext cx="2026919" cy="263110"/>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2297" y="3248286"/>
            <a:ext cx="3118578" cy="3091553"/>
          </a:xfrm>
          <a:prstGeom prst="rect">
            <a:avLst/>
          </a:prstGeom>
        </p:spPr>
      </p:pic>
    </p:spTree>
    <p:extLst>
      <p:ext uri="{BB962C8B-B14F-4D97-AF65-F5344CB8AC3E}">
        <p14:creationId xmlns:p14="http://schemas.microsoft.com/office/powerpoint/2010/main" val="3799250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Local and global</a:t>
            </a:r>
            <a:endParaRPr lang="uk-UA" dirty="0"/>
          </a:p>
        </p:txBody>
      </p:sp>
      <p:sp>
        <p:nvSpPr>
          <p:cNvPr id="2" name="TextBox 1"/>
          <p:cNvSpPr txBox="1"/>
          <p:nvPr/>
        </p:nvSpPr>
        <p:spPr>
          <a:xfrm>
            <a:off x="442890" y="2053195"/>
            <a:ext cx="10450297" cy="1477328"/>
          </a:xfrm>
          <a:prstGeom prst="rect">
            <a:avLst/>
          </a:prstGeom>
          <a:noFill/>
        </p:spPr>
        <p:txBody>
          <a:bodyPr wrap="none" rtlCol="0">
            <a:spAutoFit/>
          </a:bodyPr>
          <a:lstStyle/>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Installing a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package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globally</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allows you to use the code in the package as a set of tools on your local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computer</a:t>
            </a:r>
          </a:p>
          <a:p>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uk-UA" altLang="uk-UA" b="1" dirty="0" err="1">
                <a:solidFill>
                  <a:schemeClr val="bg1">
                    <a:lumMod val="95000"/>
                    <a:lumOff val="5000"/>
                  </a:schemeClr>
                </a:solidFill>
                <a:latin typeface="Times New Roman" panose="02020603050405020304" pitchFamily="18" charset="0"/>
                <a:cs typeface="Times New Roman" panose="02020603050405020304" pitchFamily="18" charset="0"/>
              </a:rPr>
              <a:t>local</a:t>
            </a:r>
            <a:r>
              <a:rPr lang="uk-UA" altLang="uk-UA" b="1"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b="1" dirty="0" err="1">
                <a:solidFill>
                  <a:schemeClr val="bg1">
                    <a:lumMod val="95000"/>
                    <a:lumOff val="5000"/>
                  </a:schemeClr>
                </a:solidFill>
                <a:latin typeface="Times New Roman" panose="02020603050405020304" pitchFamily="18" charset="0"/>
                <a:cs typeface="Times New Roman" panose="02020603050405020304" pitchFamily="18" charset="0"/>
              </a:rPr>
              <a:t>packages</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are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installed</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in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the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directory</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where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you</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run</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npm</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install</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&lt;</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package-name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&gt;, </a:t>
            </a:r>
            <a:r>
              <a:rPr lang="uk-UA" altLang="uk-UA" dirty="0" smtClean="0">
                <a:solidFill>
                  <a:schemeClr val="bg1">
                    <a:lumMod val="95000"/>
                    <a:lumOff val="5000"/>
                  </a:schemeClr>
                </a:solidFill>
                <a:latin typeface="Times New Roman" panose="02020603050405020304" pitchFamily="18" charset="0"/>
                <a:cs typeface="Times New Roman" panose="02020603050405020304" pitchFamily="18" charset="0"/>
              </a:rPr>
              <a:t>and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they</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are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put</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in </a:t>
            </a:r>
            <a:endParaRPr lang="en-US" altLang="uk-UA"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r>
              <a:rPr lang="uk-UA" altLang="uk-UA" dirty="0" err="1" smtClean="0">
                <a:solidFill>
                  <a:schemeClr val="bg1">
                    <a:lumMod val="95000"/>
                    <a:lumOff val="5000"/>
                  </a:schemeClr>
                </a:solidFill>
                <a:latin typeface="Times New Roman" panose="02020603050405020304" pitchFamily="18" charset="0"/>
                <a:cs typeface="Times New Roman" panose="02020603050405020304" pitchFamily="18" charset="0"/>
              </a:rPr>
              <a:t>the</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node_modules</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folder</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under</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this</a:t>
            </a:r>
            <a:r>
              <a:rPr lang="uk-UA" altLang="uk-UA" dirty="0">
                <a:solidFill>
                  <a:schemeClr val="bg1">
                    <a:lumMod val="95000"/>
                    <a:lumOff val="5000"/>
                  </a:schemeClr>
                </a:solidFill>
                <a:latin typeface="Times New Roman" panose="02020603050405020304" pitchFamily="18" charset="0"/>
                <a:cs typeface="Times New Roman" panose="02020603050405020304" pitchFamily="18" charset="0"/>
              </a:rPr>
              <a:t> </a:t>
            </a:r>
            <a:r>
              <a:rPr lang="uk-UA" altLang="uk-UA" dirty="0" err="1">
                <a:solidFill>
                  <a:schemeClr val="bg1">
                    <a:lumMod val="95000"/>
                    <a:lumOff val="5000"/>
                  </a:schemeClr>
                </a:solidFill>
                <a:latin typeface="Times New Roman" panose="02020603050405020304" pitchFamily="18" charset="0"/>
                <a:cs typeface="Times New Roman" panose="02020603050405020304" pitchFamily="18" charset="0"/>
              </a:rPr>
              <a:t>directory</a:t>
            </a:r>
            <a:r>
              <a:rPr lang="uk-UA" altLang="uk-UA" sz="900"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uk-UA" altLang="uk-UA" sz="20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09" y="4212117"/>
            <a:ext cx="1752845" cy="211076"/>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51" y="5161680"/>
            <a:ext cx="1914792" cy="238158"/>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109" y="4684615"/>
            <a:ext cx="1543265" cy="247685"/>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51" y="5610914"/>
            <a:ext cx="3019846" cy="171474"/>
          </a:xfrm>
          <a:prstGeom prst="rect">
            <a:avLst/>
          </a:prstGeom>
        </p:spPr>
      </p:pic>
      <p:sp>
        <p:nvSpPr>
          <p:cNvPr id="12" name="TextBox 11"/>
          <p:cNvSpPr txBox="1"/>
          <p:nvPr/>
        </p:nvSpPr>
        <p:spPr>
          <a:xfrm>
            <a:off x="631323" y="3499705"/>
            <a:ext cx="1985554" cy="369332"/>
          </a:xfrm>
          <a:prstGeom prst="rect">
            <a:avLst/>
          </a:prstGeom>
          <a:noFill/>
        </p:spPr>
        <p:txBody>
          <a:bodyPr wrap="square" rtlCol="0">
            <a:spAutoFit/>
          </a:bodyPr>
          <a:lstStyle/>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Globally</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7193231" y="3499705"/>
            <a:ext cx="1985554" cy="369332"/>
          </a:xfrm>
          <a:prstGeom prst="rect">
            <a:avLst/>
          </a:prstGeom>
          <a:noFill/>
        </p:spPr>
        <p:txBody>
          <a:bodyPr wrap="square" rtlCol="0">
            <a:spAutoFit/>
          </a:bodyPr>
          <a:lstStyle/>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Locally</a:t>
            </a:r>
          </a:p>
        </p:txBody>
      </p:sp>
      <p:pic>
        <p:nvPicPr>
          <p:cNvPr id="14" name="Рисунок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6097" y="4160083"/>
            <a:ext cx="2026919" cy="263110"/>
          </a:xfrm>
          <a:prstGeom prst="rect">
            <a:avLst/>
          </a:prstGeom>
        </p:spPr>
      </p:pic>
      <p:pic>
        <p:nvPicPr>
          <p:cNvPr id="15" name="Рисунок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6097" y="4578108"/>
            <a:ext cx="3661186" cy="213014"/>
          </a:xfrm>
          <a:prstGeom prst="rect">
            <a:avLst/>
          </a:prstGeom>
        </p:spPr>
      </p:pic>
      <p:pic>
        <p:nvPicPr>
          <p:cNvPr id="16" name="Рисунок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6097" y="4974702"/>
            <a:ext cx="1409897" cy="238158"/>
          </a:xfrm>
          <a:prstGeom prst="rect">
            <a:avLst/>
          </a:prstGeom>
        </p:spPr>
      </p:pic>
      <p:pic>
        <p:nvPicPr>
          <p:cNvPr id="17" name="Рисунок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6097" y="5458493"/>
            <a:ext cx="2124371" cy="238158"/>
          </a:xfrm>
          <a:prstGeom prst="rect">
            <a:avLst/>
          </a:prstGeom>
        </p:spPr>
      </p:pic>
      <p:pic>
        <p:nvPicPr>
          <p:cNvPr id="18" name="Рисунок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06097" y="5838707"/>
            <a:ext cx="1000265" cy="333422"/>
          </a:xfrm>
          <a:prstGeom prst="rect">
            <a:avLst/>
          </a:prstGeom>
        </p:spPr>
      </p:pic>
    </p:spTree>
    <p:extLst>
      <p:ext uri="{BB962C8B-B14F-4D97-AF65-F5344CB8AC3E}">
        <p14:creationId xmlns:p14="http://schemas.microsoft.com/office/powerpoint/2010/main" val="2853994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Install specific version</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55" y="2452823"/>
            <a:ext cx="3867690" cy="276264"/>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155" y="3159422"/>
            <a:ext cx="2543530" cy="295316"/>
          </a:xfrm>
          <a:prstGeom prst="rect">
            <a:avLst/>
          </a:prstGeom>
        </p:spPr>
      </p:pic>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155" y="3885073"/>
            <a:ext cx="2572109" cy="257211"/>
          </a:xfrm>
          <a:prstGeom prst="rect">
            <a:avLst/>
          </a:prstGeom>
        </p:spPr>
      </p:pic>
      <p:pic>
        <p:nvPicPr>
          <p:cNvPr id="5" name="Рисунок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4155" y="4572619"/>
            <a:ext cx="4115374" cy="209579"/>
          </a:xfrm>
          <a:prstGeom prst="rect">
            <a:avLst/>
          </a:prstGeom>
        </p:spPr>
      </p:pic>
    </p:spTree>
    <p:extLst>
      <p:ext uri="{BB962C8B-B14F-4D97-AF65-F5344CB8AC3E}">
        <p14:creationId xmlns:p14="http://schemas.microsoft.com/office/powerpoint/2010/main" val="2278360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algn="ctr"/>
            <a:r>
              <a:rPr lang="en-US" dirty="0" smtClean="0"/>
              <a:t>REMOVE PACKAGE</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9995" y="2651131"/>
            <a:ext cx="2229161" cy="276264"/>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9995" y="3446383"/>
            <a:ext cx="3057952" cy="228632"/>
          </a:xfrm>
          <a:prstGeom prst="rect">
            <a:avLst/>
          </a:prstGeom>
        </p:spPr>
      </p:pic>
      <p:pic>
        <p:nvPicPr>
          <p:cNvPr id="4" name="Рисунок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566" y="4124303"/>
            <a:ext cx="3029373" cy="209579"/>
          </a:xfrm>
          <a:prstGeom prst="rect">
            <a:avLst/>
          </a:prstGeom>
        </p:spPr>
      </p:pic>
      <p:pic>
        <p:nvPicPr>
          <p:cNvPr id="7" name="Рисунок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9995" y="4759453"/>
            <a:ext cx="3019846" cy="190527"/>
          </a:xfrm>
          <a:prstGeom prst="rect">
            <a:avLst/>
          </a:prstGeom>
        </p:spPr>
      </p:pic>
      <p:pic>
        <p:nvPicPr>
          <p:cNvPr id="8" name="Рисунок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15942" y="2385176"/>
            <a:ext cx="2956561" cy="2969761"/>
          </a:xfrm>
          <a:prstGeom prst="rect">
            <a:avLst/>
          </a:prstGeom>
        </p:spPr>
      </p:pic>
    </p:spTree>
    <p:extLst>
      <p:ext uri="{BB962C8B-B14F-4D97-AF65-F5344CB8AC3E}">
        <p14:creationId xmlns:p14="http://schemas.microsoft.com/office/powerpoint/2010/main" val="2219698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dirty="0" smtClean="0"/>
              <a:t>Module and package</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465380" y="2107666"/>
            <a:ext cx="8844083" cy="2560127"/>
          </a:xfrm>
        </p:spPr>
        <p:txBody>
          <a:bodyPr>
            <a:noAutofit/>
          </a:bodyPr>
          <a:lstStyle/>
          <a:p>
            <a:pPr lvl="0" eaLnBrk="0" fontAlgn="base" hangingPunct="0">
              <a:spcBef>
                <a:spcPct val="0"/>
              </a:spcBef>
              <a:spcAft>
                <a:spcPct val="0"/>
              </a:spcAft>
              <a:buSzTx/>
            </a:pPr>
            <a:r>
              <a:rPr lang="en-US" sz="1800" b="1" i="1" dirty="0">
                <a:latin typeface="Times New Roman" panose="02020603050405020304" pitchFamily="18" charset="0"/>
                <a:cs typeface="Times New Roman" panose="02020603050405020304" pitchFamily="18" charset="0"/>
              </a:rPr>
              <a:t>A package</a:t>
            </a:r>
            <a:r>
              <a:rPr lang="en-US" sz="1800" dirty="0">
                <a:latin typeface="Times New Roman" panose="02020603050405020304" pitchFamily="18" charset="0"/>
                <a:cs typeface="Times New Roman" panose="02020603050405020304" pitchFamily="18" charset="0"/>
              </a:rPr>
              <a:t> is a directory with one or more modules inside of it and a </a:t>
            </a:r>
            <a:r>
              <a:rPr lang="en-US" sz="1800" dirty="0" err="1">
                <a:latin typeface="Times New Roman" panose="02020603050405020304" pitchFamily="18" charset="0"/>
                <a:cs typeface="Times New Roman" panose="02020603050405020304" pitchFamily="18" charset="0"/>
              </a:rPr>
              <a:t>package.json</a:t>
            </a:r>
            <a:r>
              <a:rPr lang="en-US" sz="1800" dirty="0">
                <a:latin typeface="Times New Roman" panose="02020603050405020304" pitchFamily="18" charset="0"/>
                <a:cs typeface="Times New Roman" panose="02020603050405020304" pitchFamily="18" charset="0"/>
              </a:rPr>
              <a:t> file which has metadata about the </a:t>
            </a:r>
            <a:r>
              <a:rPr lang="en-US" sz="1800" dirty="0" smtClean="0">
                <a:latin typeface="Times New Roman" panose="02020603050405020304" pitchFamily="18" charset="0"/>
                <a:cs typeface="Times New Roman" panose="02020603050405020304" pitchFamily="18" charset="0"/>
              </a:rPr>
              <a:t>package</a:t>
            </a:r>
          </a:p>
          <a:p>
            <a:pPr lvl="0" eaLnBrk="0" fontAlgn="base" hangingPunct="0">
              <a:spcBef>
                <a:spcPct val="0"/>
              </a:spcBef>
              <a:spcAft>
                <a:spcPct val="0"/>
              </a:spcAft>
              <a:buSzTx/>
            </a:pPr>
            <a:endParaRPr lang="en-US" altLang="uk-UA" sz="18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SzTx/>
            </a:pPr>
            <a:r>
              <a:rPr lang="en-US" sz="1800" b="1" i="1" dirty="0">
                <a:latin typeface="Times New Roman" panose="02020603050405020304" pitchFamily="18" charset="0"/>
                <a:cs typeface="Times New Roman" panose="02020603050405020304" pitchFamily="18" charset="0"/>
              </a:rPr>
              <a:t>A module</a:t>
            </a:r>
            <a:r>
              <a:rPr lang="en-US" sz="1800" dirty="0">
                <a:latin typeface="Times New Roman" panose="02020603050405020304" pitchFamily="18" charset="0"/>
                <a:cs typeface="Times New Roman" panose="02020603050405020304" pitchFamily="18" charset="0"/>
              </a:rPr>
              <a:t> is a single JavaScript file that has some reasonable functionality.</a:t>
            </a:r>
            <a:endParaRPr lang="uk-UA" altLang="uk-UA" sz="1800" dirty="0">
              <a:solidFill>
                <a:schemeClr val="tx1"/>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29" y="3881437"/>
            <a:ext cx="2143125" cy="2143125"/>
          </a:xfrm>
          <a:prstGeom prst="rect">
            <a:avLst/>
          </a:prstGeom>
        </p:spPr>
      </p:pic>
    </p:spTree>
    <p:extLst>
      <p:ext uri="{BB962C8B-B14F-4D97-AF65-F5344CB8AC3E}">
        <p14:creationId xmlns:p14="http://schemas.microsoft.com/office/powerpoint/2010/main" val="636472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lvl="0" algn="ctr" eaLnBrk="0" fontAlgn="base" hangingPunct="0">
              <a:lnSpc>
                <a:spcPct val="100000"/>
              </a:lnSpc>
              <a:spcAft>
                <a:spcPct val="0"/>
              </a:spcAft>
            </a:pPr>
            <a:r>
              <a:rPr lang="en-US" altLang="uk-UA" b="1" cap="none" dirty="0" smtClean="0">
                <a:latin typeface="-apple-system"/>
              </a:rPr>
              <a:t>Example</a:t>
            </a:r>
            <a:endParaRPr lang="uk-UA" altLang="uk-UA" b="1" cap="none" dirty="0">
              <a:latin typeface="-apple-system"/>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1446" y="2009841"/>
            <a:ext cx="3849787" cy="4568666"/>
          </a:xfrm>
          <a:prstGeom prst="rect">
            <a:avLst/>
          </a:prstGeom>
        </p:spPr>
      </p:pic>
    </p:spTree>
    <p:extLst>
      <p:ext uri="{BB962C8B-B14F-4D97-AF65-F5344CB8AC3E}">
        <p14:creationId xmlns:p14="http://schemas.microsoft.com/office/powerpoint/2010/main" val="1577452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476794" y="981891"/>
            <a:ext cx="10820400" cy="685800"/>
          </a:xfrm>
        </p:spPr>
        <p:txBody>
          <a:bodyPr>
            <a:noAutofit/>
          </a:bodyPr>
          <a:lstStyle/>
          <a:p>
            <a:pPr algn="ctr"/>
            <a:r>
              <a:rPr lang="en-US" sz="8000" dirty="0" smtClean="0"/>
              <a:t>references</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8"/>
            <a:ext cx="10820400" cy="2540725"/>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sp>
        <p:nvSpPr>
          <p:cNvPr id="4" name="TextBox 3"/>
          <p:cNvSpPr txBox="1"/>
          <p:nvPr/>
        </p:nvSpPr>
        <p:spPr>
          <a:xfrm>
            <a:off x="1367247" y="2443266"/>
            <a:ext cx="4519747" cy="2554545"/>
          </a:xfrm>
          <a:prstGeom prst="rect">
            <a:avLst/>
          </a:prstGeom>
          <a:noFill/>
        </p:spPr>
        <p:txBody>
          <a:bodyPr wrap="square" rtlCol="0">
            <a:spAutoFit/>
          </a:bodyPr>
          <a:lstStyle/>
          <a:p>
            <a:r>
              <a:rPr lang="en-US" sz="2000" dirty="0">
                <a:solidFill>
                  <a:schemeClr val="bg1">
                    <a:lumMod val="95000"/>
                    <a:lumOff val="5000"/>
                  </a:schemeClr>
                </a:solidFill>
                <a:hlinkClick r:id="rId2"/>
              </a:rPr>
              <a:t>https://</a:t>
            </a:r>
            <a:r>
              <a:rPr lang="en-US" sz="2000" dirty="0" smtClean="0">
                <a:solidFill>
                  <a:schemeClr val="bg1">
                    <a:lumMod val="95000"/>
                    <a:lumOff val="5000"/>
                  </a:schemeClr>
                </a:solidFill>
                <a:hlinkClick r:id="rId2"/>
              </a:rPr>
              <a:t>www.tutorialsteacher.com/nodejs/nodejs-modules</a:t>
            </a:r>
            <a:endParaRPr lang="en-US" sz="2000" dirty="0" smtClean="0">
              <a:solidFill>
                <a:schemeClr val="bg1">
                  <a:lumMod val="95000"/>
                  <a:lumOff val="5000"/>
                </a:schemeClr>
              </a:solidFill>
            </a:endParaRPr>
          </a:p>
          <a:p>
            <a:endParaRPr lang="en-US" sz="2000" dirty="0">
              <a:solidFill>
                <a:schemeClr val="bg1">
                  <a:lumMod val="95000"/>
                  <a:lumOff val="5000"/>
                </a:schemeClr>
              </a:solidFill>
            </a:endParaRPr>
          </a:p>
          <a:p>
            <a:r>
              <a:rPr lang="en-US" sz="2000" dirty="0">
                <a:hlinkClick r:id="rId3"/>
              </a:rPr>
              <a:t>https://www.c-sharpcorner.com/article/nodejs-modules</a:t>
            </a:r>
            <a:r>
              <a:rPr lang="en-US" sz="2000" dirty="0" smtClean="0">
                <a:hlinkClick r:id="rId3"/>
              </a:rPr>
              <a:t>/</a:t>
            </a:r>
            <a:endParaRPr lang="en-US" sz="2000" dirty="0">
              <a:solidFill>
                <a:schemeClr val="bg1">
                  <a:lumMod val="95000"/>
                  <a:lumOff val="5000"/>
                </a:schemeClr>
              </a:solidFill>
            </a:endParaRPr>
          </a:p>
          <a:p>
            <a:endParaRPr lang="en-US" sz="2000" dirty="0">
              <a:solidFill>
                <a:schemeClr val="bg1">
                  <a:lumMod val="95000"/>
                  <a:lumOff val="5000"/>
                </a:schemeClr>
              </a:solidFill>
            </a:endParaRPr>
          </a:p>
          <a:p>
            <a:r>
              <a:rPr lang="en-US" sz="2000" dirty="0">
                <a:hlinkClick r:id="rId4"/>
              </a:rPr>
              <a:t>https://docs.npmjs.com/about-packages-and-modules</a:t>
            </a:r>
            <a:endParaRPr lang="en-US" sz="2000" dirty="0" smtClean="0"/>
          </a:p>
        </p:txBody>
      </p:sp>
      <p:pic>
        <p:nvPicPr>
          <p:cNvPr id="3" name="Рисунок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7627" y="1929855"/>
            <a:ext cx="6684373" cy="3067956"/>
          </a:xfrm>
          <a:prstGeom prst="rect">
            <a:avLst/>
          </a:prstGeom>
        </p:spPr>
      </p:pic>
    </p:spTree>
    <p:extLst>
      <p:ext uri="{BB962C8B-B14F-4D97-AF65-F5344CB8AC3E}">
        <p14:creationId xmlns:p14="http://schemas.microsoft.com/office/powerpoint/2010/main" val="2292121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normAutofit/>
          </a:bodyPr>
          <a:lstStyle/>
          <a:p>
            <a:pPr lvl="0" algn="ctr" eaLnBrk="0" fontAlgn="base" hangingPunct="0">
              <a:lnSpc>
                <a:spcPct val="100000"/>
              </a:lnSpc>
              <a:spcAft>
                <a:spcPct val="0"/>
              </a:spcAft>
            </a:pPr>
            <a:r>
              <a:rPr lang="en-US" altLang="uk-UA" b="1" cap="none" dirty="0" smtClean="0">
                <a:latin typeface="-apple-system"/>
              </a:rPr>
              <a:t>Modules</a:t>
            </a:r>
            <a:endParaRPr lang="uk-UA" altLang="uk-UA" b="1" cap="none" dirty="0">
              <a:latin typeface="-apple-system"/>
            </a:endParaRPr>
          </a:p>
        </p:txBody>
      </p:sp>
      <p:sp>
        <p:nvSpPr>
          <p:cNvPr id="5" name="TextBox 4"/>
          <p:cNvSpPr txBox="1"/>
          <p:nvPr/>
        </p:nvSpPr>
        <p:spPr>
          <a:xfrm>
            <a:off x="1122140" y="2357655"/>
            <a:ext cx="10475988" cy="923330"/>
          </a:xfrm>
          <a:prstGeom prst="rect">
            <a:avLst/>
          </a:prstGeom>
          <a:noFill/>
        </p:spPr>
        <p:txBody>
          <a:bodyPr wrap="square" rtlCol="0">
            <a:spAutoFit/>
          </a:bodyPr>
          <a:lstStyle/>
          <a:p>
            <a:r>
              <a:rPr lang="en-US" dirty="0">
                <a:solidFill>
                  <a:schemeClr val="bg1">
                    <a:lumMod val="95000"/>
                    <a:lumOff val="5000"/>
                  </a:schemeClr>
                </a:solidFill>
              </a:rPr>
              <a:t>Module in Node.js is a simple or complex functionality organized in single </a:t>
            </a:r>
            <a:r>
              <a:rPr lang="en-US" dirty="0" smtClean="0">
                <a:solidFill>
                  <a:schemeClr val="bg1">
                    <a:lumMod val="95000"/>
                    <a:lumOff val="5000"/>
                  </a:schemeClr>
                </a:solidFill>
              </a:rPr>
              <a:t>JavaScript file </a:t>
            </a:r>
            <a:r>
              <a:rPr lang="en-US" dirty="0">
                <a:solidFill>
                  <a:schemeClr val="bg1">
                    <a:lumMod val="95000"/>
                    <a:lumOff val="5000"/>
                  </a:schemeClr>
                </a:solidFill>
              </a:rPr>
              <a:t>which can be reused throughout the Node.js </a:t>
            </a:r>
            <a:r>
              <a:rPr lang="en-US" dirty="0" smtClean="0">
                <a:solidFill>
                  <a:schemeClr val="bg1">
                    <a:lumMod val="95000"/>
                    <a:lumOff val="5000"/>
                  </a:schemeClr>
                </a:solidFill>
              </a:rPr>
              <a:t>application. In </a:t>
            </a:r>
            <a:r>
              <a:rPr lang="en-US" dirty="0">
                <a:solidFill>
                  <a:schemeClr val="bg1">
                    <a:lumMod val="95000"/>
                    <a:lumOff val="5000"/>
                  </a:schemeClr>
                </a:solidFill>
              </a:rPr>
              <a:t>the Node.js module system, each file is treated as a separate </a:t>
            </a:r>
            <a:r>
              <a:rPr lang="en-US" dirty="0" smtClean="0">
                <a:solidFill>
                  <a:schemeClr val="bg1">
                    <a:lumMod val="95000"/>
                    <a:lumOff val="5000"/>
                  </a:schemeClr>
                </a:solidFill>
              </a:rPr>
              <a:t>module.</a:t>
            </a:r>
            <a:r>
              <a:rPr lang="en-US" dirty="0">
                <a:solidFill>
                  <a:schemeClr val="bg1">
                    <a:lumMod val="95000"/>
                    <a:lumOff val="5000"/>
                  </a:schemeClr>
                </a:solidFill>
                <a:latin typeface="-apple-system"/>
              </a:rPr>
              <a:t/>
            </a:r>
            <a:br>
              <a:rPr lang="en-US" dirty="0">
                <a:solidFill>
                  <a:schemeClr val="bg1">
                    <a:lumMod val="95000"/>
                    <a:lumOff val="5000"/>
                  </a:schemeClr>
                </a:solidFill>
                <a:latin typeface="-apple-system"/>
              </a:rPr>
            </a:br>
            <a:endParaRPr lang="uk-UA" dirty="0">
              <a:solidFill>
                <a:schemeClr val="bg1">
                  <a:lumMod val="95000"/>
                  <a:lumOff val="5000"/>
                </a:schemeClr>
              </a:solidFill>
              <a:latin typeface="-apple-system"/>
            </a:endParaRPr>
          </a:p>
        </p:txBody>
      </p:sp>
      <p:sp>
        <p:nvSpPr>
          <p:cNvPr id="3" name="TextBox 2"/>
          <p:cNvSpPr txBox="1"/>
          <p:nvPr/>
        </p:nvSpPr>
        <p:spPr>
          <a:xfrm>
            <a:off x="1445624" y="3796936"/>
            <a:ext cx="2075440" cy="1200329"/>
          </a:xfrm>
          <a:prstGeom prst="rect">
            <a:avLst/>
          </a:prstGeom>
          <a:noFill/>
        </p:spPr>
        <p:txBody>
          <a:bodyPr wrap="none" rtlCol="0">
            <a:spAutoFit/>
          </a:bodyPr>
          <a:lstStyle/>
          <a:p>
            <a:r>
              <a:rPr lang="en-US" dirty="0" smtClean="0">
                <a:solidFill>
                  <a:schemeClr val="bg1">
                    <a:lumMod val="95000"/>
                    <a:lumOff val="5000"/>
                  </a:schemeClr>
                </a:solidFill>
              </a:rPr>
              <a:t>1. Core </a:t>
            </a:r>
            <a:r>
              <a:rPr lang="en-US" dirty="0">
                <a:solidFill>
                  <a:schemeClr val="bg1">
                    <a:lumMod val="95000"/>
                    <a:lumOff val="5000"/>
                  </a:schemeClr>
                </a:solidFill>
              </a:rPr>
              <a:t>Modules</a:t>
            </a:r>
          </a:p>
          <a:p>
            <a:r>
              <a:rPr lang="en-US" dirty="0" smtClean="0">
                <a:solidFill>
                  <a:schemeClr val="bg1">
                    <a:lumMod val="95000"/>
                    <a:lumOff val="5000"/>
                  </a:schemeClr>
                </a:solidFill>
              </a:rPr>
              <a:t>2. Local </a:t>
            </a:r>
            <a:r>
              <a:rPr lang="en-US" dirty="0">
                <a:solidFill>
                  <a:schemeClr val="bg1">
                    <a:lumMod val="95000"/>
                    <a:lumOff val="5000"/>
                  </a:schemeClr>
                </a:solidFill>
              </a:rPr>
              <a:t>Modules</a:t>
            </a:r>
          </a:p>
          <a:p>
            <a:r>
              <a:rPr lang="en-US" dirty="0" smtClean="0">
                <a:solidFill>
                  <a:schemeClr val="bg1">
                    <a:lumMod val="95000"/>
                    <a:lumOff val="5000"/>
                  </a:schemeClr>
                </a:solidFill>
              </a:rPr>
              <a:t>3. Third </a:t>
            </a:r>
            <a:r>
              <a:rPr lang="en-US" dirty="0">
                <a:solidFill>
                  <a:schemeClr val="bg1">
                    <a:lumMod val="95000"/>
                    <a:lumOff val="5000"/>
                  </a:schemeClr>
                </a:solidFill>
              </a:rPr>
              <a:t>Party Modules</a:t>
            </a:r>
          </a:p>
          <a:p>
            <a:endParaRPr lang="uk-UA" dirty="0">
              <a:solidFill>
                <a:schemeClr val="bg1">
                  <a:lumMod val="95000"/>
                  <a:lumOff val="5000"/>
                </a:schemeClr>
              </a:solidFill>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797" y="3008854"/>
            <a:ext cx="2869437" cy="2994649"/>
          </a:xfrm>
          <a:prstGeom prst="rect">
            <a:avLst/>
          </a:prstGeom>
        </p:spPr>
      </p:pic>
    </p:spTree>
    <p:extLst>
      <p:ext uri="{BB962C8B-B14F-4D97-AF65-F5344CB8AC3E}">
        <p14:creationId xmlns:p14="http://schemas.microsoft.com/office/powerpoint/2010/main" val="1156218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68383" y="511629"/>
            <a:ext cx="10820400" cy="685800"/>
          </a:xfrm>
        </p:spPr>
        <p:txBody>
          <a:bodyPr>
            <a:normAutofit/>
          </a:bodyPr>
          <a:lstStyle/>
          <a:p>
            <a:pPr algn="ctr"/>
            <a:r>
              <a:rPr lang="en-US" dirty="0" smtClean="0"/>
              <a:t>Core modules</a:t>
            </a:r>
            <a:endParaRPr lang="en-US" dirty="0"/>
          </a:p>
        </p:txBody>
      </p:sp>
      <p:sp>
        <p:nvSpPr>
          <p:cNvPr id="3" name="TextBox 2"/>
          <p:cNvSpPr txBox="1"/>
          <p:nvPr/>
        </p:nvSpPr>
        <p:spPr>
          <a:xfrm>
            <a:off x="1744165" y="1197429"/>
            <a:ext cx="8997816" cy="923330"/>
          </a:xfrm>
          <a:prstGeom prst="rect">
            <a:avLst/>
          </a:prstGeom>
          <a:noFill/>
        </p:spPr>
        <p:txBody>
          <a:bodyPr wrap="square" rtlCol="0">
            <a:spAutoFit/>
          </a:bodyPr>
          <a:lstStyle/>
          <a:p>
            <a:pPr lvl="0" algn="just"/>
            <a:r>
              <a:rPr lang="en-US" dirty="0" smtClean="0"/>
              <a:t>The </a:t>
            </a:r>
            <a:r>
              <a:rPr lang="en-US" dirty="0"/>
              <a:t>core modules include bare minimum functionalities of Node.js. These core modules are compiled into its binary distribution and load automatically when Node.js process starts. However, you need to import the core module first in order to use it in your application.</a:t>
            </a:r>
            <a:endParaRPr lang="uk-UA" altLang="uk-UA" dirty="0">
              <a:latin typeface="Arial" panose="020B0604020202020204" pitchFamily="34" charset="0"/>
            </a:endParaRPr>
          </a:p>
        </p:txBody>
      </p:sp>
      <p:graphicFrame>
        <p:nvGraphicFramePr>
          <p:cNvPr id="2" name="Таблиця 1"/>
          <p:cNvGraphicFramePr>
            <a:graphicFrameLocks noGrp="1"/>
          </p:cNvGraphicFramePr>
          <p:nvPr>
            <p:extLst>
              <p:ext uri="{D42A27DB-BD31-4B8C-83A1-F6EECF244321}">
                <p14:modId xmlns:p14="http://schemas.microsoft.com/office/powerpoint/2010/main" val="867632170"/>
              </p:ext>
            </p:extLst>
          </p:nvPr>
        </p:nvGraphicFramePr>
        <p:xfrm>
          <a:off x="1744165" y="2228053"/>
          <a:ext cx="8177320" cy="4211320"/>
        </p:xfrm>
        <a:graphic>
          <a:graphicData uri="http://schemas.openxmlformats.org/drawingml/2006/table">
            <a:tbl>
              <a:tblPr firstRow="1" bandRow="1">
                <a:tableStyleId>{7DF18680-E054-41AD-8BC1-D1AEF772440D}</a:tableStyleId>
              </a:tblPr>
              <a:tblGrid>
                <a:gridCol w="4088660">
                  <a:extLst>
                    <a:ext uri="{9D8B030D-6E8A-4147-A177-3AD203B41FA5}">
                      <a16:colId xmlns:a16="http://schemas.microsoft.com/office/drawing/2014/main" val="3370512452"/>
                    </a:ext>
                  </a:extLst>
                </a:gridCol>
                <a:gridCol w="4088660">
                  <a:extLst>
                    <a:ext uri="{9D8B030D-6E8A-4147-A177-3AD203B41FA5}">
                      <a16:colId xmlns:a16="http://schemas.microsoft.com/office/drawing/2014/main" val="1508435948"/>
                    </a:ext>
                  </a:extLst>
                </a:gridCol>
              </a:tblGrid>
              <a:tr h="370840">
                <a:tc>
                  <a:txBody>
                    <a:bodyPr/>
                    <a:lstStyle/>
                    <a:p>
                      <a:r>
                        <a:rPr lang="en-US" dirty="0" smtClean="0"/>
                        <a:t>Core module</a:t>
                      </a:r>
                      <a:endParaRPr lang="uk-UA" dirty="0"/>
                    </a:p>
                  </a:txBody>
                  <a:tcPr/>
                </a:tc>
                <a:tc>
                  <a:txBody>
                    <a:bodyPr/>
                    <a:lstStyle/>
                    <a:p>
                      <a:r>
                        <a:rPr lang="en-US" dirty="0" smtClean="0"/>
                        <a:t>Description</a:t>
                      </a:r>
                      <a:endParaRPr lang="uk-UA" dirty="0"/>
                    </a:p>
                  </a:txBody>
                  <a:tcPr/>
                </a:tc>
                <a:extLst>
                  <a:ext uri="{0D108BD9-81ED-4DB2-BD59-A6C34878D82A}">
                    <a16:rowId xmlns:a16="http://schemas.microsoft.com/office/drawing/2014/main" val="1143068617"/>
                  </a:ext>
                </a:extLst>
              </a:tr>
              <a:tr h="370840">
                <a:tc>
                  <a:txBody>
                    <a:bodyPr/>
                    <a:lstStyle/>
                    <a:p>
                      <a:r>
                        <a:rPr lang="en-US" dirty="0" smtClean="0"/>
                        <a:t>http</a:t>
                      </a:r>
                      <a:endParaRPr lang="uk-UA" dirty="0"/>
                    </a:p>
                  </a:txBody>
                  <a:tcPr/>
                </a:tc>
                <a:tc>
                  <a:txBody>
                    <a:bodyPr/>
                    <a:lstStyle/>
                    <a:p>
                      <a:r>
                        <a:rPr lang="en-US" sz="1800" b="0" i="0" kern="1200" dirty="0" smtClean="0">
                          <a:solidFill>
                            <a:schemeClr val="dk1"/>
                          </a:solidFill>
                          <a:effectLst/>
                          <a:latin typeface="+mn-lt"/>
                          <a:ea typeface="+mn-ea"/>
                          <a:cs typeface="+mn-cs"/>
                        </a:rPr>
                        <a:t>http module includes classes, methods and events to create Node.js http server.</a:t>
                      </a:r>
                      <a:endParaRPr lang="uk-UA" dirty="0"/>
                    </a:p>
                  </a:txBody>
                  <a:tcPr/>
                </a:tc>
                <a:extLst>
                  <a:ext uri="{0D108BD9-81ED-4DB2-BD59-A6C34878D82A}">
                    <a16:rowId xmlns:a16="http://schemas.microsoft.com/office/drawing/2014/main" val="378452979"/>
                  </a:ext>
                </a:extLst>
              </a:tr>
              <a:tr h="370840">
                <a:tc>
                  <a:txBody>
                    <a:bodyPr/>
                    <a:lstStyle/>
                    <a:p>
                      <a:r>
                        <a:rPr lang="en-US" dirty="0" err="1" smtClean="0"/>
                        <a:t>url</a:t>
                      </a:r>
                      <a:endParaRPr lang="uk-UA" dirty="0"/>
                    </a:p>
                  </a:txBody>
                  <a:tcPr/>
                </a:tc>
                <a:tc>
                  <a:txBody>
                    <a:bodyPr/>
                    <a:lstStyle/>
                    <a:p>
                      <a:pPr fontAlgn="t"/>
                      <a:r>
                        <a:rPr lang="en-US" dirty="0" err="1" smtClean="0">
                          <a:solidFill>
                            <a:srgbClr val="414141"/>
                          </a:solidFill>
                          <a:effectLst/>
                        </a:rPr>
                        <a:t>url</a:t>
                      </a:r>
                      <a:r>
                        <a:rPr lang="en-US" dirty="0" smtClean="0">
                          <a:solidFill>
                            <a:srgbClr val="414141"/>
                          </a:solidFill>
                          <a:effectLst/>
                        </a:rPr>
                        <a:t> </a:t>
                      </a:r>
                      <a:r>
                        <a:rPr lang="en-US" dirty="0">
                          <a:solidFill>
                            <a:srgbClr val="414141"/>
                          </a:solidFill>
                          <a:effectLst/>
                        </a:rPr>
                        <a:t>module includes methods for URL resolution and parsing.</a:t>
                      </a:r>
                    </a:p>
                  </a:txBody>
                  <a:tcPr/>
                </a:tc>
                <a:extLst>
                  <a:ext uri="{0D108BD9-81ED-4DB2-BD59-A6C34878D82A}">
                    <a16:rowId xmlns:a16="http://schemas.microsoft.com/office/drawing/2014/main" val="1894634146"/>
                  </a:ext>
                </a:extLst>
              </a:tr>
              <a:tr h="370840">
                <a:tc>
                  <a:txBody>
                    <a:bodyPr/>
                    <a:lstStyle/>
                    <a:p>
                      <a:r>
                        <a:rPr lang="en-US" sz="1800" b="0" i="0" u="none" kern="1200" dirty="0" err="1" smtClean="0">
                          <a:solidFill>
                            <a:schemeClr val="dk1"/>
                          </a:solidFill>
                          <a:effectLst/>
                          <a:latin typeface="+mn-lt"/>
                          <a:ea typeface="+mn-ea"/>
                          <a:cs typeface="+mn-cs"/>
                        </a:rPr>
                        <a:t>querystring</a:t>
                      </a:r>
                      <a:endParaRPr lang="uk-UA" u="none" dirty="0"/>
                    </a:p>
                  </a:txBody>
                  <a:tcPr/>
                </a:tc>
                <a:tc>
                  <a:txBody>
                    <a:bodyPr/>
                    <a:lstStyle/>
                    <a:p>
                      <a:r>
                        <a:rPr lang="en-US" sz="1800" b="0" i="0" kern="1200" dirty="0" err="1" smtClean="0">
                          <a:solidFill>
                            <a:schemeClr val="dk1"/>
                          </a:solidFill>
                          <a:effectLst/>
                          <a:latin typeface="+mn-lt"/>
                          <a:ea typeface="+mn-ea"/>
                          <a:cs typeface="+mn-cs"/>
                        </a:rPr>
                        <a:t>querystring</a:t>
                      </a:r>
                      <a:r>
                        <a:rPr lang="en-US" sz="1800" b="0" i="0" kern="1200" dirty="0" smtClean="0">
                          <a:solidFill>
                            <a:schemeClr val="dk1"/>
                          </a:solidFill>
                          <a:effectLst/>
                          <a:latin typeface="+mn-lt"/>
                          <a:ea typeface="+mn-ea"/>
                          <a:cs typeface="+mn-cs"/>
                        </a:rPr>
                        <a:t> module includes methods to deal with query string.</a:t>
                      </a:r>
                      <a:endParaRPr lang="uk-UA" dirty="0"/>
                    </a:p>
                  </a:txBody>
                  <a:tcPr/>
                </a:tc>
                <a:extLst>
                  <a:ext uri="{0D108BD9-81ED-4DB2-BD59-A6C34878D82A}">
                    <a16:rowId xmlns:a16="http://schemas.microsoft.com/office/drawing/2014/main" val="2366926902"/>
                  </a:ext>
                </a:extLst>
              </a:tr>
              <a:tr h="0">
                <a:tc>
                  <a:txBody>
                    <a:bodyPr/>
                    <a:lstStyle/>
                    <a:p>
                      <a:r>
                        <a:rPr lang="en-US" dirty="0" smtClean="0"/>
                        <a:t>path</a:t>
                      </a:r>
                      <a:endParaRPr lang="uk-UA" dirty="0"/>
                    </a:p>
                  </a:txBody>
                  <a:tcPr/>
                </a:tc>
                <a:tc>
                  <a:txBody>
                    <a:bodyPr/>
                    <a:lstStyle/>
                    <a:p>
                      <a:pPr fontAlgn="t"/>
                      <a:r>
                        <a:rPr lang="en-US" dirty="0" smtClean="0">
                          <a:solidFill>
                            <a:srgbClr val="414141"/>
                          </a:solidFill>
                          <a:effectLst/>
                        </a:rPr>
                        <a:t>path </a:t>
                      </a:r>
                      <a:r>
                        <a:rPr lang="en-US" dirty="0">
                          <a:solidFill>
                            <a:srgbClr val="414141"/>
                          </a:solidFill>
                          <a:effectLst/>
                        </a:rPr>
                        <a:t>module includes methods to deal with file paths.</a:t>
                      </a:r>
                    </a:p>
                  </a:txBody>
                  <a:tcPr/>
                </a:tc>
                <a:extLst>
                  <a:ext uri="{0D108BD9-81ED-4DB2-BD59-A6C34878D82A}">
                    <a16:rowId xmlns:a16="http://schemas.microsoft.com/office/drawing/2014/main" val="1475550679"/>
                  </a:ext>
                </a:extLst>
              </a:tr>
              <a:tr h="370840">
                <a:tc>
                  <a:txBody>
                    <a:bodyPr/>
                    <a:lstStyle/>
                    <a:p>
                      <a:r>
                        <a:rPr lang="en-US" dirty="0" smtClean="0"/>
                        <a:t>fs</a:t>
                      </a:r>
                      <a:endParaRPr lang="uk-UA" dirty="0"/>
                    </a:p>
                  </a:txBody>
                  <a:tcPr/>
                </a:tc>
                <a:tc>
                  <a:txBody>
                    <a:bodyPr/>
                    <a:lstStyle/>
                    <a:p>
                      <a:r>
                        <a:rPr lang="en-US" sz="1800" b="0" i="0" kern="1200" dirty="0" smtClean="0">
                          <a:solidFill>
                            <a:schemeClr val="dk1"/>
                          </a:solidFill>
                          <a:effectLst/>
                          <a:latin typeface="+mn-lt"/>
                          <a:ea typeface="+mn-ea"/>
                          <a:cs typeface="+mn-cs"/>
                        </a:rPr>
                        <a:t>fs module includes classes, methods, and events to work with file I/O.</a:t>
                      </a:r>
                      <a:endParaRPr lang="uk-UA" dirty="0"/>
                    </a:p>
                  </a:txBody>
                  <a:tcPr/>
                </a:tc>
                <a:extLst>
                  <a:ext uri="{0D108BD9-81ED-4DB2-BD59-A6C34878D82A}">
                    <a16:rowId xmlns:a16="http://schemas.microsoft.com/office/drawing/2014/main" val="2737539680"/>
                  </a:ext>
                </a:extLst>
              </a:tr>
              <a:tr h="370840">
                <a:tc>
                  <a:txBody>
                    <a:bodyPr/>
                    <a:lstStyle/>
                    <a:p>
                      <a:r>
                        <a:rPr lang="en-US" dirty="0" err="1" smtClean="0"/>
                        <a:t>util</a:t>
                      </a:r>
                      <a:endParaRPr lang="uk-UA" dirty="0"/>
                    </a:p>
                  </a:txBody>
                  <a:tcPr/>
                </a:tc>
                <a:tc>
                  <a:txBody>
                    <a:bodyPr/>
                    <a:lstStyle/>
                    <a:p>
                      <a:r>
                        <a:rPr lang="en-US" sz="1800" b="0" i="0" kern="1200" dirty="0" err="1" smtClean="0">
                          <a:solidFill>
                            <a:schemeClr val="dk1"/>
                          </a:solidFill>
                          <a:effectLst/>
                          <a:latin typeface="+mn-lt"/>
                          <a:ea typeface="+mn-ea"/>
                          <a:cs typeface="+mn-cs"/>
                        </a:rPr>
                        <a:t>util</a:t>
                      </a:r>
                      <a:r>
                        <a:rPr lang="en-US" sz="1800" b="0" i="0" kern="1200" dirty="0" smtClean="0">
                          <a:solidFill>
                            <a:schemeClr val="dk1"/>
                          </a:solidFill>
                          <a:effectLst/>
                          <a:latin typeface="+mn-lt"/>
                          <a:ea typeface="+mn-ea"/>
                          <a:cs typeface="+mn-cs"/>
                        </a:rPr>
                        <a:t> module includes utility functions useful for programmers.</a:t>
                      </a:r>
                      <a:endParaRPr lang="uk-UA" dirty="0"/>
                    </a:p>
                  </a:txBody>
                  <a:tcPr/>
                </a:tc>
                <a:extLst>
                  <a:ext uri="{0D108BD9-81ED-4DB2-BD59-A6C34878D82A}">
                    <a16:rowId xmlns:a16="http://schemas.microsoft.com/office/drawing/2014/main" val="3708516159"/>
                  </a:ext>
                </a:extLst>
              </a:tr>
            </a:tbl>
          </a:graphicData>
        </a:graphic>
      </p:graphicFrame>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a:t>Loading Core Modules</a:t>
            </a:r>
          </a:p>
        </p:txBody>
      </p:sp>
      <p:sp>
        <p:nvSpPr>
          <p:cNvPr id="5" name="TextBox 4"/>
          <p:cNvSpPr txBox="1"/>
          <p:nvPr/>
        </p:nvSpPr>
        <p:spPr>
          <a:xfrm>
            <a:off x="1122140" y="2357655"/>
            <a:ext cx="10475988" cy="369332"/>
          </a:xfrm>
          <a:prstGeom prst="rect">
            <a:avLst/>
          </a:prstGeom>
          <a:noFill/>
        </p:spPr>
        <p:txBody>
          <a:bodyPr wrap="square" rtlCol="0">
            <a:spAutoFit/>
          </a:bodyPr>
          <a:lstStyle/>
          <a:p>
            <a:r>
              <a:rPr lang="en-US" dirty="0">
                <a:solidFill>
                  <a:schemeClr val="bg1">
                    <a:lumMod val="95000"/>
                    <a:lumOff val="5000"/>
                  </a:schemeClr>
                </a:solidFill>
              </a:rPr>
              <a:t>In order to use Node.js core or NPM modules, you first need to import it using require() function as shown below.</a:t>
            </a:r>
            <a:endParaRPr lang="uk-UA" dirty="0">
              <a:solidFill>
                <a:schemeClr val="bg1">
                  <a:lumMod val="95000"/>
                  <a:lumOff val="5000"/>
                </a:schemeClr>
              </a:solidFill>
              <a:latin typeface="-apple-system"/>
            </a:endParaRPr>
          </a:p>
        </p:txBody>
      </p:sp>
      <p:sp>
        <p:nvSpPr>
          <p:cNvPr id="3" name="TextBox 2"/>
          <p:cNvSpPr txBox="1"/>
          <p:nvPr/>
        </p:nvSpPr>
        <p:spPr>
          <a:xfrm>
            <a:off x="1122140" y="3344895"/>
            <a:ext cx="9063700" cy="646331"/>
          </a:xfrm>
          <a:prstGeom prst="rect">
            <a:avLst/>
          </a:prstGeom>
          <a:noFill/>
        </p:spPr>
        <p:txBody>
          <a:bodyPr wrap="none" rtlCol="0">
            <a:spAutoFit/>
          </a:bodyPr>
          <a:lstStyle/>
          <a:p>
            <a:pPr algn="just"/>
            <a:r>
              <a:rPr lang="en-US" dirty="0">
                <a:solidFill>
                  <a:schemeClr val="bg1">
                    <a:lumMod val="95000"/>
                    <a:lumOff val="5000"/>
                  </a:schemeClr>
                </a:solidFill>
              </a:rPr>
              <a:t>As per above syntax, specify the module name in the require() function. The require() function will return </a:t>
            </a:r>
            <a:r>
              <a:rPr lang="en-US" dirty="0" smtClean="0">
                <a:solidFill>
                  <a:schemeClr val="bg1">
                    <a:lumMod val="95000"/>
                    <a:lumOff val="5000"/>
                  </a:schemeClr>
                </a:solidFill>
              </a:rPr>
              <a:t>an</a:t>
            </a:r>
          </a:p>
          <a:p>
            <a:pPr algn="just"/>
            <a:r>
              <a:rPr lang="en-US" dirty="0" smtClean="0">
                <a:solidFill>
                  <a:schemeClr val="bg1">
                    <a:lumMod val="95000"/>
                    <a:lumOff val="5000"/>
                  </a:schemeClr>
                </a:solidFill>
              </a:rPr>
              <a:t> </a:t>
            </a:r>
            <a:r>
              <a:rPr lang="en-US" dirty="0">
                <a:solidFill>
                  <a:schemeClr val="bg1">
                    <a:lumMod val="95000"/>
                    <a:lumOff val="5000"/>
                  </a:schemeClr>
                </a:solidFill>
              </a:rPr>
              <a:t>object, function, property or any other JavaScript type, depending on what the specified module returns.</a:t>
            </a:r>
            <a:endParaRPr lang="uk-UA" dirty="0">
              <a:solidFill>
                <a:schemeClr val="bg1">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971" y="2906817"/>
            <a:ext cx="3820058" cy="219106"/>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8028" y="4210198"/>
            <a:ext cx="5058481" cy="2438740"/>
          </a:xfrm>
          <a:prstGeom prst="rect">
            <a:avLst/>
          </a:prstGeom>
        </p:spPr>
      </p:pic>
    </p:spTree>
    <p:extLst>
      <p:ext uri="{BB962C8B-B14F-4D97-AF65-F5344CB8AC3E}">
        <p14:creationId xmlns:p14="http://schemas.microsoft.com/office/powerpoint/2010/main" val="1710613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68383" y="511629"/>
            <a:ext cx="10820400" cy="685800"/>
          </a:xfrm>
        </p:spPr>
        <p:txBody>
          <a:bodyPr>
            <a:normAutofit/>
          </a:bodyPr>
          <a:lstStyle/>
          <a:p>
            <a:pPr algn="ctr"/>
            <a:r>
              <a:rPr lang="en-US" dirty="0" smtClean="0"/>
              <a:t>Local modules</a:t>
            </a:r>
            <a:endParaRPr lang="en-US" dirty="0"/>
          </a:p>
        </p:txBody>
      </p:sp>
      <p:sp>
        <p:nvSpPr>
          <p:cNvPr id="3" name="TextBox 2"/>
          <p:cNvSpPr txBox="1"/>
          <p:nvPr/>
        </p:nvSpPr>
        <p:spPr>
          <a:xfrm>
            <a:off x="1657080" y="1423851"/>
            <a:ext cx="8997816" cy="1200329"/>
          </a:xfrm>
          <a:prstGeom prst="rect">
            <a:avLst/>
          </a:prstGeom>
          <a:noFill/>
        </p:spPr>
        <p:txBody>
          <a:bodyPr wrap="square" rtlCol="0">
            <a:spAutoFit/>
          </a:bodyPr>
          <a:lstStyle/>
          <a:p>
            <a:pPr lvl="0" algn="just"/>
            <a:r>
              <a:rPr lang="en-US" dirty="0"/>
              <a:t>Local modules are modules created locally in your Node.js application. These modules include different functionalities of your application in separate files and folders. You can also package it and distribute it via NPM, so that Node.js community can use it. For example, if you need to connect to MongoDB and fetch data then you can create a module for it, which can be reused in your application.</a:t>
            </a:r>
            <a:endParaRPr lang="uk-UA" altLang="uk-UA" dirty="0">
              <a:latin typeface="Arial" panose="020B0604020202020204" pitchFamily="34" charset="0"/>
            </a:endParaRPr>
          </a:p>
        </p:txBody>
      </p:sp>
      <p:sp>
        <p:nvSpPr>
          <p:cNvPr id="4" name="TextBox 3"/>
          <p:cNvSpPr txBox="1"/>
          <p:nvPr/>
        </p:nvSpPr>
        <p:spPr>
          <a:xfrm>
            <a:off x="1879022" y="3328710"/>
            <a:ext cx="4379736" cy="1200329"/>
          </a:xfrm>
          <a:prstGeom prst="rect">
            <a:avLst/>
          </a:prstGeom>
          <a:noFill/>
        </p:spPr>
        <p:txBody>
          <a:bodyPr wrap="square" rtlCol="0">
            <a:spAutoFit/>
          </a:bodyPr>
          <a:lstStyle/>
          <a:p>
            <a:pPr algn="just"/>
            <a:r>
              <a:rPr lang="en-US" dirty="0"/>
              <a:t>To use local </a:t>
            </a:r>
            <a:r>
              <a:rPr lang="en-US" dirty="0" smtClean="0"/>
              <a:t>modules in </a:t>
            </a:r>
            <a:r>
              <a:rPr lang="en-US" dirty="0"/>
              <a:t>your application, you need to load it using require() </a:t>
            </a:r>
            <a:r>
              <a:rPr lang="en-US" dirty="0" smtClean="0"/>
              <a:t>function </a:t>
            </a:r>
            <a:r>
              <a:rPr lang="en-US" dirty="0"/>
              <a:t>in the same way as core </a:t>
            </a:r>
            <a:r>
              <a:rPr lang="en-US" dirty="0" smtClean="0"/>
              <a:t>module</a:t>
            </a:r>
            <a:r>
              <a:rPr lang="en-US" dirty="0"/>
              <a:t>. However, you need to specify the path of JavaScript file of the module.</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347" y="2761731"/>
            <a:ext cx="2695622" cy="3016291"/>
          </a:xfrm>
          <a:prstGeom prst="rect">
            <a:avLst/>
          </a:prstGeom>
        </p:spPr>
      </p:pic>
    </p:spTree>
    <p:extLst>
      <p:ext uri="{BB962C8B-B14F-4D97-AF65-F5344CB8AC3E}">
        <p14:creationId xmlns:p14="http://schemas.microsoft.com/office/powerpoint/2010/main" val="2658260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a:t>Loading </a:t>
            </a:r>
            <a:r>
              <a:rPr lang="en-US" dirty="0" smtClean="0"/>
              <a:t>LOCAL </a:t>
            </a:r>
            <a:r>
              <a:rPr lang="en-US" dirty="0"/>
              <a:t>Modules</a:t>
            </a:r>
          </a:p>
        </p:txBody>
      </p:sp>
      <p:sp>
        <p:nvSpPr>
          <p:cNvPr id="5" name="TextBox 4"/>
          <p:cNvSpPr txBox="1"/>
          <p:nvPr/>
        </p:nvSpPr>
        <p:spPr>
          <a:xfrm>
            <a:off x="1122140" y="2357655"/>
            <a:ext cx="10475988" cy="369332"/>
          </a:xfrm>
          <a:prstGeom prst="rect">
            <a:avLst/>
          </a:prstGeom>
          <a:noFill/>
        </p:spPr>
        <p:txBody>
          <a:bodyPr wrap="square" rtlCol="0">
            <a:spAutoFit/>
          </a:bodyPr>
          <a:lstStyle/>
          <a:p>
            <a:r>
              <a:rPr lang="en-US" dirty="0">
                <a:solidFill>
                  <a:schemeClr val="bg1">
                    <a:lumMod val="95000"/>
                    <a:lumOff val="5000"/>
                  </a:schemeClr>
                </a:solidFill>
              </a:rPr>
              <a:t>In order to use </a:t>
            </a:r>
            <a:r>
              <a:rPr lang="en-US" dirty="0" smtClean="0">
                <a:solidFill>
                  <a:schemeClr val="bg1">
                    <a:lumMod val="95000"/>
                    <a:lumOff val="5000"/>
                  </a:schemeClr>
                </a:solidFill>
              </a:rPr>
              <a:t>Node.js local modules </a:t>
            </a:r>
            <a:r>
              <a:rPr lang="en-US" dirty="0">
                <a:solidFill>
                  <a:schemeClr val="bg1">
                    <a:lumMod val="95000"/>
                    <a:lumOff val="5000"/>
                  </a:schemeClr>
                </a:solidFill>
              </a:rPr>
              <a:t>or NPM modules, you first need to import it using require() function as shown below.</a:t>
            </a:r>
            <a:endParaRPr lang="uk-UA" dirty="0">
              <a:solidFill>
                <a:schemeClr val="bg1">
                  <a:lumMod val="95000"/>
                  <a:lumOff val="5000"/>
                </a:schemeClr>
              </a:solidFill>
              <a:latin typeface="-apple-system"/>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72" y="3245392"/>
            <a:ext cx="5524298" cy="2578360"/>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939" y="3245392"/>
            <a:ext cx="5593132" cy="1101267"/>
          </a:xfrm>
          <a:prstGeom prst="rect">
            <a:avLst/>
          </a:prstGeom>
        </p:spPr>
      </p:pic>
    </p:spTree>
    <p:extLst>
      <p:ext uri="{BB962C8B-B14F-4D97-AF65-F5344CB8AC3E}">
        <p14:creationId xmlns:p14="http://schemas.microsoft.com/office/powerpoint/2010/main" val="1965954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668383" y="511629"/>
            <a:ext cx="10820400" cy="685800"/>
          </a:xfrm>
        </p:spPr>
        <p:txBody>
          <a:bodyPr>
            <a:normAutofit/>
          </a:bodyPr>
          <a:lstStyle/>
          <a:p>
            <a:pPr algn="ctr"/>
            <a:r>
              <a:rPr lang="en-US" dirty="0" smtClean="0"/>
              <a:t>THIRD PARTY modules</a:t>
            </a:r>
            <a:endParaRPr lang="en-US" dirty="0"/>
          </a:p>
        </p:txBody>
      </p:sp>
      <p:sp>
        <p:nvSpPr>
          <p:cNvPr id="3" name="TextBox 2"/>
          <p:cNvSpPr txBox="1"/>
          <p:nvPr/>
        </p:nvSpPr>
        <p:spPr>
          <a:xfrm>
            <a:off x="1162731" y="1362891"/>
            <a:ext cx="9831704" cy="2308324"/>
          </a:xfrm>
          <a:prstGeom prst="rect">
            <a:avLst/>
          </a:prstGeom>
          <a:noFill/>
        </p:spPr>
        <p:txBody>
          <a:bodyPr wrap="square" rtlCol="0">
            <a:spAutoFit/>
          </a:bodyPr>
          <a:lstStyle/>
          <a:p>
            <a:pPr lvl="0" algn="just"/>
            <a:r>
              <a:rPr lang="en-US" dirty="0"/>
              <a:t>The </a:t>
            </a:r>
            <a:r>
              <a:rPr lang="en-US" i="1" dirty="0"/>
              <a:t>third party </a:t>
            </a:r>
            <a:r>
              <a:rPr lang="en-US" dirty="0"/>
              <a:t>module can be downloaded by NPM (Node Package Manager). These type of modules are developed by others and we can use that in our project. Some of the best third party module examples are listed as follows: express, gulp, </a:t>
            </a:r>
            <a:r>
              <a:rPr lang="en-US" dirty="0" err="1"/>
              <a:t>lodash</a:t>
            </a:r>
            <a:r>
              <a:rPr lang="en-US" dirty="0"/>
              <a:t>, </a:t>
            </a:r>
            <a:r>
              <a:rPr lang="en-US" dirty="0" err="1"/>
              <a:t>async</a:t>
            </a:r>
            <a:r>
              <a:rPr lang="en-US" dirty="0"/>
              <a:t>, socket.io, mongoose, underscore, pm2, bower, q, debug, react, </a:t>
            </a:r>
            <a:r>
              <a:rPr lang="en-US" dirty="0" smtClean="0"/>
              <a:t>mocha etc</a:t>
            </a:r>
            <a:r>
              <a:rPr lang="en-US" dirty="0"/>
              <a:t>.</a:t>
            </a:r>
            <a:br>
              <a:rPr lang="en-US" dirty="0"/>
            </a:br>
            <a:r>
              <a:rPr lang="en-US" dirty="0"/>
              <a:t/>
            </a:r>
            <a:br>
              <a:rPr lang="en-US" dirty="0"/>
            </a:br>
            <a:r>
              <a:rPr lang="en-US" i="1" dirty="0"/>
              <a:t>Third party  </a:t>
            </a:r>
            <a:r>
              <a:rPr lang="en-US" dirty="0" smtClean="0"/>
              <a:t>modules </a:t>
            </a:r>
            <a:r>
              <a:rPr lang="en-US" dirty="0"/>
              <a:t>can be install inside the project folder or globally</a:t>
            </a:r>
            <a:r>
              <a:rPr lang="en-US" dirty="0" smtClean="0"/>
              <a:t>.</a:t>
            </a:r>
          </a:p>
          <a:p>
            <a:pPr lvl="0" algn="just"/>
            <a:endParaRPr lang="en-US" altLang="uk-UA" dirty="0">
              <a:latin typeface="Arial" panose="020B0604020202020204" pitchFamily="34" charset="0"/>
            </a:endParaRPr>
          </a:p>
          <a:p>
            <a:pPr lvl="0" algn="just"/>
            <a:r>
              <a:rPr lang="en-US" dirty="0"/>
              <a:t>To load a </a:t>
            </a:r>
            <a:r>
              <a:rPr lang="en-US" i="1" dirty="0" smtClean="0"/>
              <a:t>third party</a:t>
            </a:r>
            <a:r>
              <a:rPr lang="en-US" dirty="0" smtClean="0"/>
              <a:t> module </a:t>
            </a:r>
            <a:r>
              <a:rPr lang="en-US" dirty="0"/>
              <a:t>in your node application you can just use "require()" function. whose syntax is given below</a:t>
            </a:r>
            <a:endParaRPr lang="uk-UA" altLang="uk-UA" dirty="0">
              <a:latin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31" y="4203776"/>
            <a:ext cx="3667637" cy="209579"/>
          </a:xfrm>
          <a:prstGeom prst="rect">
            <a:avLst/>
          </a:prstGeom>
        </p:spPr>
      </p:pic>
    </p:spTree>
    <p:extLst>
      <p:ext uri="{BB962C8B-B14F-4D97-AF65-F5344CB8AC3E}">
        <p14:creationId xmlns:p14="http://schemas.microsoft.com/office/powerpoint/2010/main" val="3110913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11630"/>
            <a:ext cx="10820400" cy="685800"/>
          </a:xfrm>
        </p:spPr>
        <p:txBody>
          <a:bodyPr>
            <a:normAutofit/>
          </a:bodyPr>
          <a:lstStyle/>
          <a:p>
            <a:pPr algn="ctr"/>
            <a:r>
              <a:rPr lang="en-US" dirty="0"/>
              <a:t>Loading </a:t>
            </a:r>
            <a:r>
              <a:rPr lang="en-US" i="1" dirty="0" smtClean="0"/>
              <a:t>third party  </a:t>
            </a:r>
            <a:r>
              <a:rPr lang="en-US" dirty="0" smtClean="0"/>
              <a:t>Modules</a:t>
            </a:r>
            <a:endParaRPr lang="en-US" dirty="0"/>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460" y="2535261"/>
            <a:ext cx="6191031" cy="3006709"/>
          </a:xfrm>
          <a:prstGeom prst="rect">
            <a:avLst/>
          </a:prstGeom>
        </p:spPr>
      </p:pic>
      <p:sp>
        <p:nvSpPr>
          <p:cNvPr id="9" name="TextBox 8"/>
          <p:cNvSpPr txBox="1"/>
          <p:nvPr/>
        </p:nvSpPr>
        <p:spPr>
          <a:xfrm>
            <a:off x="1030212" y="1939644"/>
            <a:ext cx="10475988" cy="369332"/>
          </a:xfrm>
          <a:prstGeom prst="rect">
            <a:avLst/>
          </a:prstGeom>
          <a:noFill/>
        </p:spPr>
        <p:txBody>
          <a:bodyPr wrap="square" rtlCol="0">
            <a:spAutoFit/>
          </a:bodyPr>
          <a:lstStyle/>
          <a:p>
            <a:r>
              <a:rPr lang="en-US" dirty="0">
                <a:solidFill>
                  <a:schemeClr val="bg1">
                    <a:lumMod val="95000"/>
                    <a:lumOff val="5000"/>
                  </a:schemeClr>
                </a:solidFill>
              </a:rPr>
              <a:t>In order to use </a:t>
            </a:r>
            <a:r>
              <a:rPr lang="en-US" dirty="0" smtClean="0">
                <a:solidFill>
                  <a:schemeClr val="bg1">
                    <a:lumMod val="95000"/>
                    <a:lumOff val="5000"/>
                  </a:schemeClr>
                </a:solidFill>
              </a:rPr>
              <a:t>NPM </a:t>
            </a:r>
            <a:r>
              <a:rPr lang="en-US" dirty="0">
                <a:solidFill>
                  <a:schemeClr val="bg1">
                    <a:lumMod val="95000"/>
                    <a:lumOff val="5000"/>
                  </a:schemeClr>
                </a:solidFill>
              </a:rPr>
              <a:t>modules, you first need to import it using require() function as shown below.</a:t>
            </a:r>
            <a:endParaRPr lang="uk-UA" dirty="0">
              <a:solidFill>
                <a:schemeClr val="bg1">
                  <a:lumMod val="95000"/>
                  <a:lumOff val="5000"/>
                </a:schemeClr>
              </a:solidFill>
              <a:latin typeface="-apple-system"/>
            </a:endParaRPr>
          </a:p>
        </p:txBody>
      </p:sp>
    </p:spTree>
    <p:extLst>
      <p:ext uri="{BB962C8B-B14F-4D97-AF65-F5344CB8AC3E}">
        <p14:creationId xmlns:p14="http://schemas.microsoft.com/office/powerpoint/2010/main" val="654817085"/>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835f28f2-30f1-4728-84d2-86d96e143488"/>
    <ds:schemaRef ds:uri="341e6018-ac0a-4dfb-8409-db9e0d25502e"/>
  </ds:schemaRefs>
</ds:datastoreItem>
</file>

<file path=docProps/app.xml><?xml version="1.0" encoding="utf-8"?>
<Properties xmlns="http://schemas.openxmlformats.org/officeDocument/2006/extended-properties" xmlns:vt="http://schemas.openxmlformats.org/officeDocument/2006/docPropsVTypes">
  <Template/>
  <TotalTime>2045</TotalTime>
  <Words>620</Words>
  <Application>Microsoft Office PowerPoint</Application>
  <PresentationFormat>Широкий екран</PresentationFormat>
  <Paragraphs>95</Paragraphs>
  <Slides>22</Slides>
  <Notes>11</Notes>
  <HiddenSlides>0</HiddenSlides>
  <MMClips>0</MMClips>
  <ScaleCrop>false</ScaleCrop>
  <HeadingPairs>
    <vt:vector size="6" baseType="variant">
      <vt:variant>
        <vt:lpstr>Використані шрифти</vt:lpstr>
      </vt:variant>
      <vt:variant>
        <vt:i4>11</vt:i4>
      </vt:variant>
      <vt:variant>
        <vt:lpstr>Тема</vt:lpstr>
      </vt:variant>
      <vt:variant>
        <vt:i4>4</vt:i4>
      </vt:variant>
      <vt:variant>
        <vt:lpstr>Заголовки слайдів</vt:lpstr>
      </vt:variant>
      <vt:variant>
        <vt:i4>22</vt:i4>
      </vt:variant>
    </vt:vector>
  </HeadingPairs>
  <TitlesOfParts>
    <vt:vector size="37" baseType="lpstr">
      <vt:lpstr>-apple-system</vt:lpstr>
      <vt:lpstr>Arial</vt:lpstr>
      <vt:lpstr>Arial Unicode MS</vt:lpstr>
      <vt:lpstr>Calibri</vt:lpstr>
      <vt:lpstr>Open Sans</vt:lpstr>
      <vt:lpstr>Open Sans Regular</vt:lpstr>
      <vt:lpstr>Proxima Nova Black</vt:lpstr>
      <vt:lpstr>Source Sans Pro</vt:lpstr>
      <vt:lpstr>Times New Roman</vt:lpstr>
      <vt:lpstr>Trebuchet MS</vt:lpstr>
      <vt:lpstr>Tw Cen MT</vt:lpstr>
      <vt:lpstr>1_GRADIENT THEME</vt:lpstr>
      <vt:lpstr>2_GRADIENT THEME</vt:lpstr>
      <vt:lpstr>2_DARK THEME</vt:lpstr>
      <vt:lpstr>Схема</vt:lpstr>
      <vt:lpstr>Node packages   Modules Example of usages</vt:lpstr>
      <vt:lpstr>Module and package</vt:lpstr>
      <vt:lpstr>Modules</vt:lpstr>
      <vt:lpstr>Core modules</vt:lpstr>
      <vt:lpstr>Loading Core Modules</vt:lpstr>
      <vt:lpstr>Local modules</vt:lpstr>
      <vt:lpstr>Loading LOCAL Modules</vt:lpstr>
      <vt:lpstr>THIRD PARTY modules</vt:lpstr>
      <vt:lpstr>Loading third party  Modules</vt:lpstr>
      <vt:lpstr>Module.exports</vt:lpstr>
      <vt:lpstr>Module.exports</vt:lpstr>
      <vt:lpstr>Few elements export</vt:lpstr>
      <vt:lpstr>Node packages</vt:lpstr>
      <vt:lpstr>Package json</vt:lpstr>
      <vt:lpstr>Package-lock.json</vt:lpstr>
      <vt:lpstr>--save-dev vs --save</vt:lpstr>
      <vt:lpstr>Local and global</vt:lpstr>
      <vt:lpstr>Install specific version</vt:lpstr>
      <vt:lpstr>REMOVE PACKAGE</vt:lpstr>
      <vt:lpstr>Example</vt:lpstr>
      <vt:lpstr>references</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147</cp:revision>
  <dcterms:created xsi:type="dcterms:W3CDTF">2018-11-02T13:55:27Z</dcterms:created>
  <dcterms:modified xsi:type="dcterms:W3CDTF">2020-04-13T21:24:59Z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