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  <p:sldMasterId id="2147485030" r:id="rId7"/>
  </p:sldMasterIdLst>
  <p:notesMasterIdLst>
    <p:notesMasterId r:id="rId28"/>
  </p:notesMasterIdLst>
  <p:sldIdLst>
    <p:sldId id="1224" r:id="rId8"/>
    <p:sldId id="1305" r:id="rId9"/>
    <p:sldId id="1306" r:id="rId10"/>
    <p:sldId id="1307" r:id="rId11"/>
    <p:sldId id="1315" r:id="rId12"/>
    <p:sldId id="1309" r:id="rId13"/>
    <p:sldId id="1310" r:id="rId14"/>
    <p:sldId id="1311" r:id="rId15"/>
    <p:sldId id="1312" r:id="rId16"/>
    <p:sldId id="1313" r:id="rId17"/>
    <p:sldId id="1314" r:id="rId18"/>
    <p:sldId id="1316" r:id="rId19"/>
    <p:sldId id="1317" r:id="rId20"/>
    <p:sldId id="1318" r:id="rId21"/>
    <p:sldId id="1319" r:id="rId22"/>
    <p:sldId id="1320" r:id="rId23"/>
    <p:sldId id="1321" r:id="rId24"/>
    <p:sldId id="1322" r:id="rId25"/>
    <p:sldId id="1301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305"/>
            <p14:sldId id="1306"/>
            <p14:sldId id="1307"/>
            <p14:sldId id="1315"/>
            <p14:sldId id="1309"/>
            <p14:sldId id="1310"/>
            <p14:sldId id="1311"/>
            <p14:sldId id="1312"/>
            <p14:sldId id="1313"/>
            <p14:sldId id="1314"/>
            <p14:sldId id="1316"/>
            <p14:sldId id="1317"/>
            <p14:sldId id="1318"/>
            <p14:sldId id="1319"/>
            <p14:sldId id="1320"/>
            <p14:sldId id="1321"/>
            <p14:sldId id="1322"/>
            <p14:sldId id="130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Taras Dyda" initials="TD" lastIdx="1" clrIdx="5">
    <p:extLst>
      <p:ext uri="{19B8F6BF-5375-455C-9EA6-DF929625EA0E}">
        <p15:presenceInfo xmlns:p15="http://schemas.microsoft.com/office/powerpoint/2012/main" userId="a48c86e0fbc963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159B3B"/>
    <a:srgbClr val="BA124A"/>
    <a:srgbClr val="F4AB0A"/>
    <a:srgbClr val="8F2585"/>
    <a:srgbClr val="F26D26"/>
    <a:srgbClr val="E93BDD"/>
    <a:srgbClr val="F49EEE"/>
    <a:srgbClr val="42D109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Стиль із теми 2 –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із теми 2 –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із теми 2 –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0035" autoAdjust="0"/>
  </p:normalViewPr>
  <p:slideViewPr>
    <p:cSldViewPr snapToGrid="0">
      <p:cViewPr varScale="1">
        <p:scale>
          <a:sx n="84" d="100"/>
          <a:sy n="84" d="100"/>
        </p:scale>
        <p:origin x="432" y="67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40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56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6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89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2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95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0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6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2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6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5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8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9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4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6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6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67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4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1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78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2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9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5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35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07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3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084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0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7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6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207140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8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75489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85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0004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pic>
        <p:nvPicPr>
          <p:cNvPr id="48" name="Picture 8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  <p:sldLayoutId id="2147485044" r:id="rId14"/>
    <p:sldLayoutId id="2147485045" r:id="rId15"/>
    <p:sldLayoutId id="2147485046" r:id="rId16"/>
    <p:sldLayoutId id="2147485047" r:id="rId17"/>
    <p:sldLayoutId id="2147485048" r:id="rId18"/>
    <p:sldLayoutId id="2147485049" r:id="rId19"/>
    <p:sldLayoutId id="2147485077" r:id="rId20"/>
    <p:sldLayoutId id="2147485076" r:id="rId21"/>
    <p:sldLayoutId id="2147485078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Taras Dyda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929"/>
            <a:ext cx="12390783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0400" dirty="0" smtClean="0"/>
              <a:t>AJAX</a:t>
            </a:r>
            <a:br>
              <a:rPr lang="en-US" sz="10400" dirty="0" smtClean="0"/>
            </a:br>
            <a:r>
              <a:rPr lang="en-US" sz="10400" dirty="0" smtClean="0"/>
              <a:t>FETCH</a:t>
            </a:r>
            <a:endParaRPr lang="en-US" sz="10400" cap="none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AJAX – server response</a:t>
            </a:r>
            <a:endParaRPr lang="en-US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0" y="2158937"/>
            <a:ext cx="5805297" cy="13556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70" y="4138613"/>
            <a:ext cx="5086922" cy="14817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0" y="3832108"/>
            <a:ext cx="1438114" cy="14381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0" y="1841444"/>
            <a:ext cx="1283208" cy="1283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760" y="3934171"/>
            <a:ext cx="3851166" cy="13261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760" y="1883581"/>
            <a:ext cx="4500143" cy="12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Types of server response</a:t>
            </a:r>
            <a:endParaRPr lang="en-US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29" y="2244280"/>
            <a:ext cx="6500813" cy="35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Send data to server</a:t>
            </a:r>
            <a:endParaRPr lang="en-US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7" y="1965903"/>
            <a:ext cx="4378501" cy="19606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56" y="1883607"/>
            <a:ext cx="1449324" cy="1449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118" y="2474919"/>
            <a:ext cx="4057650" cy="2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67" y="4306384"/>
            <a:ext cx="4433829" cy="22132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56" y="4259083"/>
            <a:ext cx="1449324" cy="14493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118" y="4588457"/>
            <a:ext cx="3314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6" y="222202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2800" cap="none" dirty="0" smtClean="0">
                <a:solidFill>
                  <a:schemeClr val="bg1"/>
                </a:solidFill>
                <a:latin typeface="+mj-lt"/>
              </a:rPr>
              <a:t>Upload file to the server using standard ajax methods!</a:t>
            </a:r>
            <a:endParaRPr lang="en-US" sz="2800" cap="non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3" y="1835478"/>
            <a:ext cx="4244152" cy="55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513" y="1466619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Step 1 — Choose a Local File</a:t>
            </a:r>
          </a:p>
          <a:p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2" y="2911086"/>
            <a:ext cx="5721628" cy="3755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452" y="2587921"/>
            <a:ext cx="458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Step 2 -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Validate Chosen File for Type and Size</a:t>
            </a:r>
          </a:p>
          <a:p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59" y="2229155"/>
            <a:ext cx="5266369" cy="1110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0080" y="1796717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Step 3 — Send an AJAX POST Request with File Attachment</a:t>
            </a:r>
          </a:p>
        </p:txBody>
      </p:sp>
    </p:spTree>
    <p:extLst>
      <p:ext uri="{BB962C8B-B14F-4D97-AF65-F5344CB8AC3E}">
        <p14:creationId xmlns:p14="http://schemas.microsoft.com/office/powerpoint/2010/main" val="33308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Fetch</a:t>
            </a:r>
            <a:endParaRPr lang="en-US" sz="32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444752" y="2139696"/>
            <a:ext cx="9299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uk-UA" b="1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uk-UA" altLang="uk-UA" b="1" dirty="0" err="1" smtClean="0">
                <a:solidFill>
                  <a:schemeClr val="bg1"/>
                </a:solidFill>
                <a:latin typeface="+mj-lt"/>
              </a:rPr>
              <a:t>fetch</a:t>
            </a:r>
            <a:r>
              <a:rPr lang="uk-UA" altLang="uk-UA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 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allows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make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network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requests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similar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(XHR). The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main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difference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Fetch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API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uses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Promises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,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which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enables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simpler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cleaner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API,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avoiding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callback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hell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having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remember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chemeClr val="bg1"/>
                </a:solidFill>
                <a:latin typeface="+mj-lt"/>
              </a:rPr>
              <a:t>complex</a:t>
            </a:r>
            <a:r>
              <a:rPr lang="uk-UA" altLang="uk-UA" dirty="0">
                <a:solidFill>
                  <a:schemeClr val="bg1"/>
                </a:solidFill>
                <a:latin typeface="+mj-lt"/>
              </a:rPr>
              <a:t> API of </a:t>
            </a:r>
            <a:r>
              <a:rPr lang="uk-UA" altLang="uk-UA" dirty="0" err="1" smtClean="0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altLang="uk-UA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+mj-lt"/>
              </a:rPr>
              <a:t>    It’s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not supported by old browsers (can be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polyfilled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), but very well supported among the modern ones.</a:t>
            </a:r>
            <a:endParaRPr lang="uk-UA" altLang="uk-UA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31" y="4044315"/>
            <a:ext cx="2257425" cy="32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752" y="4368165"/>
            <a:ext cx="506730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5281142"/>
            <a:ext cx="774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Without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 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options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,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that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is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a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simple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GET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request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,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downloading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the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contents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 of 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the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 </a:t>
            </a:r>
            <a:r>
              <a:rPr lang="uk-UA" altLang="uk-UA" dirty="0" err="1">
                <a:solidFill>
                  <a:srgbClr val="333333"/>
                </a:solidFill>
                <a:latin typeface="+mj-lt"/>
              </a:rPr>
              <a:t>url</a:t>
            </a:r>
            <a:r>
              <a:rPr lang="uk-UA" altLang="uk-UA" dirty="0">
                <a:solidFill>
                  <a:srgbClr val="333333"/>
                </a:solidFill>
                <a:latin typeface="+mj-lt"/>
              </a:rPr>
              <a:t>.</a:t>
            </a:r>
            <a:r>
              <a:rPr lang="uk-UA" altLang="uk-UA" dirty="0">
                <a:latin typeface="+mj-lt"/>
              </a:rPr>
              <a:t> </a:t>
            </a:r>
          </a:p>
          <a:p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6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How it works?</a:t>
            </a:r>
            <a:endParaRPr lang="en-US" sz="32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444752" y="2139696"/>
            <a:ext cx="9299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Getting a response is usually a two-stage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process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+mj-lt"/>
              </a:rPr>
              <a:t>1. First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the promise, returned by fetch, resolves with an object of the built-in Response class as soon as the server responds with headers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  At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this stage we can check HTTP status, to see whether it is successful or not, check headers, but don’t have the body yet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 The promise rejects if the fetch was unable to make HTTP-request, e.g. network problems, or there’s no such site. Abnormal HTTP-statuses, such as 404 or 500 do not cause an error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    We can see HTTP-status in response properties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status – HTTP status code, e.g. 200.</a:t>
            </a:r>
            <a:endParaRPr lang="uk-UA" dirty="0">
              <a:solidFill>
                <a:schemeClr val="bg1"/>
              </a:solidFill>
              <a:latin typeface="+mj-lt"/>
            </a:endParaRP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Ok –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true if HTTP status code is 200-299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7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Server response</a:t>
            </a:r>
            <a:endParaRPr lang="en-US" sz="3200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4604940"/>
            <a:ext cx="8979408" cy="16251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2091690"/>
            <a:ext cx="5391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Data handling</a:t>
            </a:r>
            <a:endParaRPr lang="en-US" sz="3200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67" y="2965704"/>
            <a:ext cx="4352925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3261574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.then()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.catch()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.finally()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781038"/>
            <a:ext cx="24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Methods to handle fetch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8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Send data to server</a:t>
            </a:r>
            <a:endParaRPr lang="en-US" sz="3200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96" y="2078735"/>
            <a:ext cx="3828859" cy="43850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8" y="3006851"/>
            <a:ext cx="1905000" cy="1905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41" y="3116388"/>
            <a:ext cx="3438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512334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references</a:t>
            </a:r>
            <a:endParaRPr lang="en-US" sz="8000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 txBox="1">
            <a:spLocks/>
          </p:cNvSpPr>
          <p:nvPr/>
        </p:nvSpPr>
        <p:spPr>
          <a:xfrm>
            <a:off x="655320" y="3285308"/>
            <a:ext cx="10820400" cy="254072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" y="2171906"/>
            <a:ext cx="6797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www.w3schools.com/xml/ajax_intro.asp</a:t>
            </a:r>
            <a:endParaRPr lang="uk-UA" sz="2000" dirty="0" smtClean="0"/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arenR" startAt="2"/>
            </a:pP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www.tutorialspoint.com/ajax/what_is_xmlhttprequest.htm</a:t>
            </a:r>
          </a:p>
          <a:p>
            <a:pPr marL="457200" indent="-457200">
              <a:buAutoNum type="arabicParenR" startAt="2"/>
            </a:pPr>
            <a:r>
              <a:rPr lang="en-US" sz="2000" dirty="0"/>
              <a:t>https://</a:t>
            </a:r>
            <a:r>
              <a:rPr lang="en-US" sz="2000" dirty="0" smtClean="0"/>
              <a:t>developers.google.com/web/updates/2015/03/introduction-to-fetch</a:t>
            </a:r>
          </a:p>
          <a:p>
            <a:pPr marL="457200" indent="-457200">
              <a:buAutoNum type="arabicParenR" startAt="2"/>
            </a:pPr>
            <a:r>
              <a:rPr lang="en-US" sz="2000" dirty="0"/>
              <a:t>https://javascript.info/fetch</a:t>
            </a: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07" y="1879298"/>
            <a:ext cx="4504906" cy="21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dirty="0" smtClean="0"/>
              <a:t>AJAX, FETCH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256" y="3008376"/>
            <a:ext cx="5588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AJAX purpose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esponse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on AJAX request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pload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file to the server using standard AJAX methods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!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Fetch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1917192"/>
            <a:ext cx="3526536" cy="3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dirty="0" smtClean="0"/>
              <a:t>WHAT IS AJAX?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55" y="2295144"/>
            <a:ext cx="4220773" cy="3163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3816" y="2295144"/>
            <a:ext cx="4562856" cy="147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+mj-lt"/>
              </a:rPr>
              <a:t>    AJAX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allows web pages to be updated asynchronously by exchanging data with a web server behind the scenes. This means that it is possible to update parts of a web page, without reloading the whole page.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16" y="4416552"/>
            <a:ext cx="5193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AJAX just uses a combination of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6120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 browser built-in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object (to request data from a web server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120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JavaScript and HTML DOM (to display or use the data)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4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776" y="2816352"/>
            <a:ext cx="4562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Read data from a web server - after the page has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loaded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Update a web page without reloading the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Send data to a web server - in the background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32" y="1909101"/>
            <a:ext cx="4195572" cy="41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5447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cap="none" dirty="0" smtClean="0">
                <a:solidFill>
                  <a:schemeClr val="bg1"/>
                </a:solidFill>
                <a:latin typeface="+mj-lt"/>
              </a:rPr>
              <a:t>HTTP methods</a:t>
            </a:r>
            <a:endParaRPr lang="en-US" cap="none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97949"/>
              </p:ext>
            </p:extLst>
          </p:nvPr>
        </p:nvGraphicFramePr>
        <p:xfrm>
          <a:off x="1683990" y="1165053"/>
          <a:ext cx="8128000" cy="498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8591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7504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GET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Uses to get data from server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POST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Uses</a:t>
                      </a:r>
                      <a:r>
                        <a:rPr lang="en-US" sz="1600" b="0" baseline="0" dirty="0" smtClean="0"/>
                        <a:t> to send data to server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PUT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all current representations of the target resource with the uploaded content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8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PATCH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Uses to update resource partially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5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DELETE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current representations of the target resource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2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 GET, but transfers the status line and header section only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CONNECT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Establishes a tunnel to the server identified by a given URI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uk-U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the communication options for the target resource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</a:rPr>
                        <a:t/>
                      </a:r>
                      <a:br>
                        <a:rPr lang="en-US" sz="1600" b="0" dirty="0">
                          <a:effectLst/>
                        </a:rPr>
                      </a:br>
                      <a:r>
                        <a:rPr lang="en-US" sz="1600" b="0" dirty="0">
                          <a:effectLst/>
                        </a:rPr>
                        <a:t>TRACE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a message loop-back test along the path to the target resource.</a:t>
                      </a:r>
                      <a:endParaRPr lang="uk-U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dirty="0" smtClean="0"/>
              <a:t>HOW TO CERATE AJAX REQUEST?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47" y="2286119"/>
            <a:ext cx="3400425" cy="361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2646" y="22787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1.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47" y="3032188"/>
            <a:ext cx="5143500" cy="409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4888" y="305414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147" y="3760620"/>
            <a:ext cx="331470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4888" y="37389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678" y="4589064"/>
            <a:ext cx="1514475" cy="371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4888" y="45890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cap="none" dirty="0" err="1" smtClean="0"/>
              <a:t>XMLHttpRequest</a:t>
            </a:r>
            <a:r>
              <a:rPr lang="en-US" dirty="0" smtClean="0"/>
              <a:t> </a:t>
            </a:r>
            <a:r>
              <a:rPr lang="en-US" cap="none" dirty="0" smtClean="0"/>
              <a:t>methods</a:t>
            </a:r>
            <a:endParaRPr lang="en-US" cap="none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12825"/>
              </p:ext>
            </p:extLst>
          </p:nvPr>
        </p:nvGraphicFramePr>
        <p:xfrm>
          <a:off x="1711960" y="2219282"/>
          <a:ext cx="8128000" cy="367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907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305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9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abort()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Cancels the current request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getAllResponseHeaders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complete set of HTTP headers as a string.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5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getResponseHeader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value of the specified HTTP header.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open(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method, URL,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password </a:t>
                      </a:r>
                      <a:r>
                        <a:rPr lang="en-US" b="0" dirty="0" smtClean="0"/>
                        <a:t>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Initializes new request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5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send(open)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the request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8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label, value )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label/value pair to the HTTP header to be sent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5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marL="341100" algn="ctr" fontAlgn="base"/>
            <a:r>
              <a:rPr lang="en-US" cap="none" dirty="0" err="1" smtClean="0"/>
              <a:t>readyState</a:t>
            </a:r>
            <a:r>
              <a:rPr lang="en-US" cap="none" dirty="0" smtClean="0"/>
              <a:t> and status</a:t>
            </a:r>
            <a:endParaRPr lang="en-US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750151"/>
            <a:ext cx="5162550" cy="2476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59" y="2631279"/>
            <a:ext cx="6285357" cy="22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803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 smtClean="0"/>
              <a:t>XMLHttpRequest</a:t>
            </a:r>
            <a:r>
              <a:rPr lang="en-US" cap="none" dirty="0" smtClean="0"/>
              <a:t> properties</a:t>
            </a:r>
            <a:endParaRPr lang="en-US" cap="none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15389"/>
              </p:ext>
            </p:extLst>
          </p:nvPr>
        </p:nvGraphicFramePr>
        <p:xfrm>
          <a:off x="1839976" y="2347298"/>
          <a:ext cx="8128000" cy="313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907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305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9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event handler for an event that fires at every state change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current state of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5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response as a string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response as XML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5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status as a number 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8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statusText</a:t>
                      </a:r>
                      <a:endParaRPr lang="uk-U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status as a string</a:t>
                      </a:r>
                      <a:endParaRPr lang="uk-U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5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341e6018-ac0a-4dfb-8409-db9e0d25502e"/>
    <ds:schemaRef ds:uri="http://purl.org/dc/elements/1.1/"/>
    <ds:schemaRef ds:uri="http://purl.org/dc/terms/"/>
    <ds:schemaRef ds:uri="http://schemas.microsoft.com/office/infopath/2007/PartnerControls"/>
    <ds:schemaRef ds:uri="835f28f2-30f1-4728-84d2-86d96e1434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</TotalTime>
  <Words>613</Words>
  <Application>Microsoft Office PowerPoint</Application>
  <PresentationFormat>Широкий екран</PresentationFormat>
  <Paragraphs>124</Paragraphs>
  <Slides>20</Slides>
  <Notes>18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слайдів</vt:lpstr>
      </vt:variant>
      <vt:variant>
        <vt:i4>20</vt:i4>
      </vt:variant>
    </vt:vector>
  </HeadingPairs>
  <TitlesOfParts>
    <vt:vector size="31" baseType="lpstr">
      <vt:lpstr>Arial</vt:lpstr>
      <vt:lpstr>Calibri</vt:lpstr>
      <vt:lpstr>Open Sans</vt:lpstr>
      <vt:lpstr>Open Sans Regular</vt:lpstr>
      <vt:lpstr>Proxima Nova Black</vt:lpstr>
      <vt:lpstr>Trebuchet MS</vt:lpstr>
      <vt:lpstr>Tw Cen MT</vt:lpstr>
      <vt:lpstr>1_GRADIENT THEME</vt:lpstr>
      <vt:lpstr>2_GRADIENT THEME</vt:lpstr>
      <vt:lpstr>2_DARK THEME</vt:lpstr>
      <vt:lpstr>Схема</vt:lpstr>
      <vt:lpstr>AJAX FETCH</vt:lpstr>
      <vt:lpstr>AJAX, FETCH</vt:lpstr>
      <vt:lpstr>WHAT IS AJAX?</vt:lpstr>
      <vt:lpstr>purpose</vt:lpstr>
      <vt:lpstr>HTTP methods</vt:lpstr>
      <vt:lpstr>HOW TO CERATE AJAX REQUEST?</vt:lpstr>
      <vt:lpstr>XMLHttpRequest methods</vt:lpstr>
      <vt:lpstr>readyState and status</vt:lpstr>
      <vt:lpstr>XMLHttpRequest properties</vt:lpstr>
      <vt:lpstr>AJAX – server response</vt:lpstr>
      <vt:lpstr>Types of server response</vt:lpstr>
      <vt:lpstr>Send data to server</vt:lpstr>
      <vt:lpstr>Upload file to the server using standard ajax methods!</vt:lpstr>
      <vt:lpstr>Fetch</vt:lpstr>
      <vt:lpstr>How it works?</vt:lpstr>
      <vt:lpstr>Server response</vt:lpstr>
      <vt:lpstr>Data handling</vt:lpstr>
      <vt:lpstr>Send data to server</vt:lpstr>
      <vt:lpstr>references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/>
  <cp:lastModifiedBy>Taras Dyda</cp:lastModifiedBy>
  <cp:revision>294</cp:revision>
  <dcterms:created xsi:type="dcterms:W3CDTF">2018-11-02T13:55:27Z</dcterms:created>
  <dcterms:modified xsi:type="dcterms:W3CDTF">2020-06-17T06:27:45Z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