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 id="2147485030" r:id="rId7"/>
  </p:sldMasterIdLst>
  <p:notesMasterIdLst>
    <p:notesMasterId r:id="rId32"/>
  </p:notesMasterIdLst>
  <p:sldIdLst>
    <p:sldId id="1224" r:id="rId8"/>
    <p:sldId id="1269" r:id="rId9"/>
    <p:sldId id="1270" r:id="rId10"/>
    <p:sldId id="1284" r:id="rId11"/>
    <p:sldId id="1285" r:id="rId12"/>
    <p:sldId id="1288" r:id="rId13"/>
    <p:sldId id="1289" r:id="rId14"/>
    <p:sldId id="1287" r:id="rId15"/>
    <p:sldId id="1286" r:id="rId16"/>
    <p:sldId id="1290" r:id="rId17"/>
    <p:sldId id="1291" r:id="rId18"/>
    <p:sldId id="1298" r:id="rId19"/>
    <p:sldId id="1292" r:id="rId20"/>
    <p:sldId id="1293" r:id="rId21"/>
    <p:sldId id="1294" r:id="rId22"/>
    <p:sldId id="1295" r:id="rId23"/>
    <p:sldId id="1296" r:id="rId24"/>
    <p:sldId id="1299" r:id="rId25"/>
    <p:sldId id="1300" r:id="rId26"/>
    <p:sldId id="1302" r:id="rId27"/>
    <p:sldId id="1303" r:id="rId28"/>
    <p:sldId id="1304" r:id="rId29"/>
    <p:sldId id="1301" r:id="rId30"/>
    <p:sldId id="1206"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69"/>
            <p14:sldId id="1270"/>
            <p14:sldId id="1284"/>
            <p14:sldId id="1285"/>
            <p14:sldId id="1288"/>
            <p14:sldId id="1289"/>
            <p14:sldId id="1287"/>
            <p14:sldId id="1286"/>
            <p14:sldId id="1290"/>
            <p14:sldId id="1291"/>
            <p14:sldId id="1298"/>
            <p14:sldId id="1292"/>
            <p14:sldId id="1293"/>
            <p14:sldId id="1294"/>
            <p14:sldId id="1295"/>
            <p14:sldId id="1296"/>
            <p14:sldId id="1299"/>
            <p14:sldId id="1300"/>
            <p14:sldId id="1302"/>
            <p14:sldId id="1303"/>
            <p14:sldId id="1304"/>
            <p14:sldId id="1301"/>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 id="6" name="Taras Dyda" initials="TD" lastIdx="1" clrIdx="5">
    <p:extLst>
      <p:ext uri="{19B8F6BF-5375-455C-9EA6-DF929625EA0E}">
        <p15:presenceInfo xmlns:p15="http://schemas.microsoft.com/office/powerpoint/2012/main" userId="a48c86e0fbc963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159B3B"/>
    <a:srgbClr val="BA124A"/>
    <a:srgbClr val="F4AB0A"/>
    <a:srgbClr val="8F2585"/>
    <a:srgbClr val="F26D26"/>
    <a:srgbClr val="E93BDD"/>
    <a:srgbClr val="F49EEE"/>
    <a:srgbClr val="42D109"/>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Помір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Помір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269D01E-BC32-4049-B463-5C60D7B0CCD2}" styleName="Стиль із теми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Стиль із теми 2 – акцент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Стиль із теми 2 – акцент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Без стилю та сі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0035" autoAdjust="0"/>
  </p:normalViewPr>
  <p:slideViewPr>
    <p:cSldViewPr snapToGrid="0">
      <p:cViewPr varScale="1">
        <p:scale>
          <a:sx n="84" d="100"/>
          <a:sy n="84" d="100"/>
        </p:scale>
        <p:origin x="470" y="67"/>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5/10/relationships/revisionInfo" Target="revisionInfo.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17</a:t>
            </a:fld>
            <a:endParaRPr lang="en-GB"/>
          </a:p>
        </p:txBody>
      </p:sp>
    </p:spTree>
    <p:extLst>
      <p:ext uri="{BB962C8B-B14F-4D97-AF65-F5344CB8AC3E}">
        <p14:creationId xmlns:p14="http://schemas.microsoft.com/office/powerpoint/2010/main" val="263467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2597043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3764304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4284517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21</a:t>
            </a:fld>
            <a:endParaRPr lang="en-GB"/>
          </a:p>
        </p:txBody>
      </p:sp>
    </p:spTree>
    <p:extLst>
      <p:ext uri="{BB962C8B-B14F-4D97-AF65-F5344CB8AC3E}">
        <p14:creationId xmlns:p14="http://schemas.microsoft.com/office/powerpoint/2010/main" val="2912946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22</a:t>
            </a:fld>
            <a:endParaRPr lang="en-GB"/>
          </a:p>
        </p:txBody>
      </p:sp>
    </p:spTree>
    <p:extLst>
      <p:ext uri="{BB962C8B-B14F-4D97-AF65-F5344CB8AC3E}">
        <p14:creationId xmlns:p14="http://schemas.microsoft.com/office/powerpoint/2010/main" val="406652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4</a:t>
            </a:fld>
            <a:endParaRPr lang="en-GB"/>
          </a:p>
        </p:txBody>
      </p:sp>
    </p:spTree>
    <p:extLst>
      <p:ext uri="{BB962C8B-B14F-4D97-AF65-F5344CB8AC3E}">
        <p14:creationId xmlns:p14="http://schemas.microsoft.com/office/powerpoint/2010/main" val="1068932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390350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413380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405521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13</a:t>
            </a:fld>
            <a:endParaRPr lang="en-GB"/>
          </a:p>
        </p:txBody>
      </p:sp>
    </p:spTree>
    <p:extLst>
      <p:ext uri="{BB962C8B-B14F-4D97-AF65-F5344CB8AC3E}">
        <p14:creationId xmlns:p14="http://schemas.microsoft.com/office/powerpoint/2010/main" val="1219185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14</a:t>
            </a:fld>
            <a:endParaRPr lang="en-GB"/>
          </a:p>
        </p:txBody>
      </p:sp>
    </p:spTree>
    <p:extLst>
      <p:ext uri="{BB962C8B-B14F-4D97-AF65-F5344CB8AC3E}">
        <p14:creationId xmlns:p14="http://schemas.microsoft.com/office/powerpoint/2010/main" val="250856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3020236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16</a:t>
            </a:fld>
            <a:endParaRPr lang="en-GB"/>
          </a:p>
        </p:txBody>
      </p:sp>
    </p:spTree>
    <p:extLst>
      <p:ext uri="{BB962C8B-B14F-4D97-AF65-F5344CB8AC3E}">
        <p14:creationId xmlns:p14="http://schemas.microsoft.com/office/powerpoint/2010/main" val="1888158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uk-UA" smtClean="0"/>
              <a:t>Зразок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5/27/2020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6167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27040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uk-UA" smtClean="0"/>
              <a:t>Зразок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5A61015F-7CC6-4D0A-9D87-873EA4C304CC}"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27116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97783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uk-UA" smtClean="0"/>
              <a:t>Зразок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1141410" y="3073397"/>
            <a:ext cx="4878391"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6172200" y="3073397"/>
            <a:ext cx="4875210"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436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3627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729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uk-UA" smtClean="0"/>
              <a:t>Зразок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05C68B11-C5A8-448C-8CE9-B1A273C79CFC}"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23253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16CA0-919D-4A49-9C8A-62FDFB3A5183}"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72535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859075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99334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uk-UA" smtClean="0"/>
              <a:t>Зразок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2084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42003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uk-UA" smtClean="0"/>
              <a:t>Зразок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268188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uk-UA" smtClean="0"/>
              <a:t>Зразок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289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1007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uk-UA" smtClean="0"/>
              <a:t>Зразок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50861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2071403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1669485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16175489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2477985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00044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image" Target="../media/image1.emf"/><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image" Target="../media/image4.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4.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48" name="Picture 8"/>
          <p:cNvPicPr>
            <a:picLocks noChangeAspect="1"/>
          </p:cNvPicPr>
          <p:nvPr userDrawn="1"/>
        </p:nvPicPr>
        <p:blipFill>
          <a:blip r:embed="rId2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82906075"/>
      </p:ext>
    </p:extLst>
  </p:cSld>
  <p:clrMap bg1="dk1" tx1="lt1" bg2="dk2" tx2="lt2" accent1="accent1" accent2="accent2" accent3="accent3" accent4="accent4" accent5="accent5" accent6="accent6" hlink="hlink" folHlink="folHlink"/>
  <p:sldLayoutIdLst>
    <p:sldLayoutId id="2147485031" r:id="rId1"/>
    <p:sldLayoutId id="2147485032" r:id="rId2"/>
    <p:sldLayoutId id="2147485033" r:id="rId3"/>
    <p:sldLayoutId id="2147485034" r:id="rId4"/>
    <p:sldLayoutId id="2147485035" r:id="rId5"/>
    <p:sldLayoutId id="2147485036" r:id="rId6"/>
    <p:sldLayoutId id="2147485037" r:id="rId7"/>
    <p:sldLayoutId id="2147485038" r:id="rId8"/>
    <p:sldLayoutId id="2147485039" r:id="rId9"/>
    <p:sldLayoutId id="2147485040" r:id="rId10"/>
    <p:sldLayoutId id="2147485041" r:id="rId11"/>
    <p:sldLayoutId id="2147485042" r:id="rId12"/>
    <p:sldLayoutId id="2147485043" r:id="rId13"/>
    <p:sldLayoutId id="2147485044" r:id="rId14"/>
    <p:sldLayoutId id="2147485045" r:id="rId15"/>
    <p:sldLayoutId id="2147485046" r:id="rId16"/>
    <p:sldLayoutId id="2147485047" r:id="rId17"/>
    <p:sldLayoutId id="2147485048" r:id="rId18"/>
    <p:sldLayoutId id="2147485049" r:id="rId19"/>
    <p:sldLayoutId id="2147485077" r:id="rId20"/>
    <p:sldLayoutId id="2147485076" r:id="rId21"/>
    <p:sldLayoutId id="2147485078" r:id="rId2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5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5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5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5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jpeg"/></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53.xml"/><Relationship Id="rId6" Type="http://schemas.openxmlformats.org/officeDocument/2006/relationships/image" Target="../media/image53.png"/><Relationship Id="rId11" Type="http://schemas.openxmlformats.org/officeDocument/2006/relationships/image" Target="../media/image58.jpeg"/><Relationship Id="rId5" Type="http://schemas.openxmlformats.org/officeDocument/2006/relationships/image" Target="../media/image17.png"/><Relationship Id="rId10"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56.png"/></Relationships>
</file>

<file path=ppt/slides/_rels/slide1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5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17.png"/><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53.xml"/><Relationship Id="rId6" Type="http://schemas.openxmlformats.org/officeDocument/2006/relationships/image" Target="../media/image68.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3.xml"/><Relationship Id="rId1" Type="http://schemas.openxmlformats.org/officeDocument/2006/relationships/slideLayout" Target="../slideLayouts/slideLayout5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xml"/><Relationship Id="rId1" Type="http://schemas.openxmlformats.org/officeDocument/2006/relationships/slideLayout" Target="../slideLayouts/slideLayout53.xml"/><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normAutofit fontScale="62500" lnSpcReduction="20000"/>
          </a:bodyPr>
          <a:lstStyle/>
          <a:p>
            <a:r>
              <a:rPr lang="en-US" dirty="0" smtClean="0"/>
              <a:t>By Taras Dyda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0" y="174929"/>
            <a:ext cx="12390783" cy="6683071"/>
          </a:xfrm>
          <a:prstGeom prst="rect">
            <a:avLst/>
          </a:prstGeom>
        </p:spPr>
        <p:txBody>
          <a:bodyPr/>
          <a:lstStyle/>
          <a:p>
            <a:pPr lvl="0"/>
            <a:r>
              <a:rPr lang="en-US" sz="10400" dirty="0" smtClean="0"/>
              <a:t>JQuery</a:t>
            </a:r>
            <a:endParaRPr lang="en-US" sz="10400" cap="none"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SELECTORS</a:t>
            </a:r>
            <a:endParaRPr lang="en-US"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182" y="3677824"/>
            <a:ext cx="2768841" cy="1107536"/>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4291" y="3539429"/>
            <a:ext cx="1371600" cy="1371600"/>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3197" y="3653553"/>
            <a:ext cx="2348803" cy="1131807"/>
          </a:xfrm>
          <a:prstGeom prst="rect">
            <a:avLst/>
          </a:prstGeom>
        </p:spPr>
      </p:pic>
      <p:sp>
        <p:nvSpPr>
          <p:cNvPr id="7" name="TextBox 6"/>
          <p:cNvSpPr txBox="1"/>
          <p:nvPr/>
        </p:nvSpPr>
        <p:spPr>
          <a:xfrm>
            <a:off x="996696" y="2178786"/>
            <a:ext cx="10518648" cy="646331"/>
          </a:xfrm>
          <a:prstGeom prst="rect">
            <a:avLst/>
          </a:prstGeom>
          <a:noFill/>
        </p:spPr>
        <p:txBody>
          <a:bodyPr wrap="square" rtlCol="0">
            <a:spAutoFit/>
          </a:bodyPr>
          <a:lstStyle/>
          <a:p>
            <a:r>
              <a:rPr lang="en-US" dirty="0">
                <a:solidFill>
                  <a:schemeClr val="bg1">
                    <a:lumMod val="95000"/>
                    <a:lumOff val="5000"/>
                  </a:schemeClr>
                </a:solidFill>
                <a:latin typeface="+mj-lt"/>
              </a:rPr>
              <a:t>jQuery selectors are used to "find" (or select) HTML elements based on their name, id, classes, types, attributes, values of attributes and much more. It's based on the existing CSS </a:t>
            </a:r>
            <a:r>
              <a:rPr lang="en-US" dirty="0" smtClean="0">
                <a:solidFill>
                  <a:schemeClr val="bg1">
                    <a:lumMod val="95000"/>
                    <a:lumOff val="5000"/>
                  </a:schemeClr>
                </a:solidFill>
                <a:latin typeface="+mj-lt"/>
              </a:rPr>
              <a:t>Selectors.</a:t>
            </a:r>
            <a:endParaRPr lang="uk-UA" dirty="0">
              <a:solidFill>
                <a:schemeClr val="bg1">
                  <a:lumMod val="95000"/>
                  <a:lumOff val="5000"/>
                </a:schemeClr>
              </a:solidFill>
              <a:latin typeface="+mj-lt"/>
            </a:endParaRPr>
          </a:p>
        </p:txBody>
      </p:sp>
    </p:spTree>
    <p:extLst>
      <p:ext uri="{BB962C8B-B14F-4D97-AF65-F5344CB8AC3E}">
        <p14:creationId xmlns:p14="http://schemas.microsoft.com/office/powerpoint/2010/main" val="3996407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CSS</a:t>
            </a:r>
            <a:endParaRPr lang="en-US" dirty="0"/>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1" y="2195071"/>
            <a:ext cx="2923362" cy="1036570"/>
          </a:xfrm>
          <a:prstGeom prst="rect">
            <a:avLst/>
          </a:prstGeom>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427" y="4649117"/>
            <a:ext cx="3172268" cy="638264"/>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887" y="4168843"/>
            <a:ext cx="3123011" cy="396382"/>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1559" y="4272827"/>
            <a:ext cx="6744641" cy="1390844"/>
          </a:xfrm>
          <a:prstGeom prst="rect">
            <a:avLst/>
          </a:prstGeom>
        </p:spPr>
      </p:pic>
      <p:pic>
        <p:nvPicPr>
          <p:cNvPr id="14" name="Рисунок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8918" y="1897648"/>
            <a:ext cx="1622282" cy="2271195"/>
          </a:xfrm>
          <a:prstGeom prst="rect">
            <a:avLst/>
          </a:prstGeom>
        </p:spPr>
      </p:pic>
    </p:spTree>
    <p:extLst>
      <p:ext uri="{BB962C8B-B14F-4D97-AF65-F5344CB8AC3E}">
        <p14:creationId xmlns:p14="http://schemas.microsoft.com/office/powerpoint/2010/main" val="223066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Width/height</a:t>
            </a:r>
            <a:endParaRPr lang="en-US"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093" y="2190832"/>
            <a:ext cx="3819525" cy="2085975"/>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005" y="2377010"/>
            <a:ext cx="3057952" cy="304843"/>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163" y="3082621"/>
            <a:ext cx="2819794" cy="209579"/>
          </a:xfrm>
          <a:prstGeom prst="rect">
            <a:avLst/>
          </a:prstGeom>
        </p:spPr>
      </p:pic>
      <p:pic>
        <p:nvPicPr>
          <p:cNvPr id="7" name="Рисунок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0005" y="3692968"/>
            <a:ext cx="2953162" cy="238158"/>
          </a:xfrm>
          <a:prstGeom prst="rect">
            <a:avLst/>
          </a:prstGeom>
        </p:spPr>
      </p:pic>
      <p:pic>
        <p:nvPicPr>
          <p:cNvPr id="10" name="Рисунок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5716" y="4295889"/>
            <a:ext cx="2962688" cy="266737"/>
          </a:xfrm>
          <a:prstGeom prst="rect">
            <a:avLst/>
          </a:prstGeom>
        </p:spPr>
      </p:pic>
      <p:pic>
        <p:nvPicPr>
          <p:cNvPr id="13" name="Рисунок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0039" y="5403084"/>
            <a:ext cx="4934639" cy="657317"/>
          </a:xfrm>
          <a:prstGeom prst="rect">
            <a:avLst/>
          </a:prstGeom>
        </p:spPr>
      </p:pic>
    </p:spTree>
    <p:extLst>
      <p:ext uri="{BB962C8B-B14F-4D97-AF65-F5344CB8AC3E}">
        <p14:creationId xmlns:p14="http://schemas.microsoft.com/office/powerpoint/2010/main" val="1447398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93776" y="480386"/>
            <a:ext cx="10820400" cy="685800"/>
          </a:xfrm>
        </p:spPr>
        <p:txBody>
          <a:bodyPr>
            <a:normAutofit/>
          </a:bodyPr>
          <a:lstStyle/>
          <a:p>
            <a:pPr algn="ctr"/>
            <a:r>
              <a:rPr lang="en-US" dirty="0" smtClean="0"/>
              <a:t>events</a:t>
            </a:r>
            <a:endParaRPr lang="en-US"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143" y="3172705"/>
            <a:ext cx="5544324" cy="390580"/>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43" y="3724204"/>
            <a:ext cx="8485718" cy="2773154"/>
          </a:xfrm>
          <a:prstGeom prst="rect">
            <a:avLst/>
          </a:prstGeom>
        </p:spPr>
      </p:pic>
      <p:sp>
        <p:nvSpPr>
          <p:cNvPr id="5" name="TextBox 4"/>
          <p:cNvSpPr txBox="1"/>
          <p:nvPr/>
        </p:nvSpPr>
        <p:spPr>
          <a:xfrm>
            <a:off x="551439" y="3172705"/>
            <a:ext cx="357790" cy="369332"/>
          </a:xfrm>
          <a:prstGeom prst="rect">
            <a:avLst/>
          </a:prstGeom>
          <a:noFill/>
        </p:spPr>
        <p:txBody>
          <a:bodyPr wrap="none" rtlCol="0">
            <a:spAutoFit/>
          </a:bodyPr>
          <a:lstStyle/>
          <a:p>
            <a:r>
              <a:rPr lang="en-US" dirty="0">
                <a:solidFill>
                  <a:schemeClr val="bg1"/>
                </a:solidFill>
              </a:rPr>
              <a:t>2</a:t>
            </a:r>
            <a:r>
              <a:rPr lang="en-US" dirty="0" smtClean="0">
                <a:solidFill>
                  <a:schemeClr val="bg1"/>
                </a:solidFill>
              </a:rPr>
              <a:t>.</a:t>
            </a:r>
            <a:endParaRPr lang="uk-UA" dirty="0">
              <a:solidFill>
                <a:schemeClr val="bg1"/>
              </a:solidFill>
            </a:endParaRPr>
          </a:p>
        </p:txBody>
      </p:sp>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143" y="2103175"/>
            <a:ext cx="3262732" cy="991615"/>
          </a:xfrm>
          <a:prstGeom prst="rect">
            <a:avLst/>
          </a:prstGeom>
        </p:spPr>
      </p:pic>
      <p:sp>
        <p:nvSpPr>
          <p:cNvPr id="15" name="TextBox 14"/>
          <p:cNvSpPr txBox="1"/>
          <p:nvPr/>
        </p:nvSpPr>
        <p:spPr>
          <a:xfrm>
            <a:off x="551439" y="2103175"/>
            <a:ext cx="353623" cy="369332"/>
          </a:xfrm>
          <a:prstGeom prst="rect">
            <a:avLst/>
          </a:prstGeom>
          <a:noFill/>
        </p:spPr>
        <p:txBody>
          <a:bodyPr wrap="none" rtlCol="0">
            <a:spAutoFit/>
          </a:bodyPr>
          <a:lstStyle/>
          <a:p>
            <a:r>
              <a:rPr lang="en-US" dirty="0" smtClean="0">
                <a:solidFill>
                  <a:schemeClr val="bg1"/>
                </a:solidFill>
              </a:rPr>
              <a:t>1.</a:t>
            </a:r>
            <a:endParaRPr lang="uk-UA" dirty="0">
              <a:solidFill>
                <a:schemeClr val="bg1"/>
              </a:solidFill>
            </a:endParaRPr>
          </a:p>
        </p:txBody>
      </p:sp>
      <p:pic>
        <p:nvPicPr>
          <p:cNvPr id="7" name="Рисунок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808" y="2129559"/>
            <a:ext cx="2734057" cy="685896"/>
          </a:xfrm>
          <a:prstGeom prst="rect">
            <a:avLst/>
          </a:prstGeom>
        </p:spPr>
      </p:pic>
    </p:spTree>
    <p:extLst>
      <p:ext uri="{BB962C8B-B14F-4D97-AF65-F5344CB8AC3E}">
        <p14:creationId xmlns:p14="http://schemas.microsoft.com/office/powerpoint/2010/main" val="4194385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515041" y="403782"/>
            <a:ext cx="10820400" cy="685800"/>
          </a:xfrm>
        </p:spPr>
        <p:txBody>
          <a:bodyPr>
            <a:normAutofit fontScale="90000"/>
          </a:bodyPr>
          <a:lstStyle/>
          <a:p>
            <a:pPr algn="ctr"/>
            <a:r>
              <a:rPr lang="en-US" dirty="0" smtClean="0">
                <a:solidFill>
                  <a:schemeClr val="bg1"/>
                </a:solidFill>
              </a:rPr>
              <a:t>Events - example</a:t>
            </a:r>
            <a:endParaRPr lang="en-US" dirty="0">
              <a:solidFill>
                <a:schemeClr val="bg1"/>
              </a:solidFill>
            </a:endParaRP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0" y="1539721"/>
            <a:ext cx="6258352" cy="1424376"/>
          </a:xfrm>
          <a:prstGeom prst="rect">
            <a:avLst/>
          </a:prstGeom>
        </p:spPr>
      </p:pic>
      <p:sp>
        <p:nvSpPr>
          <p:cNvPr id="9" name="TextBox 8"/>
          <p:cNvSpPr txBox="1"/>
          <p:nvPr/>
        </p:nvSpPr>
        <p:spPr>
          <a:xfrm>
            <a:off x="840885" y="1501468"/>
            <a:ext cx="334835" cy="338554"/>
          </a:xfrm>
          <a:prstGeom prst="rect">
            <a:avLst/>
          </a:prstGeom>
          <a:noFill/>
        </p:spPr>
        <p:txBody>
          <a:bodyPr wrap="none" rtlCol="0">
            <a:spAutoFit/>
          </a:bodyPr>
          <a:lstStyle/>
          <a:p>
            <a:r>
              <a:rPr lang="en-US" sz="1600" dirty="0" smtClean="0">
                <a:solidFill>
                  <a:schemeClr val="bg1"/>
                </a:solidFill>
              </a:rPr>
              <a:t>1.</a:t>
            </a:r>
            <a:endParaRPr lang="uk-UA" sz="1600" dirty="0">
              <a:solidFill>
                <a:schemeClr val="bg1"/>
              </a:solidFill>
            </a:endParaRPr>
          </a:p>
        </p:txBody>
      </p:sp>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072" y="1390690"/>
            <a:ext cx="1321308" cy="1321308"/>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1408" y="1670745"/>
            <a:ext cx="3090280" cy="878173"/>
          </a:xfrm>
          <a:prstGeom prst="rect">
            <a:avLst/>
          </a:prstGeom>
        </p:spPr>
      </p:pic>
      <p:pic>
        <p:nvPicPr>
          <p:cNvPr id="16" name="Рисунок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2256" y="3414236"/>
            <a:ext cx="2667372" cy="2743583"/>
          </a:xfrm>
          <a:prstGeom prst="rect">
            <a:avLst/>
          </a:prstGeom>
        </p:spPr>
      </p:pic>
      <p:sp>
        <p:nvSpPr>
          <p:cNvPr id="17" name="TextBox 16"/>
          <p:cNvSpPr txBox="1"/>
          <p:nvPr/>
        </p:nvSpPr>
        <p:spPr>
          <a:xfrm>
            <a:off x="828461" y="4128459"/>
            <a:ext cx="338554" cy="338554"/>
          </a:xfrm>
          <a:prstGeom prst="rect">
            <a:avLst/>
          </a:prstGeom>
          <a:noFill/>
        </p:spPr>
        <p:txBody>
          <a:bodyPr wrap="none" rtlCol="0">
            <a:spAutoFit/>
          </a:bodyPr>
          <a:lstStyle/>
          <a:p>
            <a:r>
              <a:rPr lang="en-US" sz="1600" dirty="0">
                <a:solidFill>
                  <a:schemeClr val="bg1"/>
                </a:solidFill>
              </a:rPr>
              <a:t>2</a:t>
            </a:r>
            <a:r>
              <a:rPr lang="en-US" sz="1600" dirty="0" smtClean="0">
                <a:solidFill>
                  <a:schemeClr val="bg1"/>
                </a:solidFill>
              </a:rPr>
              <a:t>.</a:t>
            </a:r>
            <a:endParaRPr lang="uk-UA" sz="1600" dirty="0">
              <a:solidFill>
                <a:schemeClr val="bg1"/>
              </a:solidFill>
            </a:endParaRPr>
          </a:p>
        </p:txBody>
      </p:sp>
      <p:pic>
        <p:nvPicPr>
          <p:cNvPr id="18" name="Рисунок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015" y="4128459"/>
            <a:ext cx="1876687" cy="1076475"/>
          </a:xfrm>
          <a:prstGeom prst="rect">
            <a:avLst/>
          </a:prstGeom>
        </p:spPr>
      </p:pic>
    </p:spTree>
    <p:extLst>
      <p:ext uri="{BB962C8B-B14F-4D97-AF65-F5344CB8AC3E}">
        <p14:creationId xmlns:p14="http://schemas.microsoft.com/office/powerpoint/2010/main" val="2251762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93776" y="480386"/>
            <a:ext cx="10820400" cy="685800"/>
          </a:xfrm>
        </p:spPr>
        <p:txBody>
          <a:bodyPr>
            <a:normAutofit/>
          </a:bodyPr>
          <a:lstStyle/>
          <a:p>
            <a:pPr algn="ctr"/>
            <a:r>
              <a:rPr lang="en-US" dirty="0" smtClean="0"/>
              <a:t>HTML/DOM manipulation</a:t>
            </a:r>
            <a:endParaRPr lang="en-US"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59" y="2207081"/>
            <a:ext cx="7973538" cy="743054"/>
          </a:xfrm>
          <a:prstGeom prst="rect">
            <a:avLst/>
          </a:prstGeom>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359" y="4298396"/>
            <a:ext cx="3781953" cy="457264"/>
          </a:xfrm>
          <a:prstGeom prst="rect">
            <a:avLst/>
          </a:prstGeom>
        </p:spPr>
      </p:pic>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359" y="3324187"/>
            <a:ext cx="1762371" cy="666843"/>
          </a:xfrm>
          <a:prstGeom prst="rect">
            <a:avLst/>
          </a:prstGeom>
        </p:spPr>
      </p:pic>
      <p:pic>
        <p:nvPicPr>
          <p:cNvPr id="11" name="Рисунок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359" y="5124948"/>
            <a:ext cx="2905530" cy="428685"/>
          </a:xfrm>
          <a:prstGeom prst="rect">
            <a:avLst/>
          </a:prstGeom>
        </p:spPr>
      </p:pic>
      <p:pic>
        <p:nvPicPr>
          <p:cNvPr id="12" name="Рисунок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0667" y="5124948"/>
            <a:ext cx="5696745" cy="352474"/>
          </a:xfrm>
          <a:prstGeom prst="rect">
            <a:avLst/>
          </a:prstGeom>
        </p:spPr>
      </p:pic>
      <p:pic>
        <p:nvPicPr>
          <p:cNvPr id="14" name="Рисунок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0667" y="4374606"/>
            <a:ext cx="3715268" cy="304843"/>
          </a:xfrm>
          <a:prstGeom prst="rect">
            <a:avLst/>
          </a:prstGeom>
        </p:spPr>
      </p:pic>
      <p:pic>
        <p:nvPicPr>
          <p:cNvPr id="17" name="Рисунок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68301" y="5553633"/>
            <a:ext cx="963127" cy="637548"/>
          </a:xfrm>
          <a:prstGeom prst="rect">
            <a:avLst/>
          </a:prstGeom>
        </p:spPr>
      </p:pic>
      <p:pic>
        <p:nvPicPr>
          <p:cNvPr id="19" name="Рисунок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8043329" y="3749390"/>
            <a:ext cx="671953" cy="669852"/>
          </a:xfrm>
          <a:prstGeom prst="rect">
            <a:avLst/>
          </a:prstGeom>
        </p:spPr>
      </p:pic>
      <p:pic>
        <p:nvPicPr>
          <p:cNvPr id="20" name="Рисунок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99458" y="3324187"/>
            <a:ext cx="2038635" cy="724001"/>
          </a:xfrm>
          <a:prstGeom prst="rect">
            <a:avLst/>
          </a:prstGeom>
        </p:spPr>
      </p:pic>
      <p:pic>
        <p:nvPicPr>
          <p:cNvPr id="21" name="Рисунок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96510" y="5741919"/>
            <a:ext cx="1371791" cy="724001"/>
          </a:xfrm>
          <a:prstGeom prst="rect">
            <a:avLst/>
          </a:prstGeom>
        </p:spPr>
      </p:pic>
    </p:spTree>
    <p:extLst>
      <p:ext uri="{BB962C8B-B14F-4D97-AF65-F5344CB8AC3E}">
        <p14:creationId xmlns:p14="http://schemas.microsoft.com/office/powerpoint/2010/main" val="1196027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93776" y="480386"/>
            <a:ext cx="10820400" cy="685800"/>
          </a:xfrm>
        </p:spPr>
        <p:txBody>
          <a:bodyPr>
            <a:normAutofit/>
          </a:bodyPr>
          <a:lstStyle/>
          <a:p>
            <a:pPr algn="ctr"/>
            <a:r>
              <a:rPr lang="en-US" cap="none" dirty="0" err="1" smtClean="0"/>
              <a:t>replaceWith</a:t>
            </a:r>
            <a:r>
              <a:rPr lang="en-US" cap="none" dirty="0" smtClean="0"/>
              <a:t>()</a:t>
            </a:r>
            <a:endParaRPr lang="en-US" cap="none"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61" y="2081184"/>
            <a:ext cx="4896533" cy="409632"/>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719" y="2735314"/>
            <a:ext cx="3530833" cy="896593"/>
          </a:xfrm>
          <a:prstGeom prst="rect">
            <a:avLst/>
          </a:prstGeom>
        </p:spPr>
      </p:pic>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415" y="2490816"/>
            <a:ext cx="1123557" cy="1123557"/>
          </a:xfrm>
          <a:prstGeom prst="rect">
            <a:avLst/>
          </a:prstGeom>
        </p:spPr>
      </p:pic>
      <p:pic>
        <p:nvPicPr>
          <p:cNvPr id="15" name="Рисунок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01" y="5039089"/>
            <a:ext cx="6744641" cy="228632"/>
          </a:xfrm>
          <a:prstGeom prst="rect">
            <a:avLst/>
          </a:prstGeom>
        </p:spPr>
      </p:pic>
      <p:pic>
        <p:nvPicPr>
          <p:cNvPr id="16" name="Рисунок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0987" y="2490816"/>
            <a:ext cx="2278461" cy="1024028"/>
          </a:xfrm>
          <a:prstGeom prst="rect">
            <a:avLst/>
          </a:prstGeom>
        </p:spPr>
      </p:pic>
      <p:pic>
        <p:nvPicPr>
          <p:cNvPr id="18" name="Рисунок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4999" y="5703130"/>
            <a:ext cx="1810832" cy="919031"/>
          </a:xfrm>
          <a:prstGeom prst="rect">
            <a:avLst/>
          </a:prstGeom>
        </p:spPr>
      </p:pic>
      <p:pic>
        <p:nvPicPr>
          <p:cNvPr id="22" name="Рисунок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5661" y="4134072"/>
            <a:ext cx="5268060" cy="285790"/>
          </a:xfrm>
          <a:prstGeom prst="rect">
            <a:avLst/>
          </a:prstGeom>
        </p:spPr>
      </p:pic>
      <p:pic>
        <p:nvPicPr>
          <p:cNvPr id="23" name="Рисунок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9831" y="3795887"/>
            <a:ext cx="1228896" cy="676369"/>
          </a:xfrm>
          <a:prstGeom prst="rect">
            <a:avLst/>
          </a:prstGeom>
        </p:spPr>
      </p:pic>
      <p:pic>
        <p:nvPicPr>
          <p:cNvPr id="24" name="Рисунок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497" y="3678866"/>
            <a:ext cx="1087645" cy="1087645"/>
          </a:xfrm>
          <a:prstGeom prst="rect">
            <a:avLst/>
          </a:prstGeom>
        </p:spPr>
      </p:pic>
      <p:pic>
        <p:nvPicPr>
          <p:cNvPr id="25" name="Рисунок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19306" y="5540299"/>
            <a:ext cx="973836" cy="644637"/>
          </a:xfrm>
          <a:prstGeom prst="rect">
            <a:avLst/>
          </a:prstGeom>
        </p:spPr>
      </p:pic>
    </p:spTree>
    <p:extLst>
      <p:ext uri="{BB962C8B-B14F-4D97-AF65-F5344CB8AC3E}">
        <p14:creationId xmlns:p14="http://schemas.microsoft.com/office/powerpoint/2010/main" val="337549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93776" y="480386"/>
            <a:ext cx="10820400" cy="685800"/>
          </a:xfrm>
        </p:spPr>
        <p:txBody>
          <a:bodyPr>
            <a:normAutofit/>
          </a:bodyPr>
          <a:lstStyle/>
          <a:p>
            <a:pPr algn="ctr"/>
            <a:r>
              <a:rPr lang="en-US" cap="none" dirty="0"/>
              <a:t>a</a:t>
            </a:r>
            <a:r>
              <a:rPr lang="en-US" cap="none" dirty="0" smtClean="0"/>
              <a:t>fter()/before()</a:t>
            </a:r>
            <a:endParaRPr lang="en-US" cap="none"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58" y="2304256"/>
            <a:ext cx="3057325" cy="539528"/>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572" y="2092452"/>
            <a:ext cx="909828" cy="909828"/>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2435" y="2221121"/>
            <a:ext cx="1676634" cy="781159"/>
          </a:xfrm>
          <a:prstGeom prst="rect">
            <a:avLst/>
          </a:prstGeom>
        </p:spPr>
      </p:pic>
      <p:pic>
        <p:nvPicPr>
          <p:cNvPr id="7" name="Рисунок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658" y="3743696"/>
            <a:ext cx="3877216" cy="238158"/>
          </a:xfrm>
          <a:prstGeom prst="rect">
            <a:avLst/>
          </a:prstGeom>
        </p:spPr>
      </p:pic>
      <p:pic>
        <p:nvPicPr>
          <p:cNvPr id="9" name="Рисунок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7911" y="3214557"/>
            <a:ext cx="1155113" cy="1058277"/>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3727" y="3163446"/>
            <a:ext cx="1058785" cy="1058785"/>
          </a:xfrm>
          <a:prstGeom prst="rect">
            <a:avLst/>
          </a:prstGeom>
        </p:spPr>
      </p:pic>
      <p:pic>
        <p:nvPicPr>
          <p:cNvPr id="11" name="Рисунок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4210" y="5202188"/>
            <a:ext cx="4020111" cy="219106"/>
          </a:xfrm>
          <a:prstGeom prst="rect">
            <a:avLst/>
          </a:prstGeom>
        </p:spPr>
      </p:pic>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3727" y="4756243"/>
            <a:ext cx="1110996" cy="1110996"/>
          </a:xfrm>
          <a:prstGeom prst="rect">
            <a:avLst/>
          </a:prstGeom>
        </p:spPr>
      </p:pic>
      <p:pic>
        <p:nvPicPr>
          <p:cNvPr id="14" name="Рисунок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5998" y="4642896"/>
            <a:ext cx="1238938" cy="1118584"/>
          </a:xfrm>
          <a:prstGeom prst="rect">
            <a:avLst/>
          </a:prstGeom>
        </p:spPr>
      </p:pic>
    </p:spTree>
    <p:extLst>
      <p:ext uri="{BB962C8B-B14F-4D97-AF65-F5344CB8AC3E}">
        <p14:creationId xmlns:p14="http://schemas.microsoft.com/office/powerpoint/2010/main" val="3566487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93776" y="480386"/>
            <a:ext cx="10820400" cy="685800"/>
          </a:xfrm>
        </p:spPr>
        <p:txBody>
          <a:bodyPr>
            <a:normAutofit/>
          </a:bodyPr>
          <a:lstStyle/>
          <a:p>
            <a:pPr algn="ctr"/>
            <a:r>
              <a:rPr lang="en-US" cap="none" dirty="0"/>
              <a:t>A</a:t>
            </a:r>
            <a:r>
              <a:rPr lang="en-US" cap="none" dirty="0" smtClean="0"/>
              <a:t>ttributes</a:t>
            </a:r>
            <a:endParaRPr lang="en-US" cap="none"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97" y="2503751"/>
            <a:ext cx="4296375" cy="25721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275" y="2854878"/>
            <a:ext cx="4344006" cy="219106"/>
          </a:xfrm>
          <a:prstGeom prst="rect">
            <a:avLst/>
          </a:prstGeom>
        </p:spPr>
      </p:pic>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7480" y="2434350"/>
            <a:ext cx="3086531" cy="266737"/>
          </a:xfrm>
          <a:prstGeom prst="rect">
            <a:avLst/>
          </a:prstGeom>
        </p:spPr>
      </p:pic>
      <p:pic>
        <p:nvPicPr>
          <p:cNvPr id="15" name="Рисунок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7491" y="2760962"/>
            <a:ext cx="5191850" cy="314369"/>
          </a:xfrm>
          <a:prstGeom prst="rect">
            <a:avLst/>
          </a:prstGeom>
        </p:spPr>
      </p:pic>
      <p:pic>
        <p:nvPicPr>
          <p:cNvPr id="16" name="Рисунок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7853" y="3259489"/>
            <a:ext cx="3419952" cy="847843"/>
          </a:xfrm>
          <a:prstGeom prst="rect">
            <a:avLst/>
          </a:prstGeom>
        </p:spPr>
      </p:pic>
      <p:sp>
        <p:nvSpPr>
          <p:cNvPr id="17" name="TextBox 16"/>
          <p:cNvSpPr txBox="1"/>
          <p:nvPr/>
        </p:nvSpPr>
        <p:spPr>
          <a:xfrm>
            <a:off x="899275" y="2040503"/>
            <a:ext cx="3058668" cy="369332"/>
          </a:xfrm>
          <a:prstGeom prst="rect">
            <a:avLst/>
          </a:prstGeom>
          <a:noFill/>
        </p:spPr>
        <p:txBody>
          <a:bodyPr wrap="square" rtlCol="0">
            <a:spAutoFit/>
          </a:bodyPr>
          <a:lstStyle/>
          <a:p>
            <a:r>
              <a:rPr lang="en-US" dirty="0" smtClean="0">
                <a:solidFill>
                  <a:schemeClr val="bg1"/>
                </a:solidFill>
                <a:latin typeface="+mj-lt"/>
              </a:rPr>
              <a:t>1. Add or remove class:</a:t>
            </a:r>
            <a:endParaRPr lang="uk-UA" dirty="0">
              <a:solidFill>
                <a:schemeClr val="bg1"/>
              </a:solidFill>
              <a:latin typeface="+mj-lt"/>
            </a:endParaRPr>
          </a:p>
        </p:txBody>
      </p:sp>
      <p:sp>
        <p:nvSpPr>
          <p:cNvPr id="18" name="TextBox 17"/>
          <p:cNvSpPr txBox="1"/>
          <p:nvPr/>
        </p:nvSpPr>
        <p:spPr>
          <a:xfrm>
            <a:off x="6437491" y="1961833"/>
            <a:ext cx="3058668" cy="369332"/>
          </a:xfrm>
          <a:prstGeom prst="rect">
            <a:avLst/>
          </a:prstGeom>
          <a:noFill/>
        </p:spPr>
        <p:txBody>
          <a:bodyPr wrap="square" rtlCol="0">
            <a:spAutoFit/>
          </a:bodyPr>
          <a:lstStyle/>
          <a:p>
            <a:r>
              <a:rPr lang="en-US" dirty="0">
                <a:solidFill>
                  <a:schemeClr val="bg1"/>
                </a:solidFill>
                <a:latin typeface="+mj-lt"/>
              </a:rPr>
              <a:t>2</a:t>
            </a:r>
            <a:r>
              <a:rPr lang="en-US" dirty="0" smtClean="0">
                <a:solidFill>
                  <a:schemeClr val="bg1"/>
                </a:solidFill>
                <a:latin typeface="+mj-lt"/>
              </a:rPr>
              <a:t>. Get or set value of attribute:</a:t>
            </a:r>
            <a:endParaRPr lang="uk-UA" dirty="0">
              <a:solidFill>
                <a:schemeClr val="bg1"/>
              </a:solidFill>
              <a:latin typeface="+mj-lt"/>
            </a:endParaRPr>
          </a:p>
        </p:txBody>
      </p:sp>
      <p:pic>
        <p:nvPicPr>
          <p:cNvPr id="20" name="Рисунок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9275" y="3259489"/>
            <a:ext cx="3591426" cy="285790"/>
          </a:xfrm>
          <a:prstGeom prst="rect">
            <a:avLst/>
          </a:prstGeom>
        </p:spPr>
      </p:pic>
      <p:pic>
        <p:nvPicPr>
          <p:cNvPr id="21" name="Рисунок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97853" y="4426167"/>
            <a:ext cx="3181794" cy="238158"/>
          </a:xfrm>
          <a:prstGeom prst="rect">
            <a:avLst/>
          </a:prstGeom>
        </p:spPr>
      </p:pic>
      <p:pic>
        <p:nvPicPr>
          <p:cNvPr id="22" name="Рисунок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497" y="3683410"/>
            <a:ext cx="4353533" cy="238158"/>
          </a:xfrm>
          <a:prstGeom prst="rect">
            <a:avLst/>
          </a:prstGeom>
        </p:spPr>
      </p:pic>
    </p:spTree>
    <p:extLst>
      <p:ext uri="{BB962C8B-B14F-4D97-AF65-F5344CB8AC3E}">
        <p14:creationId xmlns:p14="http://schemas.microsoft.com/office/powerpoint/2010/main" val="1299333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93776" y="480386"/>
            <a:ext cx="10820400" cy="685800"/>
          </a:xfrm>
        </p:spPr>
        <p:txBody>
          <a:bodyPr>
            <a:normAutofit/>
          </a:bodyPr>
          <a:lstStyle/>
          <a:p>
            <a:pPr marL="341100" algn="ctr" fontAlgn="base"/>
            <a:r>
              <a:rPr lang="en-US" dirty="0"/>
              <a:t>Effects and animations</a:t>
            </a:r>
          </a:p>
        </p:txBody>
      </p:sp>
      <p:graphicFrame>
        <p:nvGraphicFramePr>
          <p:cNvPr id="2" name="Таблиця 1"/>
          <p:cNvGraphicFramePr>
            <a:graphicFrameLocks noGrp="1"/>
          </p:cNvGraphicFramePr>
          <p:nvPr>
            <p:extLst>
              <p:ext uri="{D42A27DB-BD31-4B8C-83A1-F6EECF244321}">
                <p14:modId xmlns:p14="http://schemas.microsoft.com/office/powerpoint/2010/main" val="2685996194"/>
              </p:ext>
            </p:extLst>
          </p:nvPr>
        </p:nvGraphicFramePr>
        <p:xfrm>
          <a:off x="1566487" y="1888066"/>
          <a:ext cx="8128000" cy="4516120"/>
        </p:xfrm>
        <a:graphic>
          <a:graphicData uri="http://schemas.openxmlformats.org/drawingml/2006/table">
            <a:tbl>
              <a:tblPr firstRow="1" bandRow="1">
                <a:tableStyleId>{7DF18680-E054-41AD-8BC1-D1AEF772440D}</a:tableStyleId>
              </a:tblPr>
              <a:tblGrid>
                <a:gridCol w="2456873">
                  <a:extLst>
                    <a:ext uri="{9D8B030D-6E8A-4147-A177-3AD203B41FA5}">
                      <a16:colId xmlns:a16="http://schemas.microsoft.com/office/drawing/2014/main" val="1616424454"/>
                    </a:ext>
                  </a:extLst>
                </a:gridCol>
                <a:gridCol w="5671127">
                  <a:extLst>
                    <a:ext uri="{9D8B030D-6E8A-4147-A177-3AD203B41FA5}">
                      <a16:colId xmlns:a16="http://schemas.microsoft.com/office/drawing/2014/main" val="4170634741"/>
                    </a:ext>
                  </a:extLst>
                </a:gridCol>
              </a:tblGrid>
              <a:tr h="0">
                <a:tc>
                  <a:txBody>
                    <a:bodyPr/>
                    <a:lstStyle/>
                    <a:p>
                      <a:endParaRPr lang="uk-UA" dirty="0"/>
                    </a:p>
                  </a:txBody>
                  <a:tcPr/>
                </a:tc>
                <a:tc>
                  <a:txBody>
                    <a:bodyPr/>
                    <a:lstStyle/>
                    <a:p>
                      <a:endParaRPr lang="uk-UA" dirty="0"/>
                    </a:p>
                  </a:txBody>
                  <a:tcPr/>
                </a:tc>
                <a:extLst>
                  <a:ext uri="{0D108BD9-81ED-4DB2-BD59-A6C34878D82A}">
                    <a16:rowId xmlns:a16="http://schemas.microsoft.com/office/drawing/2014/main" val="3017066826"/>
                  </a:ext>
                </a:extLst>
              </a:tr>
              <a:tr h="370840">
                <a:tc>
                  <a:txBody>
                    <a:bodyPr/>
                    <a:lstStyle/>
                    <a:p>
                      <a:r>
                        <a:rPr lang="en-US" dirty="0" smtClean="0"/>
                        <a:t>.animate()</a:t>
                      </a:r>
                      <a:endParaRPr lang="uk-UA" dirty="0"/>
                    </a:p>
                  </a:txBody>
                  <a:tcPr/>
                </a:tc>
                <a:tc>
                  <a:txBody>
                    <a:bodyPr/>
                    <a:lstStyle/>
                    <a:p>
                      <a:r>
                        <a:rPr lang="en-US" sz="1800" b="0" i="0" kern="1200" dirty="0" smtClean="0">
                          <a:solidFill>
                            <a:schemeClr val="dk1"/>
                          </a:solidFill>
                          <a:effectLst/>
                          <a:latin typeface="+mn-lt"/>
                          <a:ea typeface="+mn-ea"/>
                          <a:cs typeface="+mn-cs"/>
                        </a:rPr>
                        <a:t>Perform a custom animation of a set of CSS properties.</a:t>
                      </a:r>
                      <a:endParaRPr lang="uk-UA" dirty="0"/>
                    </a:p>
                  </a:txBody>
                  <a:tcPr/>
                </a:tc>
                <a:extLst>
                  <a:ext uri="{0D108BD9-81ED-4DB2-BD59-A6C34878D82A}">
                    <a16:rowId xmlns:a16="http://schemas.microsoft.com/office/drawing/2014/main" val="1619835259"/>
                  </a:ext>
                </a:extLst>
              </a:tr>
              <a:tr h="370840">
                <a:tc>
                  <a:txBody>
                    <a:bodyPr/>
                    <a:lstStyle/>
                    <a:p>
                      <a:r>
                        <a:rPr lang="en-US" dirty="0" smtClean="0"/>
                        <a:t>.delay()</a:t>
                      </a:r>
                      <a:endParaRPr lang="uk-UA" dirty="0"/>
                    </a:p>
                  </a:txBody>
                  <a:tcPr/>
                </a:tc>
                <a:tc>
                  <a:txBody>
                    <a:bodyPr/>
                    <a:lstStyle/>
                    <a:p>
                      <a:r>
                        <a:rPr lang="en-US" sz="1800" b="0" i="0" kern="1200" dirty="0" smtClean="0">
                          <a:solidFill>
                            <a:schemeClr val="dk1"/>
                          </a:solidFill>
                          <a:effectLst/>
                          <a:latin typeface="+mn-lt"/>
                          <a:ea typeface="+mn-ea"/>
                          <a:cs typeface="+mn-cs"/>
                        </a:rPr>
                        <a:t>Set a timer to delay execution of subsequent items in the queue.</a:t>
                      </a:r>
                      <a:endParaRPr lang="uk-UA" dirty="0"/>
                    </a:p>
                  </a:txBody>
                  <a:tcPr/>
                </a:tc>
                <a:extLst>
                  <a:ext uri="{0D108BD9-81ED-4DB2-BD59-A6C34878D82A}">
                    <a16:rowId xmlns:a16="http://schemas.microsoft.com/office/drawing/2014/main" val="2979900124"/>
                  </a:ext>
                </a:extLst>
              </a:tr>
              <a:tr h="370840">
                <a:tc>
                  <a:txBody>
                    <a:bodyPr/>
                    <a:lstStyle/>
                    <a:p>
                      <a:r>
                        <a:rPr lang="en-US" dirty="0" smtClean="0"/>
                        <a:t>.</a:t>
                      </a:r>
                      <a:r>
                        <a:rPr lang="en-US" dirty="0" err="1" smtClean="0"/>
                        <a:t>fadeIn</a:t>
                      </a:r>
                      <a:r>
                        <a:rPr lang="en-US" dirty="0" smtClean="0"/>
                        <a:t>()</a:t>
                      </a:r>
                      <a:endParaRPr lang="uk-UA" dirty="0"/>
                    </a:p>
                  </a:txBody>
                  <a:tcPr/>
                </a:tc>
                <a:tc>
                  <a:txBody>
                    <a:bodyPr/>
                    <a:lstStyle/>
                    <a:p>
                      <a:r>
                        <a:rPr lang="en-US" sz="1800" b="0" i="0" kern="1200" dirty="0" smtClean="0">
                          <a:solidFill>
                            <a:schemeClr val="dk1"/>
                          </a:solidFill>
                          <a:effectLst/>
                          <a:latin typeface="+mn-lt"/>
                          <a:ea typeface="+mn-ea"/>
                          <a:cs typeface="+mn-cs"/>
                        </a:rPr>
                        <a:t>Display the matched elements by fading them to opaque.</a:t>
                      </a:r>
                      <a:endParaRPr lang="uk-UA" dirty="0"/>
                    </a:p>
                  </a:txBody>
                  <a:tcPr/>
                </a:tc>
                <a:extLst>
                  <a:ext uri="{0D108BD9-81ED-4DB2-BD59-A6C34878D82A}">
                    <a16:rowId xmlns:a16="http://schemas.microsoft.com/office/drawing/2014/main" val="3417454543"/>
                  </a:ext>
                </a:extLst>
              </a:tr>
              <a:tr h="370840">
                <a:tc>
                  <a:txBody>
                    <a:bodyPr/>
                    <a:lstStyle/>
                    <a:p>
                      <a:r>
                        <a:rPr lang="en-US" dirty="0" smtClean="0"/>
                        <a:t>.fadeout()</a:t>
                      </a:r>
                      <a:endParaRPr lang="uk-UA" dirty="0"/>
                    </a:p>
                  </a:txBody>
                  <a:tcPr/>
                </a:tc>
                <a:tc>
                  <a:txBody>
                    <a:bodyPr/>
                    <a:lstStyle/>
                    <a:p>
                      <a:r>
                        <a:rPr lang="en-US" sz="1800" b="0" i="0" kern="1200" dirty="0" smtClean="0">
                          <a:solidFill>
                            <a:schemeClr val="dk1"/>
                          </a:solidFill>
                          <a:effectLst/>
                          <a:latin typeface="+mn-lt"/>
                          <a:ea typeface="+mn-ea"/>
                          <a:cs typeface="+mn-cs"/>
                        </a:rPr>
                        <a:t>Hide the matched elements by fading them to transparent.</a:t>
                      </a:r>
                      <a:endParaRPr lang="uk-UA" dirty="0"/>
                    </a:p>
                  </a:txBody>
                  <a:tcPr/>
                </a:tc>
                <a:extLst>
                  <a:ext uri="{0D108BD9-81ED-4DB2-BD59-A6C34878D82A}">
                    <a16:rowId xmlns:a16="http://schemas.microsoft.com/office/drawing/2014/main" val="1341003485"/>
                  </a:ext>
                </a:extLst>
              </a:tr>
              <a:tr h="370840">
                <a:tc>
                  <a:txBody>
                    <a:bodyPr/>
                    <a:lstStyle/>
                    <a:p>
                      <a:r>
                        <a:rPr lang="en-US" dirty="0" smtClean="0"/>
                        <a:t>.finish()</a:t>
                      </a:r>
                      <a:endParaRPr lang="uk-UA" dirty="0"/>
                    </a:p>
                  </a:txBody>
                  <a:tcPr/>
                </a:tc>
                <a:tc>
                  <a:txBody>
                    <a:bodyPr/>
                    <a:lstStyle/>
                    <a:p>
                      <a:r>
                        <a:rPr lang="en-US" sz="1800" b="0" i="0" kern="1200" dirty="0" smtClean="0">
                          <a:solidFill>
                            <a:schemeClr val="dk1"/>
                          </a:solidFill>
                          <a:effectLst/>
                          <a:latin typeface="+mn-lt"/>
                          <a:ea typeface="+mn-ea"/>
                          <a:cs typeface="+mn-cs"/>
                        </a:rPr>
                        <a:t>Stop the currently-running animation, remove all queued animations, and complete all animations for the matched elements.</a:t>
                      </a:r>
                      <a:endParaRPr lang="uk-UA" dirty="0"/>
                    </a:p>
                  </a:txBody>
                  <a:tcPr/>
                </a:tc>
                <a:extLst>
                  <a:ext uri="{0D108BD9-81ED-4DB2-BD59-A6C34878D82A}">
                    <a16:rowId xmlns:a16="http://schemas.microsoft.com/office/drawing/2014/main" val="2872009270"/>
                  </a:ext>
                </a:extLst>
              </a:tr>
              <a:tr h="370840">
                <a:tc>
                  <a:txBody>
                    <a:bodyPr/>
                    <a:lstStyle/>
                    <a:p>
                      <a:r>
                        <a:rPr lang="en-US" dirty="0" smtClean="0"/>
                        <a:t>.hide()</a:t>
                      </a:r>
                      <a:endParaRPr lang="uk-UA" dirty="0"/>
                    </a:p>
                  </a:txBody>
                  <a:tcPr/>
                </a:tc>
                <a:tc>
                  <a:txBody>
                    <a:bodyPr/>
                    <a:lstStyle/>
                    <a:p>
                      <a:r>
                        <a:rPr lang="en-US" sz="1800" b="0" i="0" kern="1200" dirty="0" smtClean="0">
                          <a:solidFill>
                            <a:schemeClr val="dk1"/>
                          </a:solidFill>
                          <a:effectLst/>
                          <a:latin typeface="+mn-lt"/>
                          <a:ea typeface="+mn-ea"/>
                          <a:cs typeface="+mn-cs"/>
                        </a:rPr>
                        <a:t>Hide the matched elements.</a:t>
                      </a:r>
                      <a:endParaRPr lang="uk-UA" dirty="0"/>
                    </a:p>
                  </a:txBody>
                  <a:tcPr/>
                </a:tc>
                <a:extLst>
                  <a:ext uri="{0D108BD9-81ED-4DB2-BD59-A6C34878D82A}">
                    <a16:rowId xmlns:a16="http://schemas.microsoft.com/office/drawing/2014/main" val="4025571118"/>
                  </a:ext>
                </a:extLst>
              </a:tr>
              <a:tr h="370840">
                <a:tc>
                  <a:txBody>
                    <a:bodyPr/>
                    <a:lstStyle/>
                    <a:p>
                      <a:r>
                        <a:rPr lang="en-US" dirty="0" smtClean="0"/>
                        <a:t>.show()</a:t>
                      </a:r>
                      <a:endParaRPr lang="uk-UA" dirty="0"/>
                    </a:p>
                  </a:txBody>
                  <a:tcPr/>
                </a:tc>
                <a:tc>
                  <a:txBody>
                    <a:bodyPr/>
                    <a:lstStyle/>
                    <a:p>
                      <a:r>
                        <a:rPr lang="en-US" sz="1800" b="0" i="0" kern="1200" dirty="0" smtClean="0">
                          <a:solidFill>
                            <a:schemeClr val="dk1"/>
                          </a:solidFill>
                          <a:effectLst/>
                          <a:latin typeface="+mn-lt"/>
                          <a:ea typeface="+mn-ea"/>
                          <a:cs typeface="+mn-cs"/>
                        </a:rPr>
                        <a:t>Show the matched elements</a:t>
                      </a:r>
                      <a:endParaRPr lang="uk-UA" dirty="0"/>
                    </a:p>
                  </a:txBody>
                  <a:tcPr/>
                </a:tc>
                <a:extLst>
                  <a:ext uri="{0D108BD9-81ED-4DB2-BD59-A6C34878D82A}">
                    <a16:rowId xmlns:a16="http://schemas.microsoft.com/office/drawing/2014/main" val="3372546656"/>
                  </a:ext>
                </a:extLst>
              </a:tr>
              <a:tr h="370840">
                <a:tc>
                  <a:txBody>
                    <a:bodyPr/>
                    <a:lstStyle/>
                    <a:p>
                      <a:r>
                        <a:rPr lang="en-US" dirty="0" smtClean="0"/>
                        <a:t>.</a:t>
                      </a:r>
                      <a:r>
                        <a:rPr lang="en-US" dirty="0" err="1" smtClean="0"/>
                        <a:t>slideDown</a:t>
                      </a:r>
                      <a:r>
                        <a:rPr lang="en-US" dirty="0" smtClean="0"/>
                        <a:t>()</a:t>
                      </a:r>
                      <a:endParaRPr lang="uk-UA" dirty="0"/>
                    </a:p>
                  </a:txBody>
                  <a:tcPr/>
                </a:tc>
                <a:tc>
                  <a:txBody>
                    <a:bodyPr/>
                    <a:lstStyle/>
                    <a:p>
                      <a:r>
                        <a:rPr lang="en-US" sz="1800" b="0" i="0" kern="1200" dirty="0" smtClean="0">
                          <a:solidFill>
                            <a:schemeClr val="dk1"/>
                          </a:solidFill>
                          <a:effectLst/>
                          <a:latin typeface="+mn-lt"/>
                          <a:ea typeface="+mn-ea"/>
                          <a:cs typeface="+mn-cs"/>
                        </a:rPr>
                        <a:t>Display the matched elements with a sliding motion</a:t>
                      </a:r>
                      <a:endParaRPr lang="uk-UA" dirty="0"/>
                    </a:p>
                  </a:txBody>
                  <a:tcPr/>
                </a:tc>
                <a:extLst>
                  <a:ext uri="{0D108BD9-81ED-4DB2-BD59-A6C34878D82A}">
                    <a16:rowId xmlns:a16="http://schemas.microsoft.com/office/drawing/2014/main" val="1761443025"/>
                  </a:ext>
                </a:extLst>
              </a:tr>
              <a:tr h="370840">
                <a:tc>
                  <a:txBody>
                    <a:bodyPr/>
                    <a:lstStyle/>
                    <a:p>
                      <a:r>
                        <a:rPr lang="en-US" dirty="0" smtClean="0"/>
                        <a:t>.</a:t>
                      </a:r>
                      <a:r>
                        <a:rPr lang="en-US" dirty="0" err="1" smtClean="0"/>
                        <a:t>slideUp</a:t>
                      </a:r>
                      <a:r>
                        <a:rPr lang="en-US" dirty="0" smtClean="0"/>
                        <a:t>()</a:t>
                      </a:r>
                      <a:endParaRPr lang="uk-UA" dirty="0"/>
                    </a:p>
                  </a:txBody>
                  <a:tcPr/>
                </a:tc>
                <a:tc>
                  <a:txBody>
                    <a:bodyPr/>
                    <a:lstStyle/>
                    <a:p>
                      <a:r>
                        <a:rPr lang="en-US" sz="1800" b="0" i="0" kern="1200" dirty="0" smtClean="0">
                          <a:solidFill>
                            <a:schemeClr val="dk1"/>
                          </a:solidFill>
                          <a:effectLst/>
                          <a:latin typeface="+mn-lt"/>
                          <a:ea typeface="+mn-ea"/>
                          <a:cs typeface="+mn-cs"/>
                        </a:rPr>
                        <a:t>Hide the matched elements with a sliding motion.</a:t>
                      </a:r>
                      <a:endParaRPr lang="uk-UA" dirty="0"/>
                    </a:p>
                  </a:txBody>
                  <a:tcPr/>
                </a:tc>
                <a:extLst>
                  <a:ext uri="{0D108BD9-81ED-4DB2-BD59-A6C34878D82A}">
                    <a16:rowId xmlns:a16="http://schemas.microsoft.com/office/drawing/2014/main" val="3923340097"/>
                  </a:ext>
                </a:extLst>
              </a:tr>
            </a:tbl>
          </a:graphicData>
        </a:graphic>
      </p:graphicFrame>
    </p:spTree>
    <p:extLst>
      <p:ext uri="{BB962C8B-B14F-4D97-AF65-F5344CB8AC3E}">
        <p14:creationId xmlns:p14="http://schemas.microsoft.com/office/powerpoint/2010/main" val="2011914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b="1" dirty="0"/>
              <a:t>brief history</a:t>
            </a:r>
          </a:p>
        </p:txBody>
      </p:sp>
      <p:sp>
        <p:nvSpPr>
          <p:cNvPr id="5" name="TextBox 4"/>
          <p:cNvSpPr txBox="1"/>
          <p:nvPr/>
        </p:nvSpPr>
        <p:spPr>
          <a:xfrm>
            <a:off x="923544" y="2441459"/>
            <a:ext cx="5098315" cy="3139321"/>
          </a:xfrm>
          <a:prstGeom prst="rect">
            <a:avLst/>
          </a:prstGeom>
          <a:noFill/>
        </p:spPr>
        <p:txBody>
          <a:bodyPr wrap="square" rtlCol="0">
            <a:spAutoFit/>
          </a:bodyPr>
          <a:lstStyle/>
          <a:p>
            <a:pPr algn="just"/>
            <a:r>
              <a:rPr lang="uk-UA" dirty="0">
                <a:solidFill>
                  <a:schemeClr val="bg1">
                    <a:lumMod val="95000"/>
                    <a:lumOff val="5000"/>
                  </a:schemeClr>
                </a:solidFill>
                <a:latin typeface="+mj-lt"/>
              </a:rPr>
              <a:t> </a:t>
            </a:r>
            <a:r>
              <a:rPr lang="uk-UA" dirty="0" smtClean="0">
                <a:solidFill>
                  <a:schemeClr val="bg1">
                    <a:lumMod val="95000"/>
                    <a:lumOff val="5000"/>
                  </a:schemeClr>
                </a:solidFill>
                <a:latin typeface="+mj-lt"/>
              </a:rPr>
              <a:t>     </a:t>
            </a:r>
            <a:r>
              <a:rPr lang="en-US" dirty="0">
                <a:solidFill>
                  <a:schemeClr val="bg1">
                    <a:lumMod val="95000"/>
                    <a:lumOff val="5000"/>
                  </a:schemeClr>
                </a:solidFill>
                <a:latin typeface="+mj-lt"/>
              </a:rPr>
              <a:t>John </a:t>
            </a:r>
            <a:r>
              <a:rPr lang="en-US" dirty="0" err="1">
                <a:solidFill>
                  <a:schemeClr val="bg1">
                    <a:lumMod val="95000"/>
                    <a:lumOff val="5000"/>
                  </a:schemeClr>
                </a:solidFill>
                <a:latin typeface="+mj-lt"/>
              </a:rPr>
              <a:t>Resig</a:t>
            </a:r>
            <a:r>
              <a:rPr lang="en-US" dirty="0">
                <a:solidFill>
                  <a:schemeClr val="bg1">
                    <a:lumMod val="95000"/>
                    <a:lumOff val="5000"/>
                  </a:schemeClr>
                </a:solidFill>
                <a:latin typeface="+mj-lt"/>
              </a:rPr>
              <a:t> developed the initial version of jQuery in 2005 and released it in 2006 at an event called </a:t>
            </a:r>
            <a:r>
              <a:rPr lang="en-US" dirty="0" err="1">
                <a:solidFill>
                  <a:schemeClr val="bg1">
                    <a:lumMod val="95000"/>
                    <a:lumOff val="5000"/>
                  </a:schemeClr>
                </a:solidFill>
                <a:latin typeface="+mj-lt"/>
              </a:rPr>
              <a:t>BarCampNYC</a:t>
            </a:r>
            <a:r>
              <a:rPr lang="en-US" dirty="0">
                <a:solidFill>
                  <a:schemeClr val="bg1">
                    <a:lumMod val="95000"/>
                    <a:lumOff val="5000"/>
                  </a:schemeClr>
                </a:solidFill>
                <a:latin typeface="+mj-lt"/>
                <a:cs typeface="Times New Roman" panose="02020603050405020304" pitchFamily="18" charset="0"/>
              </a:rPr>
              <a:t> </a:t>
            </a:r>
            <a:endParaRPr lang="en-US" dirty="0" smtClean="0">
              <a:solidFill>
                <a:schemeClr val="bg1">
                  <a:lumMod val="95000"/>
                  <a:lumOff val="5000"/>
                </a:schemeClr>
              </a:solidFill>
              <a:latin typeface="+mj-lt"/>
              <a:cs typeface="Times New Roman" panose="02020603050405020304" pitchFamily="18" charset="0"/>
            </a:endParaRPr>
          </a:p>
          <a:p>
            <a:pPr algn="just"/>
            <a:r>
              <a:rPr lang="en-US" dirty="0" smtClean="0">
                <a:solidFill>
                  <a:schemeClr val="bg1">
                    <a:lumMod val="95000"/>
                    <a:lumOff val="5000"/>
                  </a:schemeClr>
                </a:solidFill>
                <a:latin typeface="+mj-lt"/>
              </a:rPr>
              <a:t>	jQuery </a:t>
            </a:r>
            <a:r>
              <a:rPr lang="en-US" dirty="0">
                <a:solidFill>
                  <a:schemeClr val="bg1">
                    <a:lumMod val="95000"/>
                    <a:lumOff val="5000"/>
                  </a:schemeClr>
                </a:solidFill>
                <a:latin typeface="+mj-lt"/>
              </a:rPr>
              <a:t>had two main value propositions. The first was to provide an ergonomic API for manipulating a webpage. In particular, it provided powerful methods for selecting elements</a:t>
            </a:r>
            <a:r>
              <a:rPr lang="en-US" dirty="0" smtClean="0">
                <a:solidFill>
                  <a:schemeClr val="bg1">
                    <a:lumMod val="95000"/>
                    <a:lumOff val="5000"/>
                  </a:schemeClr>
                </a:solidFill>
                <a:latin typeface="+mj-lt"/>
              </a:rPr>
              <a:t>.</a:t>
            </a:r>
          </a:p>
          <a:p>
            <a:pPr algn="just"/>
            <a:r>
              <a:rPr lang="en-US" dirty="0" smtClean="0">
                <a:solidFill>
                  <a:schemeClr val="bg1">
                    <a:lumMod val="95000"/>
                    <a:lumOff val="5000"/>
                  </a:schemeClr>
                </a:solidFill>
                <a:latin typeface="+mj-lt"/>
              </a:rPr>
              <a:t>	The </a:t>
            </a:r>
            <a:r>
              <a:rPr lang="en-US" dirty="0">
                <a:solidFill>
                  <a:schemeClr val="bg1">
                    <a:lumMod val="95000"/>
                    <a:lumOff val="5000"/>
                  </a:schemeClr>
                </a:solidFill>
                <a:latin typeface="+mj-lt"/>
              </a:rPr>
              <a:t>second selling point was that it abstracted away differences between browsers. Back then, it was hard to write code that would work robustly on all browsers</a:t>
            </a:r>
            <a:r>
              <a:rPr lang="en-US" dirty="0"/>
              <a:t>.</a:t>
            </a:r>
            <a:endParaRPr lang="uk-UA" dirty="0">
              <a:solidFill>
                <a:schemeClr val="bg1">
                  <a:lumMod val="95000"/>
                  <a:lumOff val="5000"/>
                </a:schemeClr>
              </a:solidFill>
              <a:latin typeface="+mj-lt"/>
              <a:cs typeface="Times New Roman" panose="02020603050405020304" pitchFamily="18" charset="0"/>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211" y="1920240"/>
            <a:ext cx="3325749" cy="3547466"/>
          </a:xfrm>
          <a:prstGeom prst="rect">
            <a:avLst/>
          </a:prstGeom>
        </p:spPr>
      </p:pic>
    </p:spTree>
    <p:extLst>
      <p:ext uri="{BB962C8B-B14F-4D97-AF65-F5344CB8AC3E}">
        <p14:creationId xmlns:p14="http://schemas.microsoft.com/office/powerpoint/2010/main" val="636472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93776" y="480386"/>
            <a:ext cx="10820400" cy="685800"/>
          </a:xfrm>
        </p:spPr>
        <p:txBody>
          <a:bodyPr>
            <a:normAutofit/>
          </a:bodyPr>
          <a:lstStyle/>
          <a:p>
            <a:pPr marL="341100" algn="ctr" fontAlgn="base"/>
            <a:r>
              <a:rPr lang="en-US" dirty="0" smtClean="0"/>
              <a:t>Animation – example #1</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8" y="2283010"/>
            <a:ext cx="3057952" cy="1047896"/>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812" y="2191820"/>
            <a:ext cx="1312164" cy="1312164"/>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098" y="4205723"/>
            <a:ext cx="5953956" cy="647790"/>
          </a:xfrm>
          <a:prstGeom prst="rect">
            <a:avLst/>
          </a:prstGeom>
        </p:spPr>
      </p:pic>
      <p:pic>
        <p:nvPicPr>
          <p:cNvPr id="8" name="Рисунок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1075" y="1823117"/>
            <a:ext cx="2836509" cy="1701906"/>
          </a:xfrm>
          <a:prstGeom prst="rect">
            <a:avLst/>
          </a:prstGeom>
        </p:spPr>
      </p:pic>
    </p:spTree>
    <p:extLst>
      <p:ext uri="{BB962C8B-B14F-4D97-AF65-F5344CB8AC3E}">
        <p14:creationId xmlns:p14="http://schemas.microsoft.com/office/powerpoint/2010/main" val="2174203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93776" y="480386"/>
            <a:ext cx="10820400" cy="685800"/>
          </a:xfrm>
        </p:spPr>
        <p:txBody>
          <a:bodyPr>
            <a:normAutofit/>
          </a:bodyPr>
          <a:lstStyle/>
          <a:p>
            <a:pPr marL="341100" algn="ctr" fontAlgn="base"/>
            <a:r>
              <a:rPr lang="en-US" dirty="0" smtClean="0"/>
              <a:t>Animation – example #2</a:t>
            </a:r>
            <a:endParaRPr lang="en-US" dirty="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812" y="2251431"/>
            <a:ext cx="1312164" cy="1312164"/>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6581" y="2440723"/>
            <a:ext cx="2391109" cy="933580"/>
          </a:xfrm>
          <a:prstGeom prst="rect">
            <a:avLst/>
          </a:prstGeom>
        </p:spPr>
      </p:pic>
      <p:pic>
        <p:nvPicPr>
          <p:cNvPr id="9" name="Рисунок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9215" y="1807222"/>
            <a:ext cx="1857634" cy="2200582"/>
          </a:xfrm>
          <a:prstGeom prst="rect">
            <a:avLst/>
          </a:prstGeom>
        </p:spPr>
      </p:pic>
      <p:pic>
        <p:nvPicPr>
          <p:cNvPr id="4" name="Рисунок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6581" y="4007804"/>
            <a:ext cx="2827637" cy="2200972"/>
          </a:xfrm>
          <a:prstGeom prst="rect">
            <a:avLst/>
          </a:prstGeom>
        </p:spPr>
      </p:pic>
    </p:spTree>
    <p:extLst>
      <p:ext uri="{BB962C8B-B14F-4D97-AF65-F5344CB8AC3E}">
        <p14:creationId xmlns:p14="http://schemas.microsoft.com/office/powerpoint/2010/main" val="2768043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93776" y="480386"/>
            <a:ext cx="10820400" cy="685800"/>
          </a:xfrm>
        </p:spPr>
        <p:txBody>
          <a:bodyPr>
            <a:normAutofit/>
          </a:bodyPr>
          <a:lstStyle/>
          <a:p>
            <a:pPr marL="341100" algn="ctr" fontAlgn="base"/>
            <a:r>
              <a:rPr lang="en-US" dirty="0" smtClean="0"/>
              <a:t>ajax</a:t>
            </a:r>
            <a:endParaRPr lang="en-US" dirty="0"/>
          </a:p>
        </p:txBody>
      </p:sp>
      <p:sp>
        <p:nvSpPr>
          <p:cNvPr id="4" name="TextBox 3"/>
          <p:cNvSpPr txBox="1"/>
          <p:nvPr/>
        </p:nvSpPr>
        <p:spPr>
          <a:xfrm>
            <a:off x="1152144" y="2029968"/>
            <a:ext cx="6825330" cy="1323439"/>
          </a:xfrm>
          <a:prstGeom prst="rect">
            <a:avLst/>
          </a:prstGeom>
          <a:noFill/>
        </p:spPr>
        <p:txBody>
          <a:bodyPr wrap="none" rtlCol="0">
            <a:spAutoFit/>
          </a:bodyPr>
          <a:lstStyle/>
          <a:p>
            <a:r>
              <a:rPr lang="en-US" sz="2000" dirty="0" smtClean="0">
                <a:solidFill>
                  <a:schemeClr val="bg1"/>
                </a:solidFill>
                <a:latin typeface="+mj-lt"/>
              </a:rPr>
              <a:t>Ajax allows:</a:t>
            </a:r>
          </a:p>
          <a:p>
            <a:pPr marL="648000" indent="-342900">
              <a:buFont typeface="Arial" panose="020B0604020202020204" pitchFamily="34" charset="0"/>
              <a:buChar char="•"/>
            </a:pPr>
            <a:r>
              <a:rPr lang="en-US" sz="2000" dirty="0">
                <a:solidFill>
                  <a:schemeClr val="bg1"/>
                </a:solidFill>
                <a:latin typeface="+mj-lt"/>
              </a:rPr>
              <a:t>Read data from a web server - after the page has </a:t>
            </a:r>
            <a:r>
              <a:rPr lang="en-US" sz="2000" dirty="0" smtClean="0">
                <a:solidFill>
                  <a:schemeClr val="bg1"/>
                </a:solidFill>
                <a:latin typeface="+mj-lt"/>
              </a:rPr>
              <a:t>loaded</a:t>
            </a:r>
          </a:p>
          <a:p>
            <a:pPr marL="648000" indent="-342900">
              <a:buFont typeface="Arial" panose="020B0604020202020204" pitchFamily="34" charset="0"/>
              <a:buChar char="•"/>
            </a:pPr>
            <a:r>
              <a:rPr lang="en-US" sz="2000" dirty="0">
                <a:solidFill>
                  <a:schemeClr val="bg1"/>
                </a:solidFill>
                <a:latin typeface="+mj-lt"/>
              </a:rPr>
              <a:t>Update a web page without reloading the </a:t>
            </a:r>
            <a:r>
              <a:rPr lang="en-US" sz="2000" dirty="0" smtClean="0">
                <a:solidFill>
                  <a:schemeClr val="bg1"/>
                </a:solidFill>
                <a:latin typeface="+mj-lt"/>
              </a:rPr>
              <a:t>page</a:t>
            </a:r>
          </a:p>
          <a:p>
            <a:pPr marL="648000" indent="-342900">
              <a:buFont typeface="Arial" panose="020B0604020202020204" pitchFamily="34" charset="0"/>
              <a:buChar char="•"/>
            </a:pPr>
            <a:r>
              <a:rPr lang="en-US" sz="2000" dirty="0">
                <a:solidFill>
                  <a:schemeClr val="bg1"/>
                </a:solidFill>
                <a:latin typeface="+mj-lt"/>
              </a:rPr>
              <a:t>Send data to a web server - in the background</a:t>
            </a:r>
            <a:endParaRPr lang="uk-UA" sz="2000" dirty="0">
              <a:solidFill>
                <a:schemeClr val="bg1"/>
              </a:solidFill>
              <a:latin typeface="+mj-lt"/>
            </a:endParaRP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052" y="3698015"/>
            <a:ext cx="3191320" cy="2314898"/>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3296" y="3698015"/>
            <a:ext cx="4287632" cy="2080993"/>
          </a:xfrm>
          <a:prstGeom prst="rect">
            <a:avLst/>
          </a:prstGeom>
        </p:spPr>
      </p:pic>
    </p:spTree>
    <p:extLst>
      <p:ext uri="{BB962C8B-B14F-4D97-AF65-F5344CB8AC3E}">
        <p14:creationId xmlns:p14="http://schemas.microsoft.com/office/powerpoint/2010/main" val="3773547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34459" y="512334"/>
            <a:ext cx="10820400" cy="685800"/>
          </a:xfrm>
        </p:spPr>
        <p:txBody>
          <a:bodyPr>
            <a:noAutofit/>
          </a:bodyPr>
          <a:lstStyle/>
          <a:p>
            <a:pPr algn="ctr"/>
            <a:r>
              <a:rPr lang="en-US" sz="8000" dirty="0" smtClean="0"/>
              <a:t>references</a:t>
            </a:r>
            <a:endParaRPr lang="en-US" sz="8000" dirty="0"/>
          </a:p>
        </p:txBody>
      </p:sp>
      <p:sp>
        <p:nvSpPr>
          <p:cNvPr id="5" name="Title 9">
            <a:extLst>
              <a:ext uri="{FF2B5EF4-FFF2-40B4-BE49-F238E27FC236}">
                <a16:creationId xmlns:a16="http://schemas.microsoft.com/office/drawing/2014/main" id="{FE6F92B3-0A64-344F-AACB-4E6E187DC37E}"/>
              </a:ext>
            </a:extLst>
          </p:cNvPr>
          <p:cNvSpPr txBox="1">
            <a:spLocks/>
          </p:cNvSpPr>
          <p:nvPr/>
        </p:nvSpPr>
        <p:spPr>
          <a:xfrm>
            <a:off x="655320" y="3285308"/>
            <a:ext cx="10820400" cy="2540725"/>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Proxima Nova Black" panose="02000506030000020004" pitchFamily="50" charset="0"/>
                <a:ea typeface="+mj-ea"/>
                <a:cs typeface="+mj-cs"/>
              </a:defRPr>
            </a:lvl1pPr>
          </a:lstStyle>
          <a:p>
            <a:pPr algn="ctr" fontAlgn="auto">
              <a:spcAft>
                <a:spcPts val="0"/>
              </a:spcAft>
            </a:pPr>
            <a:endParaRPr lang="en-US" sz="8000" dirty="0"/>
          </a:p>
        </p:txBody>
      </p:sp>
      <p:sp>
        <p:nvSpPr>
          <p:cNvPr id="4" name="TextBox 3"/>
          <p:cNvSpPr txBox="1"/>
          <p:nvPr/>
        </p:nvSpPr>
        <p:spPr>
          <a:xfrm>
            <a:off x="1408669" y="2034746"/>
            <a:ext cx="6310185" cy="2554545"/>
          </a:xfrm>
          <a:prstGeom prst="rect">
            <a:avLst/>
          </a:prstGeom>
          <a:noFill/>
        </p:spPr>
        <p:txBody>
          <a:bodyPr wrap="square" rtlCol="0">
            <a:spAutoFit/>
          </a:bodyPr>
          <a:lstStyle/>
          <a:p>
            <a:r>
              <a:rPr lang="en-US" sz="2000" dirty="0" smtClean="0"/>
              <a:t>1) https</a:t>
            </a:r>
            <a:r>
              <a:rPr lang="en-US" sz="2000" dirty="0"/>
              <a:t>://api.jquery.com</a:t>
            </a:r>
            <a:r>
              <a:rPr lang="en-US" sz="2000" dirty="0" smtClean="0"/>
              <a:t>/</a:t>
            </a:r>
          </a:p>
          <a:p>
            <a:endParaRPr lang="en-US" sz="2000" dirty="0">
              <a:solidFill>
                <a:schemeClr val="bg1">
                  <a:lumMod val="95000"/>
                  <a:lumOff val="5000"/>
                </a:schemeClr>
              </a:solidFill>
            </a:endParaRPr>
          </a:p>
          <a:p>
            <a:r>
              <a:rPr lang="en-US" sz="2000" dirty="0" smtClean="0"/>
              <a:t>2) https</a:t>
            </a:r>
            <a:r>
              <a:rPr lang="en-US" sz="2000" dirty="0"/>
              <a:t>://</a:t>
            </a:r>
            <a:r>
              <a:rPr lang="en-US" sz="2000" dirty="0" smtClean="0"/>
              <a:t>code.jquery.com/jquery-3.5.1.js</a:t>
            </a:r>
            <a:endParaRPr lang="en-US" sz="2000" dirty="0"/>
          </a:p>
          <a:p>
            <a:endParaRPr lang="en-US" sz="2000" dirty="0">
              <a:solidFill>
                <a:schemeClr val="bg1">
                  <a:lumMod val="95000"/>
                  <a:lumOff val="5000"/>
                </a:schemeClr>
              </a:solidFill>
            </a:endParaRPr>
          </a:p>
          <a:p>
            <a:r>
              <a:rPr lang="en-US" sz="2000" dirty="0" smtClean="0"/>
              <a:t>3) https</a:t>
            </a:r>
            <a:r>
              <a:rPr lang="en-US" sz="2000" dirty="0"/>
              <a:t>://</a:t>
            </a:r>
            <a:r>
              <a:rPr lang="en-US" sz="2000" dirty="0" smtClean="0"/>
              <a:t>medium.com/sololearn/write-less-and-do-more-with-jquery-82fcae9c1955</a:t>
            </a:r>
          </a:p>
          <a:p>
            <a:endParaRPr lang="en-US" sz="2000" dirty="0"/>
          </a:p>
          <a:p>
            <a:r>
              <a:rPr lang="en-US" sz="2000" dirty="0" smtClean="0"/>
              <a:t>4) </a:t>
            </a:r>
            <a:r>
              <a:rPr lang="en-US" sz="2000" dirty="0"/>
              <a:t>https://www.w3schools.com/jquery/jquery_ref_ajax.asp</a:t>
            </a:r>
            <a:endParaRPr lang="en-US" sz="2000" dirty="0" smtClean="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5529" y="1807138"/>
            <a:ext cx="3110191" cy="3317537"/>
          </a:xfrm>
          <a:prstGeom prst="rect">
            <a:avLst/>
          </a:prstGeom>
        </p:spPr>
      </p:pic>
    </p:spTree>
    <p:extLst>
      <p:ext uri="{BB962C8B-B14F-4D97-AF65-F5344CB8AC3E}">
        <p14:creationId xmlns:p14="http://schemas.microsoft.com/office/powerpoint/2010/main" val="3568613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713232" y="239486"/>
            <a:ext cx="10820400" cy="685800"/>
          </a:xfrm>
        </p:spPr>
        <p:txBody>
          <a:bodyPr>
            <a:normAutofit/>
          </a:bodyPr>
          <a:lstStyle/>
          <a:p>
            <a:pPr algn="ctr"/>
            <a:r>
              <a:rPr lang="en-US" dirty="0">
                <a:solidFill>
                  <a:schemeClr val="bg1">
                    <a:lumMod val="95000"/>
                    <a:lumOff val="5000"/>
                  </a:schemeClr>
                </a:solidFill>
              </a:rPr>
              <a:t>Release history</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181" y="925286"/>
            <a:ext cx="9114288" cy="4786590"/>
          </a:xfrm>
          <a:prstGeom prst="rect">
            <a:avLst/>
          </a:prstGeom>
        </p:spPr>
      </p:pic>
    </p:spTree>
    <p:extLst>
      <p:ext uri="{BB962C8B-B14F-4D97-AF65-F5344CB8AC3E}">
        <p14:creationId xmlns:p14="http://schemas.microsoft.com/office/powerpoint/2010/main" val="2444597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a:t>Why jQuery?</a:t>
            </a:r>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82065" y="2000574"/>
            <a:ext cx="10381654" cy="3656647"/>
          </a:xfrm>
        </p:spPr>
        <p:txBody>
          <a:bodyPr>
            <a:noAutofit/>
          </a:bodyPr>
          <a:lstStyle/>
          <a:p>
            <a:pPr fontAlgn="base"/>
            <a:r>
              <a:rPr lang="en-US" dirty="0">
                <a:latin typeface="+mj-lt"/>
              </a:rPr>
              <a:t>jQuery takes a lot of common tasks that require many lines of JavaScript code to accomplish, and wraps them into methods that you can call with a single line of code</a:t>
            </a:r>
            <a:r>
              <a:rPr lang="en-US" dirty="0"/>
              <a:t>.</a:t>
            </a:r>
            <a:endParaRPr lang="en-US" dirty="0" smtClean="0">
              <a:latin typeface="+mj-lt"/>
            </a:endParaRPr>
          </a:p>
          <a:p>
            <a:pPr fontAlgn="base">
              <a:spcAft>
                <a:spcPts val="1200"/>
              </a:spcAft>
            </a:pPr>
            <a:r>
              <a:rPr lang="en-US" dirty="0" smtClean="0">
                <a:latin typeface="+mj-lt"/>
              </a:rPr>
              <a:t>The </a:t>
            </a:r>
            <a:r>
              <a:rPr lang="en-US" dirty="0">
                <a:latin typeface="+mj-lt"/>
              </a:rPr>
              <a:t>jQuery library contains the following features</a:t>
            </a:r>
            <a:r>
              <a:rPr lang="en-US" dirty="0" smtClean="0">
                <a:latin typeface="+mj-lt"/>
              </a:rPr>
              <a:t>:</a:t>
            </a:r>
          </a:p>
          <a:p>
            <a:pPr marL="684000" indent="-342900" fontAlgn="base">
              <a:buFont typeface="Arial" panose="020B0604020202020204" pitchFamily="34" charset="0"/>
              <a:buChar char="•"/>
            </a:pPr>
            <a:r>
              <a:rPr lang="en-US" dirty="0" smtClean="0">
                <a:latin typeface="+mj-lt"/>
              </a:rPr>
              <a:t> HTML/DOM manipulation</a:t>
            </a:r>
          </a:p>
          <a:p>
            <a:pPr marL="684000" indent="-342900" fontAlgn="base">
              <a:buFont typeface="Arial" panose="020B0604020202020204" pitchFamily="34" charset="0"/>
              <a:buChar char="•"/>
            </a:pPr>
            <a:r>
              <a:rPr lang="en-US" dirty="0" smtClean="0">
                <a:latin typeface="+mj-lt"/>
              </a:rPr>
              <a:t>CSS manipulation</a:t>
            </a:r>
          </a:p>
          <a:p>
            <a:pPr marL="684000" indent="-342900" fontAlgn="base">
              <a:buFont typeface="Arial" panose="020B0604020202020204" pitchFamily="34" charset="0"/>
              <a:buChar char="•"/>
            </a:pPr>
            <a:r>
              <a:rPr lang="en-US" dirty="0" smtClean="0">
                <a:latin typeface="+mj-lt"/>
              </a:rPr>
              <a:t>HTML event methods</a:t>
            </a:r>
          </a:p>
          <a:p>
            <a:pPr marL="684000" indent="-342900" fontAlgn="base">
              <a:buFont typeface="Arial" panose="020B0604020202020204" pitchFamily="34" charset="0"/>
              <a:buChar char="•"/>
            </a:pPr>
            <a:r>
              <a:rPr lang="en-US" dirty="0" smtClean="0">
                <a:latin typeface="+mj-lt"/>
              </a:rPr>
              <a:t>Effects and animations</a:t>
            </a:r>
          </a:p>
          <a:p>
            <a:pPr marL="684000" indent="-342900" fontAlgn="base">
              <a:buFont typeface="Arial" panose="020B0604020202020204" pitchFamily="34" charset="0"/>
              <a:buChar char="•"/>
            </a:pPr>
            <a:r>
              <a:rPr lang="en-US" dirty="0" smtClean="0">
                <a:latin typeface="+mj-lt"/>
              </a:rPr>
              <a:t>AJAX</a:t>
            </a:r>
          </a:p>
          <a:p>
            <a:pPr marL="800100" lvl="1" indent="-342900" fontAlgn="base">
              <a:buFont typeface="Arial" panose="020B0604020202020204" pitchFamily="34" charset="0"/>
              <a:buChar char="•"/>
            </a:pPr>
            <a:r>
              <a:rPr lang="en-US" dirty="0" smtClean="0">
                <a:latin typeface="+mj-lt"/>
              </a:rPr>
              <a:t>Utilities</a:t>
            </a:r>
            <a:endParaRPr lang="en-US" dirty="0" smtClean="0">
              <a:latin typeface="+mj-lt"/>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720" y="2780779"/>
            <a:ext cx="5006602" cy="2595089"/>
          </a:xfrm>
          <a:prstGeom prst="rect">
            <a:avLst/>
          </a:prstGeom>
        </p:spPr>
      </p:pic>
    </p:spTree>
    <p:extLst>
      <p:ext uri="{BB962C8B-B14F-4D97-AF65-F5344CB8AC3E}">
        <p14:creationId xmlns:p14="http://schemas.microsoft.com/office/powerpoint/2010/main" val="2329748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b="1" dirty="0" smtClean="0"/>
              <a:t>Who use </a:t>
            </a:r>
            <a:r>
              <a:rPr lang="en-US" b="1" dirty="0" err="1" smtClean="0"/>
              <a:t>jquery</a:t>
            </a:r>
            <a:r>
              <a:rPr lang="en-US" b="1" dirty="0" smtClean="0"/>
              <a:t>?</a:t>
            </a:r>
            <a:endParaRPr lang="en-US" b="1"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82065" y="2201541"/>
            <a:ext cx="10627869" cy="4189913"/>
          </a:xfrm>
        </p:spPr>
        <p:txBody>
          <a:bodyPr>
            <a:noAutofit/>
          </a:bodyPr>
          <a:lstStyle/>
          <a:p>
            <a:pPr fontAlgn="base"/>
            <a:r>
              <a:rPr lang="en-US" dirty="0">
                <a:latin typeface="+mj-lt"/>
              </a:rPr>
              <a:t>Many of the biggest companies on the Web use jQuery, such as</a:t>
            </a:r>
            <a:r>
              <a:rPr lang="en-US" dirty="0" smtClean="0">
                <a:latin typeface="+mj-lt"/>
              </a:rPr>
              <a:t>:</a:t>
            </a:r>
          </a:p>
          <a:p>
            <a:pPr marL="684000" indent="-342900" fontAlgn="base">
              <a:buFont typeface="Arial" panose="020B0604020202020204" pitchFamily="34" charset="0"/>
              <a:buChar char="•"/>
            </a:pPr>
            <a:r>
              <a:rPr lang="en-US" sz="1800" dirty="0" smtClean="0">
                <a:latin typeface="+mj-lt"/>
                <a:cs typeface="Times New Roman" panose="02020603050405020304" pitchFamily="18" charset="0"/>
              </a:rPr>
              <a:t>Google</a:t>
            </a:r>
          </a:p>
          <a:p>
            <a:pPr marL="684000" indent="-342900" fontAlgn="base">
              <a:buFont typeface="Arial" panose="020B0604020202020204" pitchFamily="34" charset="0"/>
              <a:buChar char="•"/>
            </a:pPr>
            <a:r>
              <a:rPr lang="en-US" sz="1800" dirty="0" smtClean="0">
                <a:latin typeface="+mj-lt"/>
                <a:cs typeface="Times New Roman" panose="02020603050405020304" pitchFamily="18" charset="0"/>
              </a:rPr>
              <a:t>Netflix</a:t>
            </a:r>
          </a:p>
          <a:p>
            <a:pPr marL="684000" indent="-342900" fontAlgn="base">
              <a:buFont typeface="Arial" panose="020B0604020202020204" pitchFamily="34" charset="0"/>
              <a:buChar char="•"/>
            </a:pPr>
            <a:r>
              <a:rPr lang="en-US" sz="1800" dirty="0" smtClean="0">
                <a:latin typeface="+mj-lt"/>
                <a:cs typeface="Times New Roman" panose="02020603050405020304" pitchFamily="18" charset="0"/>
              </a:rPr>
              <a:t>Microsoft</a:t>
            </a:r>
          </a:p>
          <a:p>
            <a:pPr marL="684000" indent="-342900" fontAlgn="base">
              <a:buFont typeface="Arial" panose="020B0604020202020204" pitchFamily="34" charset="0"/>
              <a:buChar char="•"/>
            </a:pPr>
            <a:r>
              <a:rPr lang="en-US" sz="1800" dirty="0" smtClean="0">
                <a:latin typeface="+mj-lt"/>
                <a:cs typeface="Times New Roman" panose="02020603050405020304" pitchFamily="18" charset="0"/>
              </a:rPr>
              <a:t>IBM</a:t>
            </a:r>
          </a:p>
        </p:txBody>
      </p:sp>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129720">
            <a:off x="6902301" y="3128322"/>
            <a:ext cx="2819999" cy="953953"/>
          </a:xfrm>
          <a:prstGeom prst="rect">
            <a:avLst/>
          </a:prstGeom>
        </p:spPr>
      </p:pic>
      <p:pic>
        <p:nvPicPr>
          <p:cNvPr id="3" name="Рисунок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3582">
            <a:off x="7515928" y="4105778"/>
            <a:ext cx="3022526" cy="1269461"/>
          </a:xfrm>
          <a:prstGeom prst="rect">
            <a:avLst/>
          </a:prstGeom>
        </p:spPr>
      </p:pic>
      <p:pic>
        <p:nvPicPr>
          <p:cNvPr id="4" name="Рисунок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7191" y="2998531"/>
            <a:ext cx="1831001" cy="1831001"/>
          </a:xfrm>
          <a:prstGeom prst="rect">
            <a:avLst/>
          </a:prstGeom>
        </p:spPr>
      </p:pic>
    </p:spTree>
    <p:extLst>
      <p:ext uri="{BB962C8B-B14F-4D97-AF65-F5344CB8AC3E}">
        <p14:creationId xmlns:p14="http://schemas.microsoft.com/office/powerpoint/2010/main" val="1495106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a:t>pros and cons</a:t>
            </a:r>
          </a:p>
        </p:txBody>
      </p:sp>
      <p:sp>
        <p:nvSpPr>
          <p:cNvPr id="9" name="Місце для тексту 8"/>
          <p:cNvSpPr>
            <a:spLocks noGrp="1"/>
          </p:cNvSpPr>
          <p:nvPr>
            <p:ph type="body" sz="quarter" idx="10"/>
          </p:nvPr>
        </p:nvSpPr>
        <p:spPr>
          <a:xfrm>
            <a:off x="429769" y="2231136"/>
            <a:ext cx="4745736" cy="3328516"/>
          </a:xfrm>
        </p:spPr>
        <p:txBody>
          <a:bodyPr>
            <a:normAutofit lnSpcReduction="10000"/>
          </a:bodyPr>
          <a:lstStyle/>
          <a:p>
            <a:pPr algn="ctr"/>
            <a:r>
              <a:rPr lang="en-US" b="1" dirty="0" smtClean="0">
                <a:latin typeface="+mj-lt"/>
                <a:cs typeface="Times New Roman" panose="02020603050405020304" pitchFamily="18" charset="0"/>
              </a:rPr>
              <a:t>Pros:</a:t>
            </a:r>
          </a:p>
          <a:p>
            <a:pPr marL="684000" indent="-342900">
              <a:buFont typeface="Arial" panose="020B0604020202020204" pitchFamily="34" charset="0"/>
              <a:buChar char="•"/>
            </a:pPr>
            <a:r>
              <a:rPr lang="en-US" sz="1800" dirty="0">
                <a:latin typeface="+mj-lt"/>
              </a:rPr>
              <a:t>cross-browser compatible with Chrome, Edge, Firefox, Internet Explorer, Safari, Android, and </a:t>
            </a:r>
            <a:r>
              <a:rPr lang="en-US" sz="1800" dirty="0" smtClean="0">
                <a:latin typeface="+mj-lt"/>
              </a:rPr>
              <a:t>iOS</a:t>
            </a:r>
          </a:p>
          <a:p>
            <a:pPr marL="684000" indent="-342900">
              <a:buFont typeface="Arial" panose="020B0604020202020204" pitchFamily="34" charset="0"/>
              <a:buChar char="•"/>
            </a:pPr>
            <a:r>
              <a:rPr lang="en-US" sz="1800" dirty="0">
                <a:latin typeface="+mj-lt"/>
              </a:rPr>
              <a:t>CSS3 </a:t>
            </a:r>
            <a:r>
              <a:rPr lang="en-US" sz="1800" dirty="0" smtClean="0">
                <a:latin typeface="+mj-lt"/>
              </a:rPr>
              <a:t>compliant</a:t>
            </a:r>
          </a:p>
          <a:p>
            <a:pPr marL="684000" indent="-342900">
              <a:buFont typeface="Arial" panose="020B0604020202020204" pitchFamily="34" charset="0"/>
              <a:buChar char="•"/>
            </a:pPr>
            <a:r>
              <a:rPr lang="en-US" sz="1800" dirty="0">
                <a:latin typeface="+mj-lt"/>
              </a:rPr>
              <a:t>short learning </a:t>
            </a:r>
            <a:r>
              <a:rPr lang="en-US" sz="1800" dirty="0" smtClean="0">
                <a:latin typeface="+mj-lt"/>
              </a:rPr>
              <a:t>curve</a:t>
            </a:r>
          </a:p>
          <a:p>
            <a:pPr marL="684000" indent="-342900">
              <a:buFont typeface="Arial" panose="020B0604020202020204" pitchFamily="34" charset="0"/>
              <a:buChar char="•"/>
            </a:pPr>
            <a:r>
              <a:rPr lang="en-US" sz="1800" dirty="0">
                <a:latin typeface="+mj-lt"/>
              </a:rPr>
              <a:t>faster </a:t>
            </a:r>
            <a:r>
              <a:rPr lang="en-US" sz="1800" dirty="0" smtClean="0">
                <a:latin typeface="+mj-lt"/>
              </a:rPr>
              <a:t>programming</a:t>
            </a:r>
          </a:p>
          <a:p>
            <a:pPr marL="684000" indent="-342900">
              <a:buFont typeface="Arial" panose="020B0604020202020204" pitchFamily="34" charset="0"/>
              <a:buChar char="•"/>
            </a:pPr>
            <a:r>
              <a:rPr lang="en-US" sz="1800" dirty="0">
                <a:latin typeface="+mj-lt"/>
              </a:rPr>
              <a:t>easy, impressive </a:t>
            </a:r>
            <a:r>
              <a:rPr lang="en-US" sz="1800" dirty="0" smtClean="0">
                <a:latin typeface="+mj-lt"/>
              </a:rPr>
              <a:t>animations</a:t>
            </a:r>
          </a:p>
          <a:p>
            <a:pPr marL="684000" indent="-342900">
              <a:buFont typeface="Arial" panose="020B0604020202020204" pitchFamily="34" charset="0"/>
              <a:buChar char="•"/>
            </a:pPr>
            <a:r>
              <a:rPr lang="en-US" sz="1800" dirty="0">
                <a:latin typeface="+mj-lt"/>
              </a:rPr>
              <a:t>open source with current maintenance</a:t>
            </a:r>
            <a:endParaRPr lang="en-US" sz="1800" dirty="0">
              <a:latin typeface="+mj-lt"/>
              <a:cs typeface="Times New Roman" panose="02020603050405020304" pitchFamily="18" charset="0"/>
            </a:endParaRPr>
          </a:p>
        </p:txBody>
      </p:sp>
      <p:sp>
        <p:nvSpPr>
          <p:cNvPr id="4" name="Місце для тексту 8"/>
          <p:cNvSpPr txBox="1">
            <a:spLocks/>
          </p:cNvSpPr>
          <p:nvPr/>
        </p:nvSpPr>
        <p:spPr>
          <a:xfrm>
            <a:off x="6824472" y="2231136"/>
            <a:ext cx="4745736" cy="3328516"/>
          </a:xfrm>
          <a:prstGeom prst="rect">
            <a:avLst/>
          </a:prstGeom>
        </p:spPr>
        <p:txBody>
          <a:bodyPr vert="horz" lIns="0" tIns="45720" rIns="91440" bIns="45720" rtlCol="0">
            <a:normAutofit/>
          </a:bodyPr>
          <a:lstStyle>
            <a:lvl1pPr marL="0" indent="0" algn="l" defTabSz="914400" rtl="0" eaLnBrk="1" latinLnBrk="0" hangingPunct="1">
              <a:lnSpc>
                <a:spcPct val="100000"/>
              </a:lnSpc>
              <a:spcBef>
                <a:spcPts val="1000"/>
              </a:spcBef>
              <a:buSzPct val="125000"/>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fontAlgn="auto">
              <a:spcAft>
                <a:spcPts val="0"/>
              </a:spcAft>
            </a:pPr>
            <a:r>
              <a:rPr lang="en-US" b="1" dirty="0" smtClean="0">
                <a:latin typeface="+mj-lt"/>
                <a:cs typeface="Times New Roman" panose="02020603050405020304" pitchFamily="18" charset="0"/>
              </a:rPr>
              <a:t>Cons:</a:t>
            </a:r>
          </a:p>
          <a:p>
            <a:pPr marL="684000" indent="-342900" fontAlgn="auto">
              <a:spcAft>
                <a:spcPts val="0"/>
              </a:spcAft>
              <a:buFont typeface="Arial" panose="020B0604020202020204" pitchFamily="34" charset="0"/>
              <a:buChar char="•"/>
            </a:pPr>
            <a:r>
              <a:rPr lang="en-US" dirty="0">
                <a:latin typeface="+mj-lt"/>
              </a:rPr>
              <a:t>slows the operation of some </a:t>
            </a:r>
            <a:r>
              <a:rPr lang="en-US" dirty="0" smtClean="0">
                <a:latin typeface="+mj-lt"/>
              </a:rPr>
              <a:t>tasks</a:t>
            </a:r>
          </a:p>
          <a:p>
            <a:pPr marL="684000" indent="-342900" fontAlgn="auto">
              <a:spcAft>
                <a:spcPts val="0"/>
              </a:spcAft>
              <a:buFont typeface="Arial" panose="020B0604020202020204" pitchFamily="34" charset="0"/>
              <a:buChar char="•"/>
            </a:pPr>
            <a:r>
              <a:rPr lang="en-US" dirty="0">
                <a:latin typeface="+mj-lt"/>
              </a:rPr>
              <a:t>n</a:t>
            </a:r>
            <a:r>
              <a:rPr lang="en-US" dirty="0" smtClean="0">
                <a:latin typeface="+mj-lt"/>
              </a:rPr>
              <a:t>ew alternatives</a:t>
            </a:r>
            <a:endParaRPr lang="en-US" dirty="0" smtClean="0">
              <a:latin typeface="+mj-lt"/>
            </a:endParaRPr>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2724" y="3206306"/>
            <a:ext cx="1954530" cy="1098446"/>
          </a:xfrm>
          <a:prstGeom prst="rect">
            <a:avLst/>
          </a:prstGeom>
        </p:spPr>
      </p:pic>
    </p:spTree>
    <p:extLst>
      <p:ext uri="{BB962C8B-B14F-4D97-AF65-F5344CB8AC3E}">
        <p14:creationId xmlns:p14="http://schemas.microsoft.com/office/powerpoint/2010/main" val="3792544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jQuery </a:t>
            </a:r>
            <a:r>
              <a:rPr lang="en-US" dirty="0" err="1" smtClean="0"/>
              <a:t>ui</a:t>
            </a:r>
            <a:endParaRPr lang="en-US" dirty="0"/>
          </a:p>
        </p:txBody>
      </p:sp>
      <p:sp>
        <p:nvSpPr>
          <p:cNvPr id="9" name="Місце для тексту 8"/>
          <p:cNvSpPr>
            <a:spLocks noGrp="1"/>
          </p:cNvSpPr>
          <p:nvPr>
            <p:ph type="body" sz="quarter" idx="10"/>
          </p:nvPr>
        </p:nvSpPr>
        <p:spPr/>
        <p:txBody>
          <a:bodyPr/>
          <a:lstStyle/>
          <a:p>
            <a:pPr algn="just"/>
            <a:r>
              <a:rPr lang="en-US" dirty="0">
                <a:latin typeface="+mj-lt"/>
              </a:rPr>
              <a:t> </a:t>
            </a:r>
            <a:r>
              <a:rPr lang="en-US" dirty="0" smtClean="0">
                <a:latin typeface="+mj-lt"/>
              </a:rPr>
              <a:t>   jQuery </a:t>
            </a:r>
            <a:r>
              <a:rPr lang="en-US" dirty="0">
                <a:latin typeface="+mj-lt"/>
              </a:rPr>
              <a:t>UI is a curated set of user interface interactions, effects, widgets, and themes built on top of the jQuery JavaScript Library. Whether you're building highly interactive web applications or you just need to add a date picker to a form control, jQuery UI is the perfect choice.</a:t>
            </a:r>
            <a:endParaRPr lang="uk-UA" dirty="0">
              <a:latin typeface="+mj-lt"/>
              <a:cs typeface="Times New Roman" panose="02020603050405020304"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6688" y="3387852"/>
            <a:ext cx="5239512" cy="2456021"/>
          </a:xfrm>
          <a:prstGeom prst="rect">
            <a:avLst/>
          </a:prstGeom>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510" y="3451860"/>
            <a:ext cx="2528290" cy="2324701"/>
          </a:xfrm>
          <a:prstGeom prst="rect">
            <a:avLst/>
          </a:prstGeom>
        </p:spPr>
      </p:pic>
    </p:spTree>
    <p:extLst>
      <p:ext uri="{BB962C8B-B14F-4D97-AF65-F5344CB8AC3E}">
        <p14:creationId xmlns:p14="http://schemas.microsoft.com/office/powerpoint/2010/main" val="2560316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Get </a:t>
            </a:r>
            <a:r>
              <a:rPr lang="en-US" dirty="0"/>
              <a:t>Started</a:t>
            </a:r>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82065" y="2000575"/>
            <a:ext cx="10627869" cy="3349638"/>
          </a:xfrm>
        </p:spPr>
        <p:txBody>
          <a:bodyPr>
            <a:noAutofit/>
          </a:bodyPr>
          <a:lstStyle/>
          <a:p>
            <a:pPr algn="just"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744" y="3542025"/>
            <a:ext cx="3448531" cy="266737"/>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744" y="3989266"/>
            <a:ext cx="7316221" cy="1619476"/>
          </a:xfrm>
          <a:prstGeom prst="rect">
            <a:avLst/>
          </a:prstGeom>
        </p:spPr>
      </p:pic>
      <p:pic>
        <p:nvPicPr>
          <p:cNvPr id="4" name="Рисунок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flipV="1">
            <a:off x="5757702" y="3997295"/>
            <a:ext cx="489019" cy="489019"/>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157665">
            <a:off x="5934884" y="4305579"/>
            <a:ext cx="882160" cy="882160"/>
          </a:xfrm>
          <a:prstGeom prst="rect">
            <a:avLst/>
          </a:prstGeom>
        </p:spPr>
      </p:pic>
      <p:pic>
        <p:nvPicPr>
          <p:cNvPr id="8" name="Рисунок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9478" y="5086367"/>
            <a:ext cx="1385288" cy="1060806"/>
          </a:xfrm>
          <a:prstGeom prst="rect">
            <a:avLst/>
          </a:prstGeom>
        </p:spPr>
      </p:pic>
      <p:sp>
        <p:nvSpPr>
          <p:cNvPr id="9" name="TextBox 8"/>
          <p:cNvSpPr txBox="1"/>
          <p:nvPr/>
        </p:nvSpPr>
        <p:spPr>
          <a:xfrm>
            <a:off x="1095966" y="2133314"/>
            <a:ext cx="6697667" cy="1077218"/>
          </a:xfrm>
          <a:prstGeom prst="rect">
            <a:avLst/>
          </a:prstGeom>
          <a:noFill/>
        </p:spPr>
        <p:txBody>
          <a:bodyPr wrap="none" rtlCol="0">
            <a:spAutoFit/>
          </a:bodyPr>
          <a:lstStyle/>
          <a:p>
            <a:pPr>
              <a:spcBef>
                <a:spcPts val="600"/>
              </a:spcBef>
              <a:spcAft>
                <a:spcPts val="1200"/>
              </a:spcAft>
            </a:pPr>
            <a:r>
              <a:rPr lang="en-US" dirty="0">
                <a:solidFill>
                  <a:schemeClr val="bg1">
                    <a:lumMod val="95000"/>
                    <a:lumOff val="5000"/>
                  </a:schemeClr>
                </a:solidFill>
                <a:latin typeface="+mj-lt"/>
              </a:rPr>
              <a:t>There are several ways to start using jQuery on your web site. You can</a:t>
            </a:r>
            <a:r>
              <a:rPr lang="en-US" dirty="0" smtClean="0">
                <a:solidFill>
                  <a:schemeClr val="bg1">
                    <a:lumMod val="95000"/>
                    <a:lumOff val="5000"/>
                  </a:schemeClr>
                </a:solidFill>
                <a:latin typeface="+mj-lt"/>
              </a:rPr>
              <a:t>:</a:t>
            </a:r>
          </a:p>
          <a:p>
            <a:pPr marL="648000" indent="-285750">
              <a:buFont typeface="Arial" panose="020B0604020202020204" pitchFamily="34" charset="0"/>
              <a:buChar char="•"/>
            </a:pPr>
            <a:r>
              <a:rPr lang="en-US" dirty="0">
                <a:solidFill>
                  <a:schemeClr val="bg1">
                    <a:lumMod val="95000"/>
                    <a:lumOff val="5000"/>
                  </a:schemeClr>
                </a:solidFill>
                <a:latin typeface="+mj-lt"/>
              </a:rPr>
              <a:t>Download the jQuery library from </a:t>
            </a:r>
            <a:r>
              <a:rPr lang="en-US" dirty="0" smtClean="0">
                <a:solidFill>
                  <a:schemeClr val="bg1">
                    <a:lumMod val="95000"/>
                    <a:lumOff val="5000"/>
                  </a:schemeClr>
                </a:solidFill>
                <a:latin typeface="+mj-lt"/>
              </a:rPr>
              <a:t>jQuery.com</a:t>
            </a:r>
          </a:p>
          <a:p>
            <a:pPr marL="648000" indent="-285750">
              <a:buFont typeface="Arial" panose="020B0604020202020204" pitchFamily="34" charset="0"/>
              <a:buChar char="•"/>
            </a:pPr>
            <a:r>
              <a:rPr lang="en-US" dirty="0">
                <a:solidFill>
                  <a:schemeClr val="bg1">
                    <a:lumMod val="95000"/>
                    <a:lumOff val="5000"/>
                  </a:schemeClr>
                </a:solidFill>
                <a:latin typeface="+mj-lt"/>
              </a:rPr>
              <a:t>Include jQuery from a CDN, like Google</a:t>
            </a:r>
            <a:endParaRPr lang="uk-UA" dirty="0">
              <a:solidFill>
                <a:schemeClr val="bg1">
                  <a:lumMod val="95000"/>
                  <a:lumOff val="5000"/>
                </a:schemeClr>
              </a:solidFill>
              <a:latin typeface="+mj-lt"/>
            </a:endParaRPr>
          </a:p>
        </p:txBody>
      </p:sp>
    </p:spTree>
    <p:extLst>
      <p:ext uri="{BB962C8B-B14F-4D97-AF65-F5344CB8AC3E}">
        <p14:creationId xmlns:p14="http://schemas.microsoft.com/office/powerpoint/2010/main" val="3817586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a:t>Downloading jQuery</a:t>
            </a:r>
          </a:p>
        </p:txBody>
      </p:sp>
      <p:sp>
        <p:nvSpPr>
          <p:cNvPr id="9" name="Місце для тексту 8"/>
          <p:cNvSpPr>
            <a:spLocks noGrp="1"/>
          </p:cNvSpPr>
          <p:nvPr>
            <p:ph type="body" sz="quarter" idx="10"/>
          </p:nvPr>
        </p:nvSpPr>
        <p:spPr/>
        <p:txBody>
          <a:bodyPr/>
          <a:lstStyle/>
          <a:p>
            <a:r>
              <a:rPr lang="en-US" dirty="0">
                <a:latin typeface="+mj-lt"/>
                <a:cs typeface="Times New Roman" panose="02020603050405020304" pitchFamily="18" charset="0"/>
              </a:rPr>
              <a:t>There are two versions of jQuery available for </a:t>
            </a:r>
            <a:r>
              <a:rPr lang="en-US" dirty="0" smtClean="0">
                <a:latin typeface="+mj-lt"/>
                <a:cs typeface="Times New Roman" panose="02020603050405020304" pitchFamily="18" charset="0"/>
              </a:rPr>
              <a:t>downloading:</a:t>
            </a:r>
          </a:p>
          <a:p>
            <a:pPr marL="684000" indent="-342900">
              <a:buFont typeface="Arial" panose="020B0604020202020204" pitchFamily="34" charset="0"/>
              <a:buChar char="•"/>
            </a:pPr>
            <a:r>
              <a:rPr lang="en-US" dirty="0">
                <a:latin typeface="+mj-lt"/>
              </a:rPr>
              <a:t>Production version - this is for your live website because it has been minified and </a:t>
            </a:r>
            <a:r>
              <a:rPr lang="en-US" dirty="0" smtClean="0">
                <a:latin typeface="+mj-lt"/>
              </a:rPr>
              <a:t>compressed</a:t>
            </a:r>
          </a:p>
          <a:p>
            <a:pPr marL="684000" indent="-342900">
              <a:buFont typeface="Arial" panose="020B0604020202020204" pitchFamily="34" charset="0"/>
              <a:buChar char="•"/>
            </a:pPr>
            <a:r>
              <a:rPr lang="en-US" dirty="0">
                <a:latin typeface="+mj-lt"/>
              </a:rPr>
              <a:t>Development version - this is for </a:t>
            </a:r>
            <a:r>
              <a:rPr lang="en-US" dirty="0" smtClean="0">
                <a:latin typeface="+mj-lt"/>
              </a:rPr>
              <a:t>testing </a:t>
            </a:r>
            <a:r>
              <a:rPr lang="en-US" dirty="0">
                <a:latin typeface="+mj-lt"/>
              </a:rPr>
              <a:t>and development (uncompressed and readable code</a:t>
            </a:r>
            <a:r>
              <a:rPr lang="en-US" dirty="0" smtClean="0">
                <a:latin typeface="+mj-lt"/>
              </a:rPr>
              <a:t>)</a:t>
            </a:r>
          </a:p>
          <a:p>
            <a:pPr marL="684000" indent="-342900">
              <a:buFont typeface="Arial" panose="020B0604020202020204" pitchFamily="34" charset="0"/>
              <a:buChar char="•"/>
            </a:pPr>
            <a:endParaRPr lang="en-US" dirty="0">
              <a:latin typeface="+mj-lt"/>
              <a:cs typeface="Times New Roman" panose="02020603050405020304" pitchFamily="18" charset="0"/>
            </a:endParaRPr>
          </a:p>
          <a:p>
            <a:pPr marL="341100"/>
            <a:r>
              <a:rPr lang="en-US" dirty="0">
                <a:latin typeface="+mj-lt"/>
              </a:rPr>
              <a:t>Both versions can be downloaded from jQuery.com.</a:t>
            </a:r>
            <a:endParaRPr lang="uk-UA" dirty="0">
              <a:latin typeface="+mj-lt"/>
              <a:cs typeface="Times New Roman" panose="02020603050405020304" pitchFamily="18" charset="0"/>
            </a:endParaRPr>
          </a:p>
        </p:txBody>
      </p:sp>
    </p:spTree>
    <p:extLst>
      <p:ext uri="{BB962C8B-B14F-4D97-AF65-F5344CB8AC3E}">
        <p14:creationId xmlns:p14="http://schemas.microsoft.com/office/powerpoint/2010/main" val="3580766430"/>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Схема">
  <a:themeElements>
    <a:clrScheme name="Схема">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Схема">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хема">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341e6018-ac0a-4dfb-8409-db9e0d25502e"/>
    <ds:schemaRef ds:uri="http://schemas.microsoft.com/office/2006/documentManagement/types"/>
    <ds:schemaRef ds:uri="http://schemas.microsoft.com/office/infopath/2007/PartnerControls"/>
    <ds:schemaRef ds:uri="http://purl.org/dc/terms/"/>
    <ds:schemaRef ds:uri="http://purl.org/dc/elements/1.1/"/>
    <ds:schemaRef ds:uri="http://purl.org/dc/dcmitype/"/>
    <ds:schemaRef ds:uri="http://schemas.openxmlformats.org/package/2006/metadata/core-properties"/>
    <ds:schemaRef ds:uri="835f28f2-30f1-4728-84d2-86d96e143488"/>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4385</TotalTime>
  <Words>556</Words>
  <Application>Microsoft Office PowerPoint</Application>
  <PresentationFormat>Широкий екран</PresentationFormat>
  <Paragraphs>111</Paragraphs>
  <Slides>24</Slides>
  <Notes>15</Notes>
  <HiddenSlides>0</HiddenSlides>
  <MMClips>0</MMClips>
  <ScaleCrop>false</ScaleCrop>
  <HeadingPairs>
    <vt:vector size="6" baseType="variant">
      <vt:variant>
        <vt:lpstr>Використані шрифти</vt:lpstr>
      </vt:variant>
      <vt:variant>
        <vt:i4>8</vt:i4>
      </vt:variant>
      <vt:variant>
        <vt:lpstr>Тема</vt:lpstr>
      </vt:variant>
      <vt:variant>
        <vt:i4>4</vt:i4>
      </vt:variant>
      <vt:variant>
        <vt:lpstr>Заголовки слайдів</vt:lpstr>
      </vt:variant>
      <vt:variant>
        <vt:i4>24</vt:i4>
      </vt:variant>
    </vt:vector>
  </HeadingPairs>
  <TitlesOfParts>
    <vt:vector size="36" baseType="lpstr">
      <vt:lpstr>Arial</vt:lpstr>
      <vt:lpstr>Calibri</vt:lpstr>
      <vt:lpstr>Open Sans</vt:lpstr>
      <vt:lpstr>Open Sans Regular</vt:lpstr>
      <vt:lpstr>Proxima Nova Black</vt:lpstr>
      <vt:lpstr>Times New Roman</vt:lpstr>
      <vt:lpstr>Trebuchet MS</vt:lpstr>
      <vt:lpstr>Tw Cen MT</vt:lpstr>
      <vt:lpstr>1_GRADIENT THEME</vt:lpstr>
      <vt:lpstr>2_GRADIENT THEME</vt:lpstr>
      <vt:lpstr>2_DARK THEME</vt:lpstr>
      <vt:lpstr>Схема</vt:lpstr>
      <vt:lpstr>JQuery</vt:lpstr>
      <vt:lpstr>brief history</vt:lpstr>
      <vt:lpstr>Release history</vt:lpstr>
      <vt:lpstr>Why jQuery?</vt:lpstr>
      <vt:lpstr>Who use jquery?</vt:lpstr>
      <vt:lpstr>pros and cons</vt:lpstr>
      <vt:lpstr>jQuery ui</vt:lpstr>
      <vt:lpstr>Get Started</vt:lpstr>
      <vt:lpstr>Downloading jQuery</vt:lpstr>
      <vt:lpstr>SELECTORS</vt:lpstr>
      <vt:lpstr>CSS</vt:lpstr>
      <vt:lpstr>Width/height</vt:lpstr>
      <vt:lpstr>events</vt:lpstr>
      <vt:lpstr>Events - example</vt:lpstr>
      <vt:lpstr>HTML/DOM manipulation</vt:lpstr>
      <vt:lpstr>replaceWith()</vt:lpstr>
      <vt:lpstr>after()/before()</vt:lpstr>
      <vt:lpstr>Attributes</vt:lpstr>
      <vt:lpstr>Effects and animations</vt:lpstr>
      <vt:lpstr>Animation – example #1</vt:lpstr>
      <vt:lpstr>Animation – example #2</vt:lpstr>
      <vt:lpstr>ajax</vt:lpstr>
      <vt:lpstr>references</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
  <cp:lastModifiedBy>Taras Dyda</cp:lastModifiedBy>
  <cp:revision>261</cp:revision>
  <dcterms:created xsi:type="dcterms:W3CDTF">2018-11-02T13:55:27Z</dcterms:created>
  <dcterms:modified xsi:type="dcterms:W3CDTF">2020-05-27T12:45:31Z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