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24" r:id="rId7"/>
    <p:sldId id="1225" r:id="rId8"/>
    <p:sldId id="1249" r:id="rId9"/>
    <p:sldId id="1250" r:id="rId10"/>
    <p:sldId id="1251" r:id="rId11"/>
    <p:sldId id="1239" r:id="rId12"/>
    <p:sldId id="1226" r:id="rId13"/>
    <p:sldId id="1228" r:id="rId14"/>
    <p:sldId id="1227" r:id="rId15"/>
    <p:sldId id="1242" r:id="rId16"/>
    <p:sldId id="1241" r:id="rId17"/>
    <p:sldId id="1243" r:id="rId18"/>
    <p:sldId id="1254" r:id="rId19"/>
    <p:sldId id="1253" r:id="rId20"/>
    <p:sldId id="1244" r:id="rId21"/>
    <p:sldId id="1245" r:id="rId22"/>
    <p:sldId id="1246" r:id="rId23"/>
    <p:sldId id="1247" r:id="rId24"/>
    <p:sldId id="1248" r:id="rId25"/>
    <p:sldId id="1255" r:id="rId26"/>
    <p:sldId id="1252"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9"/>
            <p14:sldId id="1250"/>
            <p14:sldId id="1251"/>
            <p14:sldId id="1239"/>
            <p14:sldId id="1226"/>
            <p14:sldId id="1228"/>
            <p14:sldId id="1227"/>
            <p14:sldId id="1242"/>
            <p14:sldId id="1241"/>
            <p14:sldId id="1243"/>
            <p14:sldId id="1254"/>
            <p14:sldId id="1253"/>
            <p14:sldId id="1244"/>
            <p14:sldId id="1245"/>
            <p14:sldId id="1246"/>
            <p14:sldId id="1247"/>
            <p14:sldId id="1248"/>
            <p14:sldId id="1255"/>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p:cViewPr varScale="1">
        <p:scale>
          <a:sx n="88" d="100"/>
          <a:sy n="88" d="100"/>
        </p:scale>
        <p:origin x="398"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01/04/2020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28905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204284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113826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55205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397951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4109540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WELCOME TO THE FUTURE</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Media queries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 y="2775855"/>
            <a:ext cx="5688874" cy="3255547"/>
          </a:xfrm>
          <a:prstGeom prst="rect">
            <a:avLst/>
          </a:prstGeom>
        </p:spPr>
      </p:pic>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bg2">
                    <a:lumMod val="95000"/>
                    <a:lumOff val="5000"/>
                  </a:schemeClr>
                </a:solidFill>
                <a:latin typeface="Times New Roman" panose="02020603050405020304" pitchFamily="18" charset="0"/>
                <a:cs typeface="Times New Roman" panose="02020603050405020304" pitchFamily="18" charset="0"/>
              </a:rPr>
              <a:t>Media queries are a popular technique for delivering a tailored style sheet to different devices</a:t>
            </a:r>
            <a:r>
              <a:rPr lang="en-US"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media</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uses to</a:t>
            </a:r>
            <a:r>
              <a:rPr lang="uk-UA"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include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block</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CSS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properties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only</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certain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condition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true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p>
          <a:p>
            <a:endParaRPr lang="uk-UA" dirty="0">
              <a:solidFill>
                <a:schemeClr val="bg2">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37" y="3019695"/>
            <a:ext cx="4552793" cy="2579916"/>
          </a:xfrm>
          <a:prstGeom prst="rect">
            <a:avLst/>
          </a:prstGeom>
        </p:spPr>
      </p:pic>
    </p:spTree>
    <p:extLst>
      <p:ext uri="{BB962C8B-B14F-4D97-AF65-F5344CB8AC3E}">
        <p14:creationId xmlns:p14="http://schemas.microsoft.com/office/powerpoint/2010/main" val="38458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685800" y="407126"/>
            <a:ext cx="10820400" cy="685800"/>
          </a:xfrm>
        </p:spPr>
        <p:txBody>
          <a:bodyPr/>
          <a:lstStyle/>
          <a:p>
            <a:pPr algn="ctr"/>
            <a:r>
              <a:rPr lang="en-US" dirty="0" smtClean="0"/>
              <a:t>Types of media queries</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1091517800"/>
              </p:ext>
            </p:extLst>
          </p:nvPr>
        </p:nvGraphicFramePr>
        <p:xfrm>
          <a:off x="1166947" y="1371601"/>
          <a:ext cx="9858106" cy="4471720"/>
        </p:xfrm>
        <a:graphic>
          <a:graphicData uri="http://schemas.openxmlformats.org/drawingml/2006/table">
            <a:tbl>
              <a:tblPr firstRow="1" bandRow="1">
                <a:tableStyleId>{7DF18680-E054-41AD-8BC1-D1AEF772440D}</a:tableStyleId>
              </a:tblPr>
              <a:tblGrid>
                <a:gridCol w="4929053">
                  <a:extLst>
                    <a:ext uri="{9D8B030D-6E8A-4147-A177-3AD203B41FA5}">
                      <a16:colId xmlns:a16="http://schemas.microsoft.com/office/drawing/2014/main" val="539638062"/>
                    </a:ext>
                  </a:extLst>
                </a:gridCol>
                <a:gridCol w="4929053">
                  <a:extLst>
                    <a:ext uri="{9D8B030D-6E8A-4147-A177-3AD203B41FA5}">
                      <a16:colId xmlns:a16="http://schemas.microsoft.com/office/drawing/2014/main" val="362962554"/>
                    </a:ext>
                  </a:extLst>
                </a:gridCol>
              </a:tblGrid>
              <a:tr h="334169">
                <a:tc>
                  <a:txBody>
                    <a:bodyPr/>
                    <a:lstStyle/>
                    <a:p>
                      <a:r>
                        <a:rPr lang="en-US" dirty="0" smtClean="0"/>
                        <a:t>Type</a:t>
                      </a:r>
                      <a:endParaRPr lang="uk-UA" dirty="0"/>
                    </a:p>
                  </a:txBody>
                  <a:tcPr/>
                </a:tc>
                <a:tc>
                  <a:txBody>
                    <a:bodyPr/>
                    <a:lstStyle/>
                    <a:p>
                      <a:r>
                        <a:rPr lang="en-US" dirty="0" smtClean="0"/>
                        <a:t>Explanation</a:t>
                      </a:r>
                      <a:endParaRPr lang="uk-UA" dirty="0"/>
                    </a:p>
                  </a:txBody>
                  <a:tcPr/>
                </a:tc>
                <a:extLst>
                  <a:ext uri="{0D108BD9-81ED-4DB2-BD59-A6C34878D82A}">
                    <a16:rowId xmlns:a16="http://schemas.microsoft.com/office/drawing/2014/main" val="228222552"/>
                  </a:ext>
                </a:extLst>
              </a:tr>
              <a:tr h="334169">
                <a:tc>
                  <a:txBody>
                    <a:bodyPr/>
                    <a:lstStyle/>
                    <a:p>
                      <a:r>
                        <a:rPr lang="en-US" dirty="0" smtClean="0"/>
                        <a:t>all</a:t>
                      </a:r>
                      <a:endParaRPr lang="uk-UA" dirty="0"/>
                    </a:p>
                  </a:txBody>
                  <a:tcPr/>
                </a:tc>
                <a:tc>
                  <a:txBody>
                    <a:bodyPr/>
                    <a:lstStyle/>
                    <a:p>
                      <a:r>
                        <a:rPr lang="en-US" sz="1800" kern="1200" dirty="0" smtClean="0">
                          <a:effectLst/>
                        </a:rPr>
                        <a:t>Used for all media type devices</a:t>
                      </a:r>
                      <a:endParaRPr lang="uk-UA" dirty="0"/>
                    </a:p>
                  </a:txBody>
                  <a:tcPr/>
                </a:tc>
                <a:extLst>
                  <a:ext uri="{0D108BD9-81ED-4DB2-BD59-A6C34878D82A}">
                    <a16:rowId xmlns:a16="http://schemas.microsoft.com/office/drawing/2014/main" val="762649672"/>
                  </a:ext>
                </a:extLst>
              </a:tr>
              <a:tr h="420061">
                <a:tc>
                  <a:txBody>
                    <a:bodyPr/>
                    <a:lstStyle/>
                    <a:p>
                      <a:r>
                        <a:rPr lang="en-US" dirty="0" smtClean="0"/>
                        <a:t>speech</a:t>
                      </a:r>
                      <a:endParaRPr lang="uk-UA" dirty="0"/>
                    </a:p>
                  </a:txBody>
                  <a:tcPr/>
                </a:tc>
                <a:tc>
                  <a:txBody>
                    <a:bodyPr/>
                    <a:lstStyle/>
                    <a:p>
                      <a:r>
                        <a:rPr lang="en-US" sz="1800" kern="1200" dirty="0" smtClean="0">
                          <a:effectLst/>
                        </a:rPr>
                        <a:t>Used for speech and sound synthesizers</a:t>
                      </a:r>
                      <a:endParaRPr lang="uk-UA" dirty="0"/>
                    </a:p>
                  </a:txBody>
                  <a:tcPr/>
                </a:tc>
                <a:extLst>
                  <a:ext uri="{0D108BD9-81ED-4DB2-BD59-A6C34878D82A}">
                    <a16:rowId xmlns:a16="http://schemas.microsoft.com/office/drawing/2014/main" val="2485397516"/>
                  </a:ext>
                </a:extLst>
              </a:tr>
              <a:tr h="420061">
                <a:tc>
                  <a:txBody>
                    <a:bodyPr/>
                    <a:lstStyle/>
                    <a:p>
                      <a:r>
                        <a:rPr lang="en-US" dirty="0" smtClean="0"/>
                        <a:t>braille</a:t>
                      </a:r>
                      <a:endParaRPr lang="uk-UA" dirty="0"/>
                    </a:p>
                  </a:txBody>
                  <a:tcPr/>
                </a:tc>
                <a:tc>
                  <a:txBody>
                    <a:bodyPr/>
                    <a:lstStyle/>
                    <a:p>
                      <a:r>
                        <a:rPr lang="en-US" sz="1800" kern="1200" dirty="0" smtClean="0">
                          <a:effectLst/>
                        </a:rPr>
                        <a:t>Used for braille tactile feedback devices</a:t>
                      </a:r>
                      <a:endParaRPr lang="uk-UA" dirty="0"/>
                    </a:p>
                  </a:txBody>
                  <a:tcPr/>
                </a:tc>
                <a:extLst>
                  <a:ext uri="{0D108BD9-81ED-4DB2-BD59-A6C34878D82A}">
                    <a16:rowId xmlns:a16="http://schemas.microsoft.com/office/drawing/2014/main" val="1894936811"/>
                  </a:ext>
                </a:extLst>
              </a:tr>
              <a:tr h="334169">
                <a:tc>
                  <a:txBody>
                    <a:bodyPr/>
                    <a:lstStyle/>
                    <a:p>
                      <a:r>
                        <a:rPr lang="en-US" dirty="0" smtClean="0"/>
                        <a:t>embossed</a:t>
                      </a:r>
                      <a:endParaRPr lang="uk-UA" dirty="0"/>
                    </a:p>
                  </a:txBody>
                  <a:tcPr/>
                </a:tc>
                <a:tc>
                  <a:txBody>
                    <a:bodyPr/>
                    <a:lstStyle/>
                    <a:p>
                      <a:r>
                        <a:rPr lang="en-US" sz="1800" kern="1200" dirty="0" smtClean="0">
                          <a:effectLst/>
                        </a:rPr>
                        <a:t>Used for paged braille printers</a:t>
                      </a:r>
                      <a:endParaRPr lang="uk-UA" dirty="0"/>
                    </a:p>
                  </a:txBody>
                  <a:tcPr/>
                </a:tc>
                <a:extLst>
                  <a:ext uri="{0D108BD9-81ED-4DB2-BD59-A6C34878D82A}">
                    <a16:rowId xmlns:a16="http://schemas.microsoft.com/office/drawing/2014/main" val="2099578059"/>
                  </a:ext>
                </a:extLst>
              </a:tr>
              <a:tr h="334169">
                <a:tc>
                  <a:txBody>
                    <a:bodyPr/>
                    <a:lstStyle/>
                    <a:p>
                      <a:r>
                        <a:rPr lang="en-US" dirty="0" smtClean="0"/>
                        <a:t>handheld</a:t>
                      </a:r>
                      <a:endParaRPr lang="uk-UA" dirty="0"/>
                    </a:p>
                  </a:txBody>
                  <a:tcPr/>
                </a:tc>
                <a:tc>
                  <a:txBody>
                    <a:bodyPr/>
                    <a:lstStyle/>
                    <a:p>
                      <a:r>
                        <a:rPr lang="en-US" sz="1800" kern="1200" dirty="0" smtClean="0">
                          <a:effectLst/>
                        </a:rPr>
                        <a:t>Used for small or handheld devices</a:t>
                      </a:r>
                      <a:endParaRPr lang="uk-UA" dirty="0"/>
                    </a:p>
                  </a:txBody>
                  <a:tcPr/>
                </a:tc>
                <a:extLst>
                  <a:ext uri="{0D108BD9-81ED-4DB2-BD59-A6C34878D82A}">
                    <a16:rowId xmlns:a16="http://schemas.microsoft.com/office/drawing/2014/main" val="3102002888"/>
                  </a:ext>
                </a:extLst>
              </a:tr>
              <a:tr h="334169">
                <a:tc>
                  <a:txBody>
                    <a:bodyPr/>
                    <a:lstStyle/>
                    <a:p>
                      <a:r>
                        <a:rPr lang="en-US" dirty="0" smtClean="0"/>
                        <a:t>print</a:t>
                      </a:r>
                    </a:p>
                  </a:txBody>
                  <a:tcPr/>
                </a:tc>
                <a:tc>
                  <a:txBody>
                    <a:bodyPr/>
                    <a:lstStyle/>
                    <a:p>
                      <a:r>
                        <a:rPr lang="en-US" sz="1800" kern="1200" dirty="0" smtClean="0">
                          <a:effectLst/>
                        </a:rPr>
                        <a:t>Used for printers</a:t>
                      </a:r>
                      <a:endParaRPr lang="uk-UA" dirty="0"/>
                    </a:p>
                  </a:txBody>
                  <a:tcPr/>
                </a:tc>
                <a:extLst>
                  <a:ext uri="{0D108BD9-81ED-4DB2-BD59-A6C34878D82A}">
                    <a16:rowId xmlns:a16="http://schemas.microsoft.com/office/drawing/2014/main" val="1588054479"/>
                  </a:ext>
                </a:extLst>
              </a:tr>
              <a:tr h="431198">
                <a:tc>
                  <a:txBody>
                    <a:bodyPr/>
                    <a:lstStyle/>
                    <a:p>
                      <a:r>
                        <a:rPr lang="en-US" dirty="0" smtClean="0"/>
                        <a:t>projection</a:t>
                      </a:r>
                      <a:endParaRPr lang="uk-UA" dirty="0"/>
                    </a:p>
                  </a:txBody>
                  <a:tcPr/>
                </a:tc>
                <a:tc>
                  <a:txBody>
                    <a:bodyPr/>
                    <a:lstStyle/>
                    <a:p>
                      <a:r>
                        <a:rPr lang="en-US" sz="1800" kern="1200" dirty="0" smtClean="0">
                          <a:effectLst/>
                        </a:rPr>
                        <a:t>Used for projected presentations, like slides</a:t>
                      </a:r>
                      <a:endParaRPr lang="uk-UA" dirty="0"/>
                    </a:p>
                  </a:txBody>
                  <a:tcPr/>
                </a:tc>
                <a:extLst>
                  <a:ext uri="{0D108BD9-81ED-4DB2-BD59-A6C34878D82A}">
                    <a16:rowId xmlns:a16="http://schemas.microsoft.com/office/drawing/2014/main" val="4106258098"/>
                  </a:ext>
                </a:extLst>
              </a:tr>
              <a:tr h="334169">
                <a:tc>
                  <a:txBody>
                    <a:bodyPr/>
                    <a:lstStyle/>
                    <a:p>
                      <a:r>
                        <a:rPr lang="en-US" dirty="0" smtClean="0"/>
                        <a:t>screen</a:t>
                      </a:r>
                      <a:endParaRPr lang="uk-UA" dirty="0"/>
                    </a:p>
                  </a:txBody>
                  <a:tcPr/>
                </a:tc>
                <a:tc>
                  <a:txBody>
                    <a:bodyPr/>
                    <a:lstStyle/>
                    <a:p>
                      <a:r>
                        <a:rPr lang="en-US" sz="1800" kern="1200" dirty="0" smtClean="0">
                          <a:effectLst/>
                        </a:rPr>
                        <a:t>Used for computer screens</a:t>
                      </a:r>
                      <a:endParaRPr lang="uk-UA" dirty="0"/>
                    </a:p>
                  </a:txBody>
                  <a:tcPr/>
                </a:tc>
                <a:extLst>
                  <a:ext uri="{0D108BD9-81ED-4DB2-BD59-A6C34878D82A}">
                    <a16:rowId xmlns:a16="http://schemas.microsoft.com/office/drawing/2014/main" val="3359718662"/>
                  </a:ext>
                </a:extLst>
              </a:tr>
              <a:tr h="600087">
                <a:tc>
                  <a:txBody>
                    <a:bodyPr/>
                    <a:lstStyle/>
                    <a:p>
                      <a:r>
                        <a:rPr lang="en-US" dirty="0" err="1" smtClean="0"/>
                        <a:t>tty</a:t>
                      </a:r>
                      <a:endParaRPr lang="uk-UA" dirty="0"/>
                    </a:p>
                  </a:txBody>
                  <a:tcPr/>
                </a:tc>
                <a:tc>
                  <a:txBody>
                    <a:bodyPr/>
                    <a:lstStyle/>
                    <a:p>
                      <a:r>
                        <a:rPr lang="en-US" sz="1800" kern="1200" dirty="0" smtClean="0">
                          <a:effectLst/>
                        </a:rPr>
                        <a:t>Used for media using a fixed-pitch character grid, like teletypes and terminals</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076001885"/>
                  </a:ext>
                </a:extLst>
              </a:tr>
              <a:tr h="334169">
                <a:tc>
                  <a:txBody>
                    <a:bodyPr/>
                    <a:lstStyle/>
                    <a:p>
                      <a:r>
                        <a:rPr lang="en-US" dirty="0" err="1" smtClean="0"/>
                        <a:t>tv</a:t>
                      </a:r>
                      <a:endParaRPr lang="uk-UA" dirty="0"/>
                    </a:p>
                  </a:txBody>
                  <a:tcPr/>
                </a:tc>
                <a:tc>
                  <a:txBody>
                    <a:bodyPr/>
                    <a:lstStyle/>
                    <a:p>
                      <a:r>
                        <a:rPr lang="en-US" sz="1800" b="0" i="0" kern="1200" dirty="0" smtClean="0">
                          <a:solidFill>
                            <a:schemeClr val="dk1"/>
                          </a:solidFill>
                          <a:effectLst/>
                          <a:latin typeface="+mn-lt"/>
                          <a:ea typeface="+mn-ea"/>
                          <a:cs typeface="+mn-cs"/>
                        </a:rPr>
                        <a:t>Used for television-type devices</a:t>
                      </a:r>
                      <a:endParaRPr lang="uk-UA" dirty="0"/>
                    </a:p>
                  </a:txBody>
                  <a:tcPr/>
                </a:tc>
                <a:extLst>
                  <a:ext uri="{0D108BD9-81ED-4DB2-BD59-A6C34878D82A}">
                    <a16:rowId xmlns:a16="http://schemas.microsoft.com/office/drawing/2014/main" val="2061137065"/>
                  </a:ext>
                </a:extLst>
              </a:tr>
            </a:tbl>
          </a:graphicData>
        </a:graphic>
      </p:graphicFrame>
    </p:spTree>
    <p:extLst>
      <p:ext uri="{BB962C8B-B14F-4D97-AF65-F5344CB8AC3E}">
        <p14:creationId xmlns:p14="http://schemas.microsoft.com/office/powerpoint/2010/main" val="126665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Structure </a:t>
            </a:r>
            <a:r>
              <a:rPr lang="en-US" dirty="0"/>
              <a:t>of media queries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758" y="2194787"/>
            <a:ext cx="3552911" cy="3548109"/>
          </a:xfrm>
          <a:prstGeom prst="rect">
            <a:avLst/>
          </a:prstGeom>
        </p:spPr>
      </p:pic>
      <p:sp>
        <p:nvSpPr>
          <p:cNvPr id="4" name="Прямокутник 3"/>
          <p:cNvSpPr/>
          <p:nvPr/>
        </p:nvSpPr>
        <p:spPr>
          <a:xfrm>
            <a:off x="918751" y="2194787"/>
            <a:ext cx="3596640" cy="1477328"/>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
        <p:nvSpPr>
          <p:cNvPr id="8" name="Прямокутник 7"/>
          <p:cNvSpPr/>
          <p:nvPr/>
        </p:nvSpPr>
        <p:spPr>
          <a:xfrm>
            <a:off x="918751" y="4135770"/>
            <a:ext cx="3757749" cy="1754326"/>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p>
          <a:p>
            <a:r>
              <a:rPr lang="en-US" dirty="0" smtClean="0">
                <a:solidFill>
                  <a:srgbClr val="C00000"/>
                </a:solidFill>
                <a:latin typeface="Consolas" panose="020B0609020204030204" pitchFamily="49" charset="0"/>
              </a:rPr>
              <a:t>(min-height:500px)</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18824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Not, Only, And</a:t>
            </a:r>
            <a:endParaRPr lang="uk-UA" dirty="0"/>
          </a:p>
        </p:txBody>
      </p:sp>
      <p:sp>
        <p:nvSpPr>
          <p:cNvPr id="2" name="TextBox 1"/>
          <p:cNvSpPr txBox="1"/>
          <p:nvPr/>
        </p:nvSpPr>
        <p:spPr>
          <a:xfrm>
            <a:off x="857793" y="2229394"/>
            <a:ext cx="1012806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AND</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combines a media feature with a media type or other media features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ONLY</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prevents older browsers that do not support media queries with media features from applying the specified styles.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It has no effect on modern browsers</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smtClean="0">
                <a:solidFill>
                  <a:schemeClr val="bg1">
                    <a:lumMod val="95000"/>
                    <a:lumOff val="5000"/>
                  </a:schemeClr>
                </a:solidFill>
                <a:latin typeface="Times New Roman" panose="02020603050405020304" pitchFamily="18" charset="0"/>
                <a:cs typeface="Times New Roman" panose="02020603050405020304" pitchFamily="18" charset="0"/>
              </a:rPr>
              <a:t>NOT</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keyword reverts the meaning of an entire media query.</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4537718"/>
            <a:ext cx="2669320"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(min-width:400px) </a:t>
            </a:r>
          </a:p>
          <a:p>
            <a:r>
              <a:rPr lang="en-US" sz="1400" dirty="0" smtClean="0">
                <a:solidFill>
                  <a:srgbClr val="C00000"/>
                </a:solidFill>
                <a:latin typeface="Consolas" panose="020B0609020204030204" pitchFamily="49" charset="0"/>
              </a:rPr>
              <a:t>and </a:t>
            </a:r>
            <a:r>
              <a:rPr lang="en-US" sz="1400" dirty="0">
                <a:solidFill>
                  <a:srgbClr val="C00000"/>
                </a:solidFill>
                <a:latin typeface="Consolas" panose="020B0609020204030204" pitchFamily="49" charset="0"/>
              </a:rPr>
              <a:t>(max-width: 600px)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a:solidFill>
                  <a:srgbClr val="C00000"/>
                </a:solidFill>
                <a:latin typeface="Consolas" panose="020B0609020204030204" pitchFamily="49" charset="0"/>
              </a:rPr>
              <a:t>column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rgbClr val="FFC000"/>
                </a:solidFill>
                <a:latin typeface="Consolas" panose="020B0609020204030204" pitchFamily="49" charset="0"/>
              </a:rPr>
              <a:t>width:</a:t>
            </a:r>
            <a:r>
              <a:rPr lang="en-US" sz="1400" dirty="0">
                <a:solidFill>
                  <a:srgbClr val="C00000"/>
                </a:solidFill>
                <a:latin typeface="Consolas" panose="020B0609020204030204" pitchFamily="49" charset="0"/>
              </a:rPr>
              <a:t> </a:t>
            </a:r>
            <a:r>
              <a:rPr lang="en-US" sz="1400" dirty="0">
                <a:solidFill>
                  <a:srgbClr val="0070C0"/>
                </a:solidFill>
                <a:latin typeface="Consolas" panose="020B0609020204030204" pitchFamily="49" charset="0"/>
              </a:rPr>
              <a:t>100%</a:t>
            </a:r>
            <a:r>
              <a:rPr lang="en-US" sz="1400" dirty="0">
                <a:solidFill>
                  <a:srgbClr val="C00000"/>
                </a:solidFill>
                <a:latin typeface="Consolas" panose="020B0609020204030204" pitchFamily="49" charset="0"/>
              </a:rPr>
              <a:t>;</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5" name="TextBox 4"/>
          <p:cNvSpPr txBox="1"/>
          <p:nvPr/>
        </p:nvSpPr>
        <p:spPr>
          <a:xfrm>
            <a:off x="4208417" y="4537717"/>
            <a:ext cx="3166251"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smtClean="0">
                <a:solidFill>
                  <a:srgbClr val="C00000"/>
                </a:solidFill>
                <a:latin typeface="Consolas" panose="020B0609020204030204" pitchFamily="49" charset="0"/>
              </a:rPr>
              <a:t>only all </a:t>
            </a:r>
            <a:endParaRPr lang="en-US" sz="1400" dirty="0" smtClean="0">
              <a:solidFill>
                <a:srgbClr val="C00000"/>
              </a:solidFill>
              <a:latin typeface="Consolas" panose="020B0609020204030204" pitchFamily="49" charset="0"/>
            </a:endParaRPr>
          </a:p>
          <a:p>
            <a:r>
              <a:rPr lang="en-US" sz="1400" dirty="0" smtClean="0">
                <a:solidFill>
                  <a:srgbClr val="C00000"/>
                </a:solidFill>
                <a:latin typeface="Consolas" panose="020B0609020204030204" pitchFamily="49" charset="0"/>
              </a:rPr>
              <a:t>and (orientation: landscape)</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background-color: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red</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7" name="TextBox 6"/>
          <p:cNvSpPr txBox="1"/>
          <p:nvPr/>
        </p:nvSpPr>
        <p:spPr>
          <a:xfrm>
            <a:off x="7991604" y="4472403"/>
            <a:ext cx="2967479"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not screen </a:t>
            </a:r>
          </a:p>
          <a:p>
            <a:r>
              <a:rPr lang="en-US" sz="1400" dirty="0" smtClean="0">
                <a:solidFill>
                  <a:srgbClr val="C00000"/>
                </a:solidFill>
                <a:latin typeface="Consolas" panose="020B0609020204030204" pitchFamily="49" charset="0"/>
              </a:rPr>
              <a:t>and (device-width: 768px)</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white</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8988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Meta tag</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accent3">
                    <a:lumMod val="75000"/>
                  </a:schemeClr>
                </a:solidFill>
              </a:rPr>
              <a:t>&lt;</a:t>
            </a:r>
            <a:r>
              <a:rPr lang="en-US" sz="1800" dirty="0">
                <a:solidFill>
                  <a:srgbClr val="BA124A"/>
                </a:solidFill>
              </a:rPr>
              <a:t>meta</a:t>
            </a:r>
            <a:r>
              <a:rPr lang="en-US" sz="1800" dirty="0"/>
              <a:t> </a:t>
            </a:r>
            <a:r>
              <a:rPr lang="en-US" sz="1800" dirty="0">
                <a:solidFill>
                  <a:srgbClr val="FF0000"/>
                </a:solidFill>
              </a:rPr>
              <a:t>name</a:t>
            </a:r>
            <a:r>
              <a:rPr lang="en-US" sz="1800" dirty="0">
                <a:solidFill>
                  <a:schemeClr val="accent3">
                    <a:lumMod val="75000"/>
                  </a:schemeClr>
                </a:solidFill>
              </a:rPr>
              <a:t>="viewport"</a:t>
            </a:r>
            <a:r>
              <a:rPr lang="en-US" sz="1800" dirty="0"/>
              <a:t> </a:t>
            </a:r>
            <a:r>
              <a:rPr lang="en-US" sz="1800" dirty="0">
                <a:solidFill>
                  <a:srgbClr val="FF0000"/>
                </a:solidFill>
              </a:rPr>
              <a:t>content</a:t>
            </a:r>
            <a:r>
              <a:rPr lang="en-US" sz="1800" dirty="0">
                <a:solidFill>
                  <a:schemeClr val="accent3">
                    <a:lumMod val="75000"/>
                  </a:schemeClr>
                </a:solidFill>
              </a:rPr>
              <a:t>="width=device-width, initial-scale=1.0"&gt; !!!</a:t>
            </a:r>
            <a:endParaRPr lang="uk-UA" dirty="0">
              <a:solidFill>
                <a:schemeClr val="bg2">
                  <a:lumMod val="95000"/>
                  <a:lumOff val="5000"/>
                </a:schemeClr>
              </a:solidFill>
            </a:endParaRPr>
          </a:p>
        </p:txBody>
      </p:sp>
      <p:sp>
        <p:nvSpPr>
          <p:cNvPr id="3" name="TextBox 2"/>
          <p:cNvSpPr txBox="1"/>
          <p:nvPr/>
        </p:nvSpPr>
        <p:spPr>
          <a:xfrm>
            <a:off x="6668589" y="3006633"/>
            <a:ext cx="4143913" cy="1754326"/>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r>
              <a:rPr lang="en-US" dirty="0" smtClean="0">
                <a:solidFill>
                  <a:srgbClr val="0F45B1"/>
                </a:solidFill>
              </a:rPr>
              <a:t>{</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
        <p:nvSpPr>
          <p:cNvPr id="7" name="TextBox 6"/>
          <p:cNvSpPr txBox="1"/>
          <p:nvPr/>
        </p:nvSpPr>
        <p:spPr>
          <a:xfrm>
            <a:off x="1143001" y="2893421"/>
            <a:ext cx="4143913" cy="2308324"/>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endParaRPr lang="en-US" dirty="0" smtClean="0">
              <a:solidFill>
                <a:srgbClr val="0F45B1"/>
              </a:solidFill>
            </a:endParaRPr>
          </a:p>
          <a:p>
            <a:r>
              <a:rPr lang="en-US" dirty="0" smtClean="0">
                <a:solidFill>
                  <a:srgbClr val="159B3B"/>
                </a:solidFill>
              </a:rPr>
              <a:t>and</a:t>
            </a:r>
            <a:r>
              <a:rPr lang="en-US" dirty="0" smtClean="0">
                <a:solidFill>
                  <a:schemeClr val="bg2">
                    <a:lumMod val="95000"/>
                    <a:lumOff val="5000"/>
                  </a:schemeClr>
                </a:solidFill>
              </a:rPr>
              <a:t> </a:t>
            </a:r>
            <a:r>
              <a:rPr lang="en-US" dirty="0" smtClean="0">
                <a:solidFill>
                  <a:srgbClr val="0F45B1"/>
                </a:solidFill>
              </a:rPr>
              <a:t>(device-pixel-ratio</a:t>
            </a:r>
            <a:r>
              <a:rPr lang="en-US" dirty="0">
                <a:solidFill>
                  <a:srgbClr val="0F45B1"/>
                </a:solidFill>
              </a:rPr>
              <a:t>: </a:t>
            </a:r>
            <a:r>
              <a:rPr lang="en-US" dirty="0">
                <a:solidFill>
                  <a:srgbClr val="FF0000"/>
                </a:solidFill>
              </a:rPr>
              <a:t>3</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(orientation: </a:t>
            </a:r>
            <a:r>
              <a:rPr lang="en-US" dirty="0" smtClean="0">
                <a:solidFill>
                  <a:srgbClr val="FF0000"/>
                </a:solidFill>
              </a:rPr>
              <a:t>portrait</a:t>
            </a:r>
            <a:r>
              <a:rPr lang="en-US" dirty="0" smtClean="0">
                <a:solidFill>
                  <a:srgbClr val="0F45B1"/>
                </a:solidFill>
              </a:rPr>
              <a:t>) {</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Tree>
    <p:extLst>
      <p:ext uri="{BB962C8B-B14F-4D97-AF65-F5344CB8AC3E}">
        <p14:creationId xmlns:p14="http://schemas.microsoft.com/office/powerpoint/2010/main" val="2138499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sp>
        <p:nvSpPr>
          <p:cNvPr id="7" name="TextBox 6"/>
          <p:cNvSpPr txBox="1"/>
          <p:nvPr/>
        </p:nvSpPr>
        <p:spPr>
          <a:xfrm>
            <a:off x="495298" y="2015422"/>
            <a:ext cx="4467498" cy="1477328"/>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smtClean="0">
                <a:solidFill>
                  <a:schemeClr val="accent3">
                    <a:lumMod val="75000"/>
                  </a:schemeClr>
                </a:solidFill>
                <a:latin typeface="Consolas" panose="020B0609020204030204" pitchFamily="49" charset="0"/>
              </a:rPr>
              <a:t>class</a:t>
            </a:r>
            <a:r>
              <a:rPr lang="uk-UA" altLang="uk-UA" dirty="0" smtClean="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container</a:t>
            </a:r>
            <a:r>
              <a:rPr lang="uk-UA" altLang="uk-UA" dirty="0" smtClean="0">
                <a:solidFill>
                  <a:srgbClr val="92D05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a:t>
            </a:r>
            <a:r>
              <a:rPr lang="uk-UA" altLang="uk-UA" dirty="0" smtClean="0">
                <a:solidFill>
                  <a:srgbClr val="FFC000"/>
                </a:solidFill>
                <a:latin typeface="Consolas" panose="020B0609020204030204" pitchFamily="49" charset="0"/>
              </a:rPr>
              <a:t>&gt;</a:t>
            </a:r>
            <a:endParaRPr lang="uk-UA" dirty="0">
              <a:solidFill>
                <a:srgbClr val="FFC000"/>
              </a:solidFill>
            </a:endParaRPr>
          </a:p>
        </p:txBody>
      </p:sp>
      <p:sp>
        <p:nvSpPr>
          <p:cNvPr id="9" name="TextBox 8"/>
          <p:cNvSpPr txBox="1"/>
          <p:nvPr/>
        </p:nvSpPr>
        <p:spPr>
          <a:xfrm>
            <a:off x="6635933" y="2229392"/>
            <a:ext cx="2899954" cy="2092881"/>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smtClean="0">
                <a:solidFill>
                  <a:srgbClr val="BABABA"/>
                </a:solidFill>
                <a:latin typeface="Consolas" panose="020B0609020204030204" pitchFamily="49" charset="0"/>
              </a:rPr>
              <a:t>display</a:t>
            </a:r>
            <a:r>
              <a:rPr lang="uk-UA" altLang="uk-UA" dirty="0" err="1" smtClean="0">
                <a:solidFill>
                  <a:srgbClr val="A9B7C6"/>
                </a:solidFill>
                <a:latin typeface="Consolas" panose="020B0609020204030204" pitchFamily="49" charset="0"/>
              </a:rPr>
              <a:t>:</a:t>
            </a:r>
            <a:r>
              <a:rPr lang="uk-UA" altLang="uk-UA" dirty="0" err="1" smtClean="0">
                <a:solidFill>
                  <a:srgbClr val="A5C261"/>
                </a:solidFill>
                <a:latin typeface="Consolas" panose="020B0609020204030204" pitchFamily="49" charset="0"/>
              </a:rPr>
              <a:t>flex</a:t>
            </a:r>
            <a:r>
              <a:rPr lang="uk-UA" altLang="uk-UA" dirty="0" smtClean="0">
                <a:solidFill>
                  <a:srgbClr val="CC7832"/>
                </a:solidFill>
                <a:latin typeface="Consolas" panose="020B0609020204030204" pitchFamily="49" charset="0"/>
              </a:rPr>
              <a:t>;</a:t>
            </a:r>
            <a:br>
              <a:rPr lang="uk-UA" altLang="uk-UA" dirty="0" smtClean="0">
                <a:solidFill>
                  <a:srgbClr val="CC7832"/>
                </a:solidFill>
                <a:latin typeface="Consolas" panose="020B0609020204030204" pitchFamily="49" charset="0"/>
              </a:rPr>
            </a:br>
            <a:r>
              <a:rPr lang="uk-UA" altLang="uk-UA" dirty="0" smtClean="0">
                <a:solidFill>
                  <a:srgbClr val="CC7832"/>
                </a:solidFill>
                <a:latin typeface="Consolas" panose="020B0609020204030204" pitchFamily="49" charset="0"/>
              </a:rPr>
              <a:t>    </a:t>
            </a:r>
            <a:r>
              <a:rPr lang="uk-UA" altLang="uk-UA" dirty="0" smtClean="0">
                <a:solidFill>
                  <a:srgbClr val="BABABA"/>
                </a:solidFill>
                <a:latin typeface="Consolas" panose="020B0609020204030204" pitchFamily="49" charset="0"/>
              </a:rPr>
              <a:t>height</a:t>
            </a:r>
            <a:r>
              <a:rPr lang="uk-UA" altLang="uk-UA" dirty="0" smtClean="0">
                <a:solidFill>
                  <a:srgbClr val="A9B7C6"/>
                </a:solidFill>
                <a:latin typeface="Consolas" panose="020B0609020204030204" pitchFamily="49" charset="0"/>
              </a:rPr>
              <a:t>:</a:t>
            </a:r>
            <a:r>
              <a:rPr lang="uk-UA" altLang="uk-UA" dirty="0" smtClean="0">
                <a:solidFill>
                  <a:schemeClr val="accent3">
                    <a:lumMod val="75000"/>
                  </a:schemeClr>
                </a:solidFill>
                <a:latin typeface="Consolas" panose="020B0609020204030204" pitchFamily="49" charset="0"/>
              </a:rPr>
              <a:t>100</a:t>
            </a:r>
            <a:r>
              <a:rPr lang="uk-UA" altLang="uk-UA" dirty="0" smtClean="0">
                <a:solidFill>
                  <a:srgbClr val="A5C261"/>
                </a:solidFill>
                <a:latin typeface="Consolas" panose="020B0609020204030204" pitchFamily="49" charset="0"/>
              </a:rPr>
              <a:t>px</a:t>
            </a:r>
            <a:r>
              <a:rPr lang="uk-UA" altLang="uk-UA" dirty="0" smtClean="0">
                <a:solidFill>
                  <a:srgbClr val="CC7832"/>
                </a:solidFill>
                <a:latin typeface="Consolas" panose="020B0609020204030204" pitchFamily="49" charset="0"/>
              </a:rPr>
              <a:t>;</a:t>
            </a:r>
            <a:endParaRPr lang="en-US" altLang="uk-UA" dirty="0" smtClean="0">
              <a:solidFill>
                <a:srgbClr val="CC7832"/>
              </a:solidFill>
              <a:latin typeface="Consolas" panose="020B0609020204030204" pitchFamily="49" charset="0"/>
            </a:endParaRPr>
          </a:p>
          <a:p>
            <a:r>
              <a:rPr lang="en-US" altLang="uk-UA" dirty="0" smtClean="0">
                <a:solidFill>
                  <a:schemeClr val="tx1">
                    <a:lumMod val="75000"/>
                  </a:schemeClr>
                </a:solidFill>
                <a:latin typeface="Consolas" panose="020B0609020204030204" pitchFamily="49" charset="0"/>
              </a:rPr>
              <a:t>}</a:t>
            </a:r>
          </a:p>
          <a:p>
            <a:endParaRPr lang="uk-UA" altLang="uk-UA" sz="4000" dirty="0" smtClean="0">
              <a:latin typeface="Arial" panose="020B0604020202020204" pitchFamily="34" charset="0"/>
            </a:endParaRPr>
          </a:p>
          <a:p>
            <a:endParaRPr lang="uk-UA" dirty="0"/>
          </a:p>
        </p:txBody>
      </p:sp>
      <p:sp>
        <p:nvSpPr>
          <p:cNvPr id="12" name="TextBox 11"/>
          <p:cNvSpPr txBox="1"/>
          <p:nvPr/>
        </p:nvSpPr>
        <p:spPr>
          <a:xfrm>
            <a:off x="495298" y="3657601"/>
            <a:ext cx="4086497" cy="3477875"/>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calc</a:t>
            </a:r>
            <a:r>
              <a:rPr lang="uk-UA" altLang="uk-UA" dirty="0">
                <a:solidFill>
                  <a:srgbClr val="A9B7C6"/>
                </a:solidFill>
                <a:latin typeface="Consolas" panose="020B0609020204030204" pitchFamily="49" charset="0"/>
              </a:rPr>
              <a:t>(</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 / </a:t>
            </a:r>
            <a:r>
              <a:rPr lang="uk-UA" altLang="uk-UA" dirty="0">
                <a:solidFill>
                  <a:schemeClr val="accent3">
                    <a:lumMod val="75000"/>
                  </a:schemeClr>
                </a:solidFill>
                <a:latin typeface="Consolas" panose="020B0609020204030204" pitchFamily="49" charset="0"/>
              </a:rPr>
              <a:t>3</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display</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flex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justify-content</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color</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white</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font-family</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Verdana</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font-size</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25</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742" y="3891631"/>
            <a:ext cx="7563687" cy="1974201"/>
          </a:xfrm>
          <a:prstGeom prst="rect">
            <a:avLst/>
          </a:prstGeom>
        </p:spPr>
      </p:pic>
    </p:spTree>
    <p:extLst>
      <p:ext uri="{BB962C8B-B14F-4D97-AF65-F5344CB8AC3E}">
        <p14:creationId xmlns:p14="http://schemas.microsoft.com/office/powerpoint/2010/main" val="30571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145" y="2323096"/>
            <a:ext cx="3233054" cy="2953771"/>
          </a:xfrm>
          <a:prstGeom prst="rect">
            <a:avLst/>
          </a:prstGeom>
        </p:spPr>
      </p:pic>
      <p:sp>
        <p:nvSpPr>
          <p:cNvPr id="8" name="TextBox 7"/>
          <p:cNvSpPr txBox="1"/>
          <p:nvPr/>
        </p:nvSpPr>
        <p:spPr>
          <a:xfrm>
            <a:off x="1140822" y="2403565"/>
            <a:ext cx="4490332" cy="3754874"/>
          </a:xfrm>
          <a:prstGeom prst="rect">
            <a:avLst/>
          </a:prstGeom>
          <a:noFill/>
        </p:spPr>
        <p:txBody>
          <a:bodyPr wrap="none" rtlCol="0">
            <a:spAutoFit/>
          </a:bodyPr>
          <a:lstStyle/>
          <a:p>
            <a:r>
              <a:rPr lang="uk-UA" altLang="uk-UA" dirty="0">
                <a:solidFill>
                  <a:srgbClr val="CC7832"/>
                </a:solidFill>
                <a:latin typeface="Consolas" panose="020B0609020204030204" pitchFamily="49" charset="0"/>
              </a:rPr>
              <a:t>@</a:t>
            </a:r>
            <a:r>
              <a:rPr lang="uk-UA" altLang="uk-UA" dirty="0" err="1">
                <a:solidFill>
                  <a:srgbClr val="CC7832"/>
                </a:solidFill>
                <a:latin typeface="Consolas" panose="020B0609020204030204" pitchFamily="49" charset="0"/>
              </a:rPr>
              <a:t>media</a:t>
            </a:r>
            <a:r>
              <a:rPr lang="uk-UA" altLang="uk-UA" dirty="0">
                <a:solidFill>
                  <a:srgbClr val="CC7832"/>
                </a:solidFill>
                <a:latin typeface="Consolas" panose="020B0609020204030204" pitchFamily="49" charset="0"/>
              </a:rPr>
              <a:t> </a:t>
            </a:r>
            <a:r>
              <a:rPr lang="uk-UA" altLang="uk-UA" dirty="0" err="1">
                <a:solidFill>
                  <a:srgbClr val="92D050"/>
                </a:solidFill>
                <a:latin typeface="Consolas" panose="020B0609020204030204" pitchFamily="49" charset="0"/>
              </a:rPr>
              <a:t>all</a:t>
            </a:r>
            <a:r>
              <a:rPr lang="uk-UA" altLang="uk-UA" dirty="0">
                <a:solidFill>
                  <a:srgbClr val="A5C261"/>
                </a:solidFill>
                <a:latin typeface="Consolas" panose="020B0609020204030204" pitchFamily="49" charset="0"/>
              </a:rPr>
              <a:t> </a:t>
            </a:r>
            <a:r>
              <a:rPr lang="uk-UA" altLang="uk-UA" dirty="0">
                <a:solidFill>
                  <a:srgbClr val="FFC000"/>
                </a:solidFill>
                <a:latin typeface="Consolas" panose="020B0609020204030204" pitchFamily="49" charset="0"/>
              </a:rPr>
              <a:t>and</a:t>
            </a:r>
            <a:r>
              <a:rPr lang="uk-UA" altLang="uk-UA" dirty="0">
                <a:solidFill>
                  <a:srgbClr val="E8BF6A"/>
                </a:solidFill>
                <a:latin typeface="Consolas" panose="020B0609020204030204" pitchFamily="49" charset="0"/>
              </a:rPr>
              <a:t> </a:t>
            </a:r>
            <a:r>
              <a:rPr lang="uk-UA" altLang="uk-UA" dirty="0">
                <a:solidFill>
                  <a:srgbClr val="A9B7C6"/>
                </a:solidFill>
                <a:latin typeface="Consolas" panose="020B0609020204030204" pitchFamily="49" charset="0"/>
              </a:rPr>
              <a:t>(</a:t>
            </a:r>
            <a:r>
              <a:rPr lang="uk-UA" altLang="uk-UA" dirty="0" err="1">
                <a:solidFill>
                  <a:srgbClr val="BABABA"/>
                </a:solidFill>
                <a:latin typeface="Consolas" panose="020B0609020204030204" pitchFamily="49" charset="0"/>
              </a:rPr>
              <a:t>max-width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700</a:t>
            </a:r>
            <a:r>
              <a:rPr lang="uk-UA" altLang="uk-UA" dirty="0">
                <a:solidFill>
                  <a:srgbClr val="92D050"/>
                </a:solidFill>
                <a:latin typeface="Consolas" panose="020B0609020204030204" pitchFamily="49" charset="0"/>
              </a:rPr>
              <a:t>px</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flex-direction</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column</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500</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80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spTree>
    <p:extLst>
      <p:ext uri="{BB962C8B-B14F-4D97-AF65-F5344CB8AC3E}">
        <p14:creationId xmlns:p14="http://schemas.microsoft.com/office/powerpoint/2010/main" val="10444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37755"/>
            <a:ext cx="10820400" cy="685800"/>
          </a:xfrm>
        </p:spPr>
        <p:txBody>
          <a:bodyPr/>
          <a:lstStyle/>
          <a:p>
            <a:pPr algn="ctr"/>
            <a:r>
              <a:rPr lang="en-US" dirty="0" smtClean="0"/>
              <a:t>Bootstrap 4 grid system</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r>
              <a:rPr lang="en-US" sz="1800" dirty="0">
                <a:solidFill>
                  <a:schemeClr val="bg1">
                    <a:lumMod val="95000"/>
                    <a:lumOff val="5000"/>
                  </a:schemeClr>
                </a:solidFill>
              </a:rPr>
              <a:t>Bootstrap’s grid system uses a series of containers, rows, and columns to layout and align content. It’s built with </a:t>
            </a:r>
            <a:r>
              <a:rPr lang="en-US" sz="1800" dirty="0" smtClean="0">
                <a:solidFill>
                  <a:schemeClr val="bg1">
                    <a:lumMod val="95000"/>
                    <a:lumOff val="5000"/>
                  </a:schemeClr>
                </a:solidFill>
              </a:rPr>
              <a:t>flexbox</a:t>
            </a:r>
            <a:r>
              <a:rPr lang="en-US" sz="1800" dirty="0">
                <a:solidFill>
                  <a:schemeClr val="bg1">
                    <a:lumMod val="95000"/>
                    <a:lumOff val="5000"/>
                  </a:schemeClr>
                </a:solidFill>
              </a:rPr>
              <a:t> and is fully responsive</a:t>
            </a:r>
            <a:r>
              <a:rPr lang="uk-UA"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3219991"/>
            <a:ext cx="8460074" cy="1778728"/>
          </a:xfrm>
          <a:prstGeom prst="rect">
            <a:avLst/>
          </a:prstGeom>
        </p:spPr>
      </p:pic>
    </p:spTree>
    <p:extLst>
      <p:ext uri="{BB962C8B-B14F-4D97-AF65-F5344CB8AC3E}">
        <p14:creationId xmlns:p14="http://schemas.microsoft.com/office/powerpoint/2010/main" val="3776878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Bootstrap’s grid system rules</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sp>
        <p:nvSpPr>
          <p:cNvPr id="2" name="TextBox 1"/>
          <p:cNvSpPr txBox="1"/>
          <p:nvPr/>
        </p:nvSpPr>
        <p:spPr>
          <a:xfrm>
            <a:off x="685802" y="2420981"/>
            <a:ext cx="6402976" cy="3139321"/>
          </a:xfrm>
          <a:prstGeom prst="rect">
            <a:avLst/>
          </a:prstGeom>
          <a:noFill/>
        </p:spPr>
        <p:txBody>
          <a:bodyPr wrap="square" rtlCol="0">
            <a:spAutoFit/>
          </a:bodyPr>
          <a:lstStyle/>
          <a:p>
            <a:pPr marL="342900" indent="-342900" algn="just">
              <a:buAutoNum type="arabicPeriod"/>
            </a:pPr>
            <a:r>
              <a:rPr lang="uk-UA" altLang="uk-UA" dirty="0" err="1" smtClean="0">
                <a:solidFill>
                  <a:srgbClr val="000000"/>
                </a:solidFill>
                <a:latin typeface="Verdana" panose="020B0604030504040204" pitchFamily="34" charset="0"/>
              </a:rPr>
              <a:t>Rows</a:t>
            </a:r>
            <a:r>
              <a:rPr lang="uk-UA" altLang="uk-UA" dirty="0" smtClean="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must</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be</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placed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within</a:t>
            </a:r>
            <a:r>
              <a:rPr lang="uk-UA" altLang="uk-UA" dirty="0">
                <a:solidFill>
                  <a:srgbClr val="000000"/>
                </a:solidFill>
                <a:latin typeface="Verdana" panose="020B0604030504040204" pitchFamily="34" charset="0"/>
              </a:rPr>
              <a:t> a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fixed-width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or</a:t>
            </a:r>
            <a:r>
              <a:rPr lang="uk-UA" altLang="uk-UA" dirty="0">
                <a:solidFill>
                  <a:srgbClr val="000000"/>
                </a:solidFill>
                <a:latin typeface="Verdana" panose="020B0604030504040204" pitchFamily="34" charset="0"/>
              </a:rPr>
              <a:t>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container-fluid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full-width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for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proper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alignment</a:t>
            </a:r>
            <a:r>
              <a:rPr lang="uk-UA" altLang="uk-UA" dirty="0">
                <a:solidFill>
                  <a:srgbClr val="000000"/>
                </a:solidFill>
                <a:latin typeface="Verdana" panose="020B0604030504040204" pitchFamily="34" charset="0"/>
              </a:rPr>
              <a:t> and </a:t>
            </a:r>
            <a:r>
              <a:rPr lang="uk-UA" altLang="uk-UA" dirty="0" err="1" smtClean="0">
                <a:solidFill>
                  <a:srgbClr val="000000"/>
                </a:solidFill>
                <a:latin typeface="Verdana" panose="020B0604030504040204" pitchFamily="34" charset="0"/>
              </a:rPr>
              <a:t>paddin</a:t>
            </a:r>
            <a:r>
              <a:rPr lang="en-US" altLang="uk-UA" dirty="0" smtClean="0">
                <a:solidFill>
                  <a:srgbClr val="000000"/>
                </a:solidFill>
                <a:latin typeface="Verdana" panose="020B0604030504040204" pitchFamily="34" charset="0"/>
              </a:rPr>
              <a:t>g;</a:t>
            </a:r>
          </a:p>
          <a:p>
            <a:pPr marL="342900" indent="-342900" algn="just">
              <a:buAutoNum type="arabicPeriod"/>
            </a:pPr>
            <a:r>
              <a:rPr lang="en-US" altLang="uk-UA" dirty="0" smtClean="0">
                <a:solidFill>
                  <a:srgbClr val="000000"/>
                </a:solidFill>
                <a:latin typeface="Verdana" panose="020B0604030504040204" pitchFamily="34" charset="0"/>
              </a:rPr>
              <a:t>Use rows to create horizontal groups of columns;</a:t>
            </a:r>
          </a:p>
          <a:p>
            <a:pPr marL="342900" indent="-342900" algn="just">
              <a:buAutoNum type="arabicPeriod"/>
            </a:pPr>
            <a:r>
              <a:rPr lang="en-US" altLang="uk-UA" dirty="0" smtClean="0">
                <a:solidFill>
                  <a:srgbClr val="000000"/>
                </a:solidFill>
                <a:latin typeface="Verdana" panose="020B0604030504040204" pitchFamily="34" charset="0"/>
              </a:rPr>
              <a:t>Column widths are in percentage, so they are always fluid and sized relative to their parent element</a:t>
            </a:r>
          </a:p>
          <a:p>
            <a:pPr marL="342900" indent="-342900" algn="just">
              <a:buAutoNum type="arabicPeriod"/>
            </a:pPr>
            <a:r>
              <a:rPr lang="en-US" altLang="uk-UA" dirty="0" smtClean="0">
                <a:solidFill>
                  <a:srgbClr val="000000"/>
                </a:solidFill>
                <a:latin typeface="Verdana" panose="020B0604030504040204" pitchFamily="34" charset="0"/>
              </a:rPr>
              <a:t>Grid columns are created by specifying the number of 12 available columns you wish to span. For example, three equal columns would use three </a:t>
            </a:r>
            <a:r>
              <a:rPr lang="uk-UA" altLang="uk-UA" dirty="0">
                <a:solidFill>
                  <a:srgbClr val="DC143C"/>
                </a:solidFill>
                <a:latin typeface="Consolas" panose="020B0609020204030204" pitchFamily="49" charset="0"/>
              </a:rPr>
              <a:t>.</a:t>
            </a:r>
            <a:r>
              <a:rPr lang="uk-UA" altLang="uk-UA" dirty="0" smtClean="0">
                <a:solidFill>
                  <a:srgbClr val="DC143C"/>
                </a:solidFill>
                <a:latin typeface="Consolas" panose="020B0609020204030204" pitchFamily="49" charset="0"/>
              </a:rPr>
              <a:t>c</a:t>
            </a:r>
            <a:r>
              <a:rPr lang="en-US" altLang="uk-UA" dirty="0" smtClean="0">
                <a:solidFill>
                  <a:srgbClr val="DC143C"/>
                </a:solidFill>
                <a:latin typeface="Consolas" panose="020B0609020204030204" pitchFamily="49" charset="0"/>
              </a:rPr>
              <a:t>ol-sm-4</a:t>
            </a:r>
            <a:endParaRPr lang="en-US" altLang="uk-UA" dirty="0" smtClean="0">
              <a:solidFill>
                <a:srgbClr val="000000"/>
              </a:solidFill>
              <a:latin typeface="Verdana" panose="020B0604030504040204" pitchFamily="34" charset="0"/>
            </a:endParaRPr>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288" y="2546821"/>
            <a:ext cx="3927155" cy="2399648"/>
          </a:xfrm>
          <a:prstGeom prst="rect">
            <a:avLst/>
          </a:prstGeom>
        </p:spPr>
      </p:pic>
    </p:spTree>
    <p:extLst>
      <p:ext uri="{BB962C8B-B14F-4D97-AF65-F5344CB8AC3E}">
        <p14:creationId xmlns:p14="http://schemas.microsoft.com/office/powerpoint/2010/main" val="613646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Example</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720" y="2659577"/>
            <a:ext cx="6888480" cy="86621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823" y="3899374"/>
            <a:ext cx="4415246" cy="1822630"/>
          </a:xfrm>
          <a:prstGeom prst="rect">
            <a:avLst/>
          </a:prstGeom>
        </p:spPr>
      </p:pic>
      <p:sp>
        <p:nvSpPr>
          <p:cNvPr id="8" name="TextBox 7"/>
          <p:cNvSpPr txBox="1"/>
          <p:nvPr/>
        </p:nvSpPr>
        <p:spPr>
          <a:xfrm>
            <a:off x="685801" y="2577737"/>
            <a:ext cx="3389810" cy="3200876"/>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a:t>
            </a:r>
            <a:r>
              <a:rPr lang="uk-UA" altLang="uk-UA" dirty="0" err="1">
                <a:solidFill>
                  <a:srgbClr val="00B050"/>
                </a:solidFill>
                <a:latin typeface="Consolas" panose="020B0609020204030204" pitchFamily="49" charset="0"/>
              </a:rPr>
              <a:t>row</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bg-primary</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bg-danger</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bg-warning</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&lt;/div&gt;</a:t>
            </a:r>
            <a:endParaRPr lang="uk-UA" altLang="uk-UA" sz="4000" dirty="0">
              <a:solidFill>
                <a:srgbClr val="FFC000"/>
              </a:solidFill>
              <a:latin typeface="Arial" panose="020B0604020202020204" pitchFamily="34" charset="0"/>
            </a:endParaRPr>
          </a:p>
        </p:txBody>
      </p:sp>
    </p:spTree>
    <p:extLst>
      <p:ext uri="{BB962C8B-B14F-4D97-AF65-F5344CB8AC3E}">
        <p14:creationId xmlns:p14="http://schemas.microsoft.com/office/powerpoint/2010/main" val="26571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Responsive/adaptive web design</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46760" y="2919548"/>
            <a:ext cx="4783183" cy="2566852"/>
          </a:xfrm>
        </p:spPr>
        <p:txBody>
          <a:bodyPr/>
          <a:lstStyle/>
          <a:p>
            <a:pPr marL="457200" indent="-457200">
              <a:buAutoNum type="arabicPeriod"/>
            </a:pPr>
            <a:r>
              <a:rPr lang="en-US" dirty="0" smtClean="0"/>
              <a:t>What is it?</a:t>
            </a:r>
          </a:p>
          <a:p>
            <a:pPr marL="457200" indent="-457200">
              <a:buAutoNum type="arabicPeriod"/>
            </a:pPr>
            <a:r>
              <a:rPr lang="en-US" dirty="0" smtClean="0"/>
              <a:t>Difference between responsive and adaptive</a:t>
            </a:r>
          </a:p>
          <a:p>
            <a:pPr marL="457200" indent="-457200">
              <a:buAutoNum type="arabicPeriod"/>
            </a:pPr>
            <a:r>
              <a:rPr lang="en-US" dirty="0" smtClean="0"/>
              <a:t>Media queries</a:t>
            </a:r>
          </a:p>
          <a:p>
            <a:pPr marL="457200" indent="-457200">
              <a:buAutoNum type="arabicPeriod"/>
            </a:pPr>
            <a:r>
              <a:rPr lang="en-US" dirty="0" smtClean="0"/>
              <a:t>Bootstrap 4 grid </a:t>
            </a:r>
            <a:r>
              <a:rPr lang="en-US" dirty="0" smtClean="0"/>
              <a:t>system</a:t>
            </a:r>
          </a:p>
          <a:p>
            <a:pPr marL="457200" indent="-457200">
              <a:buAutoNum type="arabicPeriod"/>
            </a:pPr>
            <a:r>
              <a:rPr lang="en-US" dirty="0" smtClean="0"/>
              <a:t>Mobile first</a:t>
            </a:r>
            <a:endParaRPr lang="en-US" dirty="0" smtClean="0"/>
          </a:p>
          <a:p>
            <a:pPr marL="457200" indent="-457200">
              <a:buAutoNum type="arabicPeriod"/>
            </a:pP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4030"/>
            <a:ext cx="5789749" cy="3392037"/>
          </a:xfrm>
          <a:prstGeom prst="rect">
            <a:avLst/>
          </a:prstGeom>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Mobile first</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966" y="2291441"/>
            <a:ext cx="5808617" cy="3152044"/>
          </a:xfrm>
          <a:prstGeom prst="rect">
            <a:avLst/>
          </a:prstGeom>
        </p:spPr>
      </p:pic>
      <p:sp>
        <p:nvSpPr>
          <p:cNvPr id="7" name="TextBox 6"/>
          <p:cNvSpPr txBox="1"/>
          <p:nvPr/>
        </p:nvSpPr>
        <p:spPr>
          <a:xfrm>
            <a:off x="346166" y="3056708"/>
            <a:ext cx="5148942" cy="1200329"/>
          </a:xfrm>
          <a:prstGeom prst="rect">
            <a:avLst/>
          </a:prstGeom>
          <a:noFill/>
        </p:spPr>
        <p:txBody>
          <a:bodyPr wrap="square" rtlCol="0">
            <a:spAutoFit/>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“Mobile first”, as the name suggests, means that we start the product design from the mobile end which has more restrictions, then expand its features to create a tablet or desktop version</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03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The END!!</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761" y="1915068"/>
            <a:ext cx="7568839" cy="4263779"/>
          </a:xfrm>
          <a:prstGeom prst="rect">
            <a:avLst/>
          </a:prstGeom>
        </p:spPr>
      </p:pic>
    </p:spTree>
    <p:extLst>
      <p:ext uri="{BB962C8B-B14F-4D97-AF65-F5344CB8AC3E}">
        <p14:creationId xmlns:p14="http://schemas.microsoft.com/office/powerpoint/2010/main" val="3418323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What is Responsive </a:t>
            </a:r>
            <a:r>
              <a:rPr lang="en-US" dirty="0"/>
              <a:t>W</a:t>
            </a:r>
            <a:r>
              <a:rPr lang="en-US" dirty="0" smtClean="0"/>
              <a:t>eb Design?</a:t>
            </a:r>
            <a:endParaRPr lang="uk-UA" dirty="0"/>
          </a:p>
        </p:txBody>
      </p:sp>
      <p:sp>
        <p:nvSpPr>
          <p:cNvPr id="2" name="TextBox 1"/>
          <p:cNvSpPr txBox="1"/>
          <p:nvPr/>
        </p:nvSpPr>
        <p:spPr>
          <a:xfrm>
            <a:off x="931818" y="2185851"/>
            <a:ext cx="10676708" cy="646331"/>
          </a:xfrm>
          <a:prstGeom prst="rect">
            <a:avLst/>
          </a:prstGeom>
          <a:noFill/>
        </p:spPr>
        <p:txBody>
          <a:bodyPr wrap="square" rtlCol="0">
            <a:spAutoFit/>
          </a:bodyPr>
          <a:lstStyle/>
          <a:p>
            <a:pPr algn="just"/>
            <a:r>
              <a:rPr lang="en-US" dirty="0">
                <a:solidFill>
                  <a:schemeClr val="bg1">
                    <a:lumMod val="95000"/>
                    <a:lumOff val="5000"/>
                  </a:schemeClr>
                </a:solidFill>
              </a:rPr>
              <a:t>Responsive Web design is the approach that suggests that design and development should respond to the user’s behavior and environment based on screen size, platform and orientation.</a:t>
            </a:r>
            <a:endParaRPr lang="uk-UA" dirty="0">
              <a:solidFill>
                <a:schemeClr val="bg1">
                  <a:lumMod val="95000"/>
                  <a:lumOff val="5000"/>
                </a:schemeClr>
              </a:solidFill>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979" y="3088622"/>
            <a:ext cx="4612570" cy="3144934"/>
          </a:xfrm>
          <a:prstGeom prst="rect">
            <a:avLst/>
          </a:prstGeom>
        </p:spPr>
      </p:pic>
    </p:spTree>
    <p:extLst>
      <p:ext uri="{BB962C8B-B14F-4D97-AF65-F5344CB8AC3E}">
        <p14:creationId xmlns:p14="http://schemas.microsoft.com/office/powerpoint/2010/main" val="184673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Advantages of responsive design</a:t>
            </a:r>
            <a:endParaRPr lang="uk-UA" dirty="0"/>
          </a:p>
        </p:txBody>
      </p:sp>
      <p:sp>
        <p:nvSpPr>
          <p:cNvPr id="3" name="TextBox 2"/>
          <p:cNvSpPr txBox="1"/>
          <p:nvPr/>
        </p:nvSpPr>
        <p:spPr>
          <a:xfrm>
            <a:off x="1062447" y="3091543"/>
            <a:ext cx="3194144" cy="1200329"/>
          </a:xfrm>
          <a:prstGeom prst="rect">
            <a:avLst/>
          </a:prstGeom>
          <a:noFill/>
        </p:spPr>
        <p:txBody>
          <a:bodyPr wrap="none" rtlCol="0">
            <a:spAutoFit/>
          </a:bodyPr>
          <a:lstStyle/>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Faster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mobile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development</a:t>
            </a:r>
          </a:p>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Cheaper</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Lower maintenance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needs</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Easier analytics reporting</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405" y="2578476"/>
            <a:ext cx="5715798" cy="3077004"/>
          </a:xfrm>
          <a:prstGeom prst="rect">
            <a:avLst/>
          </a:prstGeom>
        </p:spPr>
      </p:pic>
    </p:spTree>
    <p:extLst>
      <p:ext uri="{BB962C8B-B14F-4D97-AF65-F5344CB8AC3E}">
        <p14:creationId xmlns:p14="http://schemas.microsoft.com/office/powerpoint/2010/main" val="285399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Adaptive and Responsive</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0" y="2426697"/>
            <a:ext cx="8307977" cy="3147944"/>
          </a:xfrm>
          <a:prstGeom prst="rect">
            <a:avLst/>
          </a:prstGeom>
        </p:spPr>
      </p:pic>
    </p:spTree>
    <p:extLst>
      <p:ext uri="{BB962C8B-B14F-4D97-AF65-F5344CB8AC3E}">
        <p14:creationId xmlns:p14="http://schemas.microsoft.com/office/powerpoint/2010/main" val="227836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p:txBody>
          <a:bodyPr/>
          <a:lstStyle/>
          <a:p>
            <a:pPr algn="ctr"/>
            <a:r>
              <a:rPr lang="en-US" dirty="0" smtClean="0"/>
              <a:t>Responsive VS Adaptive</a:t>
            </a:r>
            <a:endParaRPr lang="en-US"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612" y="1785258"/>
            <a:ext cx="5016138" cy="3135086"/>
          </a:xfrm>
          <a:prstGeom prst="rect">
            <a:avLst/>
          </a:prstGeom>
        </p:spPr>
      </p:pic>
      <p:sp>
        <p:nvSpPr>
          <p:cNvPr id="3" name="TextBox 2"/>
          <p:cNvSpPr txBox="1"/>
          <p:nvPr/>
        </p:nvSpPr>
        <p:spPr>
          <a:xfrm>
            <a:off x="513805" y="1785258"/>
            <a:ext cx="54080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i="1" dirty="0"/>
              <a:t>Adaptive web design</a:t>
            </a:r>
            <a:r>
              <a:rPr lang="en-US" dirty="0"/>
              <a:t> uses distinct layouts for multiple screen sizes, the layout largely depends on the screen size being used so with each of these sizes in mind a layout would have to be designed for it</a:t>
            </a:r>
            <a:r>
              <a:rPr lang="en-US" dirty="0" smtClean="0"/>
              <a:t>.</a:t>
            </a:r>
          </a:p>
          <a:p>
            <a:pPr algn="just"/>
            <a:endParaRPr lang="en-US" dirty="0" smtClean="0"/>
          </a:p>
          <a:p>
            <a:pPr marL="285750" indent="-285750" algn="just">
              <a:buFont typeface="Arial" panose="020B0604020202020204" pitchFamily="34" charset="0"/>
              <a:buChar char="•"/>
            </a:pPr>
            <a:r>
              <a:rPr lang="en-US" b="1" i="1" dirty="0" smtClean="0"/>
              <a:t>Responsive </a:t>
            </a:r>
            <a:r>
              <a:rPr lang="en-US" b="1" i="1" dirty="0"/>
              <a:t>web design</a:t>
            </a:r>
            <a:r>
              <a:rPr lang="en-US" b="1" dirty="0"/>
              <a:t> </a:t>
            </a:r>
            <a:r>
              <a:rPr lang="en-US" dirty="0"/>
              <a:t>adapts to the size of the screen no matter what the target device screen size is. The layout is ‘fluid’ and uses CSS media to change styles, this ‘fluid’ grid enables the page to resize its width and height to adapt to different screen sizes and show correctly.</a:t>
            </a:r>
            <a:endParaRPr lang="en-US" dirty="0" smtClean="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07423" y="468086"/>
            <a:ext cx="10820400" cy="685800"/>
          </a:xfrm>
        </p:spPr>
        <p:txBody>
          <a:bodyPr/>
          <a:lstStyle/>
          <a:p>
            <a:pPr algn="ctr"/>
            <a:r>
              <a:rPr lang="en-US" dirty="0" smtClean="0"/>
              <a:t>Pros and cons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23" y="1231867"/>
            <a:ext cx="10058400" cy="464405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840" y="3799182"/>
            <a:ext cx="3458058" cy="207674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942" y="3870629"/>
            <a:ext cx="3486637" cy="1933845"/>
          </a:xfrm>
          <a:prstGeom prst="rect">
            <a:avLst/>
          </a:prstGeom>
        </p:spPr>
      </p:pic>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1983376" y="611778"/>
            <a:ext cx="1543595" cy="502920"/>
          </a:xfrm>
        </p:spPr>
        <p:txBody>
          <a:bodyPr/>
          <a:lstStyle/>
          <a:p>
            <a:r>
              <a:rPr lang="en-US" sz="2600" dirty="0" smtClean="0"/>
              <a:t>Responsive</a:t>
            </a:r>
            <a:endParaRPr lang="uk-UA" sz="2600" dirty="0"/>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8031479" y="611778"/>
            <a:ext cx="1156063" cy="50292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600" dirty="0" smtClean="0"/>
              <a:t>Adaptive</a:t>
            </a:r>
            <a:endParaRPr lang="uk-UA" sz="2600" dirty="0"/>
          </a:p>
        </p:txBody>
      </p:sp>
      <p:sp>
        <p:nvSpPr>
          <p:cNvPr id="9" name="Прямокутник 8"/>
          <p:cNvSpPr/>
          <p:nvPr/>
        </p:nvSpPr>
        <p:spPr>
          <a:xfrm>
            <a:off x="6017623" y="1203961"/>
            <a:ext cx="6008914" cy="5093702"/>
          </a:xfrm>
          <a:prstGeom prst="rect">
            <a:avLst/>
          </a:prstGeom>
        </p:spPr>
        <p:txBody>
          <a:bodyPr wrap="square">
            <a:spAutoFit/>
          </a:bodyPr>
          <a:lstStyle/>
          <a:p>
            <a:pPr lvl="0"/>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meta</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charset</a:t>
            </a:r>
            <a:r>
              <a:rPr lang="uk-UA" altLang="uk-UA" sz="1300" dirty="0">
                <a:solidFill>
                  <a:srgbClr val="A5C261"/>
                </a:solidFill>
                <a:latin typeface="Consolas" panose="020B0609020204030204" pitchFamily="49" charset="0"/>
                <a:cs typeface="Times New Roman" panose="02020603050405020304" pitchFamily="18" charset="0"/>
              </a:rPr>
              <a:t>="UTF-8" </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r>
              <a:rPr lang="uk-UA" altLang="uk-UA" sz="1300" dirty="0" err="1">
                <a:solidFill>
                  <a:srgbClr val="A9B7C6"/>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/mobile.min.css"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760px)"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/720.css"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760px)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980px)"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/960.css"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980px)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1280px)"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/1200.css"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1280px)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1600px)"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/1560.css"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1600px)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1940x)"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/1920.css"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1940px)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/2520.css"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endParaRPr lang="uk-UA" altLang="uk-UA" sz="1300" dirty="0">
              <a:latin typeface="Consolas" panose="020B0609020204030204" pitchFamily="49" charset="0"/>
              <a:cs typeface="Times New Roman" panose="02020603050405020304" pitchFamily="18" charset="0"/>
            </a:endParaRPr>
          </a:p>
        </p:txBody>
      </p:sp>
      <p:sp>
        <p:nvSpPr>
          <p:cNvPr id="12" name="TextBox 11"/>
          <p:cNvSpPr txBox="1"/>
          <p:nvPr/>
        </p:nvSpPr>
        <p:spPr>
          <a:xfrm>
            <a:off x="566057" y="1741714"/>
            <a:ext cx="5027338" cy="1692771"/>
          </a:xfrm>
          <a:prstGeom prst="rect">
            <a:avLst/>
          </a:prstGeom>
          <a:noFill/>
        </p:spPr>
        <p:txBody>
          <a:bodyPr wrap="none" rtlCol="0">
            <a:spAutoFit/>
          </a:bodyPr>
          <a:lstStyle/>
          <a:p>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    &lt;</a:t>
            </a:r>
            <a:r>
              <a:rPr lang="uk-UA" altLang="uk-UA" sz="1300" dirty="0" err="1">
                <a:solidFill>
                  <a:srgbClr val="FFC000"/>
                </a:solidFill>
                <a:latin typeface="Consolas" panose="020B0609020204030204" pitchFamily="49" charset="0"/>
              </a:rPr>
              <a:t>meta</a:t>
            </a:r>
            <a:r>
              <a:rPr lang="uk-UA" altLang="uk-UA" sz="1300" dirty="0">
                <a:solidFill>
                  <a:srgbClr val="FFC000"/>
                </a:solidFill>
                <a:latin typeface="Consolas" panose="020B0609020204030204" pitchFamily="49" charset="0"/>
              </a:rPr>
              <a:t> </a:t>
            </a:r>
            <a:r>
              <a:rPr lang="uk-UA" altLang="uk-UA" sz="1300" dirty="0" err="1">
                <a:solidFill>
                  <a:srgbClr val="BABABA"/>
                </a:solidFill>
                <a:latin typeface="Consolas" panose="020B0609020204030204" pitchFamily="49" charset="0"/>
              </a:rPr>
              <a:t>charset</a:t>
            </a:r>
            <a:r>
              <a:rPr lang="uk-UA" altLang="uk-UA" sz="1300" dirty="0">
                <a:solidFill>
                  <a:srgbClr val="A5C261"/>
                </a:solidFill>
                <a:latin typeface="Consolas" panose="020B0609020204030204" pitchFamily="49" charset="0"/>
              </a:rPr>
              <a:t>="UTF-8" </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err="1">
                <a:solidFill>
                  <a:srgbClr val="A9B7C6"/>
                </a:solidFill>
                <a:latin typeface="Consolas" panose="020B0609020204030204" pitchFamily="49" charset="0"/>
              </a:rPr>
              <a:t>Title</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link</a:t>
            </a:r>
            <a:r>
              <a:rPr lang="uk-UA" altLang="uk-UA" sz="1300" dirty="0">
                <a:solidFill>
                  <a:srgbClr val="E8BF6A"/>
                </a:solidFill>
                <a:latin typeface="Consolas" panose="020B0609020204030204" pitchFamily="49" charset="0"/>
              </a:rPr>
              <a:t> </a:t>
            </a:r>
            <a:r>
              <a:rPr lang="uk-UA" altLang="uk-UA" sz="1300" dirty="0" err="1">
                <a:solidFill>
                  <a:srgbClr val="BABABA"/>
                </a:solidFill>
                <a:latin typeface="Consolas" panose="020B0609020204030204" pitchFamily="49" charset="0"/>
              </a:rPr>
              <a:t>href</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css</a:t>
            </a:r>
            <a:r>
              <a:rPr lang="uk-UA" altLang="uk-UA" sz="1300" dirty="0">
                <a:solidFill>
                  <a:srgbClr val="A5C261"/>
                </a:solidFill>
                <a:latin typeface="Consolas" panose="020B0609020204030204" pitchFamily="49" charset="0"/>
              </a:rPr>
              <a:t>/responsive.css" </a:t>
            </a:r>
            <a:r>
              <a:rPr lang="uk-UA" altLang="uk-UA" sz="1300" dirty="0" err="1">
                <a:solidFill>
                  <a:srgbClr val="BABABA"/>
                </a:solidFill>
                <a:latin typeface="Consolas" panose="020B0609020204030204" pitchFamily="49" charset="0"/>
              </a:rPr>
              <a:t>rel</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stylesheet</a:t>
            </a:r>
            <a:r>
              <a:rPr lang="uk-UA" altLang="uk-UA" sz="1300" dirty="0">
                <a:solidFill>
                  <a:srgbClr val="A5C261"/>
                </a:solidFill>
                <a:latin typeface="Consolas" panose="020B0609020204030204" pitchFamily="49" charset="0"/>
              </a:rPr>
              <a:t>"</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p>
          <a:p>
            <a:endParaRPr lang="uk-UA" sz="1300" dirty="0">
              <a:latin typeface="Consolas" panose="020B0609020204030204" pitchFamily="49" charset="0"/>
            </a:endParaRPr>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a:lstStyle/>
          <a:p>
            <a:r>
              <a:rPr lang="en-US" dirty="0" smtClean="0"/>
              <a:t>Responsive web design</a:t>
            </a:r>
            <a:br>
              <a:rPr lang="en-US" dirty="0" smtClean="0"/>
            </a:b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702" y="1537064"/>
            <a:ext cx="7931953" cy="3701578"/>
          </a:xfrm>
          <a:prstGeom prst="rect">
            <a:avLst/>
          </a:prstGeom>
        </p:spPr>
      </p:pic>
      <p:sp>
        <p:nvSpPr>
          <p:cNvPr id="3" name="TextBox 2"/>
          <p:cNvSpPr txBox="1"/>
          <p:nvPr/>
        </p:nvSpPr>
        <p:spPr>
          <a:xfrm>
            <a:off x="1219200" y="2743199"/>
            <a:ext cx="3648891" cy="954107"/>
          </a:xfrm>
          <a:prstGeom prst="rect">
            <a:avLst/>
          </a:prstGeom>
          <a:noFill/>
        </p:spPr>
        <p:txBody>
          <a:bodyPr wrap="square" rtlCol="0">
            <a:spAutoFit/>
          </a:bodyPr>
          <a:lstStyle/>
          <a:p>
            <a:pPr marL="342900" indent="-342900">
              <a:buAutoNum type="arabicPeriod"/>
            </a:pPr>
            <a:r>
              <a:rPr lang="en-US" sz="2800" dirty="0" smtClean="0"/>
              <a:t>Media queries</a:t>
            </a:r>
          </a:p>
          <a:p>
            <a:pPr marL="342900" indent="-342900">
              <a:buAutoNum type="arabicPeriod"/>
            </a:pPr>
            <a:r>
              <a:rPr lang="en-US" sz="2800" dirty="0" smtClean="0"/>
              <a:t>Twitter Bootstrap(4)</a:t>
            </a:r>
            <a:endParaRPr lang="uk-UA" sz="2800"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341e6018-ac0a-4dfb-8409-db9e0d25502e"/>
    <ds:schemaRef ds:uri="835f28f2-30f1-4728-84d2-86d96e14348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896</TotalTime>
  <Words>458</Words>
  <Application>Microsoft Office PowerPoint</Application>
  <PresentationFormat>Широкий екран</PresentationFormat>
  <Paragraphs>111</Paragraphs>
  <Slides>22</Slides>
  <Notes>7</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22</vt:i4>
      </vt:variant>
    </vt:vector>
  </HeadingPairs>
  <TitlesOfParts>
    <vt:vector size="33" baseType="lpstr">
      <vt:lpstr>Arial</vt:lpstr>
      <vt:lpstr>Calibri</vt:lpstr>
      <vt:lpstr>Consolas</vt:lpstr>
      <vt:lpstr>Open Sans</vt:lpstr>
      <vt:lpstr>Open Sans Regular</vt:lpstr>
      <vt:lpstr>Proxima Nova Black</vt:lpstr>
      <vt:lpstr>Times New Roman</vt:lpstr>
      <vt:lpstr>Verdana</vt:lpstr>
      <vt:lpstr>1_GRADIENT THEME</vt:lpstr>
      <vt:lpstr>2_GRADIENT THEME</vt:lpstr>
      <vt:lpstr>2_DARK THEME</vt:lpstr>
      <vt:lpstr>WELCOME TO THE FUTURE</vt:lpstr>
      <vt:lpstr>Responsive/adaptive web design</vt:lpstr>
      <vt:lpstr>What is Responsive Web Design?</vt:lpstr>
      <vt:lpstr>Advantages of responsive design</vt:lpstr>
      <vt:lpstr>Adaptive and Responsive</vt:lpstr>
      <vt:lpstr>Responsive VS Adaptive</vt:lpstr>
      <vt:lpstr>Pros and cons</vt:lpstr>
      <vt:lpstr>Презентація PowerPoint</vt:lpstr>
      <vt:lpstr>Responsive web design </vt:lpstr>
      <vt:lpstr>Media queries</vt:lpstr>
      <vt:lpstr>Types of media queries</vt:lpstr>
      <vt:lpstr>Structure of media queries</vt:lpstr>
      <vt:lpstr>Not, Only, And</vt:lpstr>
      <vt:lpstr>Meta tag</vt:lpstr>
      <vt:lpstr>Example</vt:lpstr>
      <vt:lpstr>Example</vt:lpstr>
      <vt:lpstr>Bootstrap 4 grid system</vt:lpstr>
      <vt:lpstr>Bootstrap’s grid system rules</vt:lpstr>
      <vt:lpstr>Example</vt:lpstr>
      <vt:lpstr>Mobile first</vt:lpstr>
      <vt:lpstr>The END!!</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72</cp:revision>
  <dcterms:created xsi:type="dcterms:W3CDTF">2018-11-02T13:55:27Z</dcterms:created>
  <dcterms:modified xsi:type="dcterms:W3CDTF">2020-04-01T08:23:39Z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