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104D85-F20C-42E7-AB62-E5B99C7A82F1}" type="datetimeFigureOut">
              <a:rPr lang="uk-UA" smtClean="0"/>
              <a:t>26.01.2024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shrae-energy-prediction/overview" TargetMode="External"/><Relationship Id="rId2" Type="http://schemas.openxmlformats.org/officeDocument/2006/relationships/hyperlink" Target="https://www.ashra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star.gov/buildings/facility-owners-and-managers/existing-buildings/use-portfolio-manager/identify-your-property-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865"/>
            <a:ext cx="8458200" cy="1512167"/>
          </a:xfrm>
        </p:spPr>
        <p:txBody>
          <a:bodyPr/>
          <a:lstStyle/>
          <a:p>
            <a:r>
              <a:rPr lang="en-US" smtClean="0"/>
              <a:t>ML4A Project: ASHRAE Dataset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149080"/>
            <a:ext cx="4968552" cy="1440160"/>
          </a:xfrm>
        </p:spPr>
        <p:txBody>
          <a:bodyPr>
            <a:normAutofit/>
          </a:bodyPr>
          <a:lstStyle/>
          <a:p>
            <a:pPr algn="ctr"/>
            <a:r>
              <a:rPr lang="en-US" b="1" smtClean="0"/>
              <a:t>Supervisor</a:t>
            </a:r>
            <a:endParaRPr lang="en-US"/>
          </a:p>
          <a:p>
            <a:pPr algn="ctr"/>
            <a:r>
              <a:rPr lang="en-US" smtClean="0"/>
              <a:t>Prof</a:t>
            </a:r>
            <a:r>
              <a:rPr lang="en-US"/>
              <a:t>. Alessandro </a:t>
            </a:r>
            <a:r>
              <a:rPr lang="en-US" smtClean="0"/>
              <a:t>D'Innocenzo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4149080"/>
            <a:ext cx="4176464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smtClean="0"/>
              <a:t>Students</a:t>
            </a:r>
            <a:endParaRPr lang="en-US" smtClean="0"/>
          </a:p>
          <a:p>
            <a:pPr algn="ctr"/>
            <a:r>
              <a:rPr lang="en-US" smtClean="0"/>
              <a:t>Taras Kutsyk</a:t>
            </a:r>
          </a:p>
          <a:p>
            <a:pPr algn="ctr"/>
            <a:r>
              <a:rPr lang="en-US"/>
              <a:t>Anastasiia Bondarenko</a:t>
            </a:r>
            <a:endParaRPr lang="uk-UA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5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0"/>
          </a:xfrm>
        </p:spPr>
        <p:txBody>
          <a:bodyPr/>
          <a:lstStyle/>
          <a:p>
            <a:pPr algn="ctr"/>
            <a:r>
              <a:rPr lang="en-US" smtClean="0"/>
              <a:t>Table of contents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mtClean="0"/>
              <a:t>Introduction to the ASHRAE dataset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Problem </a:t>
            </a:r>
            <a:r>
              <a:rPr lang="en-US" smtClean="0"/>
              <a:t>formulation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Preprocessing of the dataset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Lag matrix &amp; Forecast matrix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Models we used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Models validation results</a:t>
            </a: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R</a:t>
            </a:r>
            <a:r>
              <a:rPr lang="en-US" smtClean="0"/>
              <a:t>esults </a:t>
            </a:r>
            <a:r>
              <a:rPr lang="en-US"/>
              <a:t>discussion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64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52" y="656692"/>
            <a:ext cx="8229600" cy="1152128"/>
          </a:xfrm>
        </p:spPr>
        <p:txBody>
          <a:bodyPr>
            <a:normAutofit/>
          </a:bodyPr>
          <a:lstStyle/>
          <a:p>
            <a:r>
              <a:rPr lang="en-US"/>
              <a:t>ASHRAE </a:t>
            </a:r>
            <a:r>
              <a:rPr lang="en-US" smtClean="0"/>
              <a:t>dataset: introduction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ASHRAE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American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 that focuses on building systems &amp; energy efficiency. In 2019, it provided a dataset to be used in 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Kaggle competition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building ML models to 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metered building energy usage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following areas: chilled water, electric, hot water, and steam meters.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comes from over 1,000 buildings over a three-year timeframe. 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www.googleapis.com/download/storage/v1/b/kaggle-user-content/o/inbox%2F1095143%2Ff9ab8963dea5e7c1716f47310daa96ab%2FASHRAE_Logo_25.jpg?generation=1570808142334850&amp;alt=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296144"/>
          </a:xfrm>
        </p:spPr>
        <p:txBody>
          <a:bodyPr/>
          <a:lstStyle/>
          <a:p>
            <a:r>
              <a:rPr lang="en-US" smtClean="0"/>
              <a:t>ASHRAE dataset: structure</a:t>
            </a:r>
            <a:endParaRPr lang="uk-U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363890"/>
            <a:ext cx="4320480" cy="2592288"/>
          </a:xfrm>
        </p:spPr>
        <p:txBody>
          <a:bodyPr>
            <a:noAutofit/>
          </a:bodyPr>
          <a:lstStyle/>
          <a:p>
            <a:pPr marL="109728" indent="0" fontAlgn="base">
              <a:buNone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 the building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fontAlgn="base"/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When the measurement was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 - The meter id code. Read as {0: electricity, 1: chilledwater, 2: steam, 3: hotwater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meter_reading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The target variable. Energy consumption in kWh (or equivalent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5976" y="1340768"/>
            <a:ext cx="4392488" cy="25839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base">
              <a:buNone/>
            </a:pPr>
            <a:r>
              <a:rPr lang="en-US" sz="16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 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training.csv</a:t>
            </a:r>
            <a:endParaRPr lang="en-US" sz="16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weather files.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Indicator of the primary category of activities for the building based on 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EnergyStar property type definitions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 - Gross floor area of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 - Year building was opened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 - Number of floors of the building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1801032"/>
            <a:ext cx="4951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1509" y="4279372"/>
            <a:ext cx="7344816" cy="22459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 fontAlgn="base">
              <a:buNone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 - Foreign key for the weather files.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 - Foreign key for training.csv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 - Indicator of the primary category of activities for the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</a:t>
            </a: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Gross floor area of the building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 - Year building was opened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 - Number of floors of the building</a:t>
            </a:r>
          </a:p>
        </p:txBody>
      </p:sp>
      <p:cxnSp>
        <p:nvCxnSpPr>
          <p:cNvPr id="13" name="Elbow Connector 12"/>
          <p:cNvCxnSpPr>
            <a:endCxn id="14" idx="0"/>
          </p:cNvCxnSpPr>
          <p:nvPr/>
        </p:nvCxnSpPr>
        <p:spPr>
          <a:xfrm rot="5400000">
            <a:off x="3318191" y="3106454"/>
            <a:ext cx="2198644" cy="147192"/>
          </a:xfrm>
          <a:prstGeom prst="bentConnector3">
            <a:avLst>
              <a:gd name="adj1" fmla="val -501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</a:t>
            </a:r>
            <a:r>
              <a:rPr lang="en-US" smtClean="0"/>
              <a:t>formulation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#1:</a:t>
            </a:r>
            <a:endParaRPr lang="uk-UA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outside temperature after N hours (N = 1, 2, …, 24), given the lags of energy usage, outside temp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rature and weather data (forecast).</a:t>
            </a:r>
          </a:p>
          <a:p>
            <a:pPr algn="just"/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#2:</a:t>
            </a:r>
          </a:p>
          <a:p>
            <a:pPr lvl="1" algn="just"/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energy consumption given the lags of weather data, building metadata and, optionally, the lags of energy consumption.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6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4680520" cy="1152128"/>
          </a:xfrm>
        </p:spPr>
        <p:txBody>
          <a:bodyPr>
            <a:normAutofit/>
          </a:bodyPr>
          <a:lstStyle/>
          <a:p>
            <a:r>
              <a:rPr lang="en-US" sz="3200" smtClean="0"/>
              <a:t>Dataset preprocessing</a:t>
            </a:r>
            <a:endParaRPr lang="uk-U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4945736"/>
          </a:xfrm>
        </p:spPr>
        <p:txBody>
          <a:bodyPr/>
          <a:lstStyle/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preprocessed the dataset to resolve its 2 main challenges:</a:t>
            </a:r>
          </a:p>
          <a:p>
            <a:pPr algn="just"/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missing records</a:t>
            </a:r>
          </a:p>
          <a:p>
            <a:pPr algn="just"/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length</a:t>
            </a:r>
          </a:p>
          <a:p>
            <a:pPr marL="109728" indent="0" algn="just">
              <a:buNone/>
            </a:pP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initial format, the dataset contained over </a:t>
            </a:r>
            <a:r>
              <a:rPr lang="uk-UA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uk-U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records,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was infeasible for the most models to handle, given the computational recourses we had available (and considering that we had to fit each model 24 times for Task #1).</a:t>
            </a:r>
            <a:endParaRPr lang="en-US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/>
          <a:lstStyle/>
          <a:p>
            <a:r>
              <a:rPr lang="en-US" smtClean="0"/>
              <a:t>Missing records</a:t>
            </a:r>
            <a:endParaRPr lang="uk-UA"/>
          </a:p>
        </p:txBody>
      </p:sp>
      <p:pic>
        <p:nvPicPr>
          <p:cNvPr id="2050" name="Picture 2" descr="https://www.kaggleusercontent.com/kf/160280310/eyJhbGciOiJkaXIiLCJlbmMiOiJBMTI4Q0JDLUhTMjU2In0..W3mp4h9kbrbf0gY-gZT5hw.4wA0jLKhggPTc2Qg7dms4uxu7Kv9V_iTv7BF6amzyMMoWcSGKnSfUT7-szJcjIw-tCTxyHuvnCg7BvYMEu091_Jd4P9mEV2un_spLpO1w39O5CcYB4W9XYcbtsh5-ckbQA6oDGTdHIMrIfA-myZ77E0vqPHn3fAeIhjtmHDxsHPi3Jm_3LF7lswpaytqaN4r6Ecfg3Jz5BKarp1tvsN3tTO7helvbVh81a3-hk_adDvK-ldMAjcLsnxIFSdelSdk0HWjaCQsxsratwt9nDfju0x7_fJuFSYnyI9aMc2CcO_iSY4CBpxljnFueSpkqwRflNi20vBkDS3Y-kLSqig3RxfPELYDKbMgxAllet_V-1_gLjmQ0WP3pOrndoBtwh5m46JWZ5jsTH70RRHjaolrqD1PtHCX1SFX_ECfk7L9k9w0vZsUM0bD3Ta9wdbEYvWu6R93AGZ5z7VPzJLREsTxbmENdTDVVNXm2n6Q_sPTGk0CGkU8sURvio2ylmjNF2oUNo53A0xC3XcaGrrlnhCw_93cGR55mlWOK0SNOpjOdb6h5M-MdELjB1dA7gwOAc7T0aDMi5ya1KI8SxNJ8tnpuMebd5O4gYDBn0__QSYY1YtkFDbUx1xoLwSN4dibWXU6QjCd66ujodZ5RsOQL-YHnA.YqAomD8bh5ULvYQFQkHSrg/__results___files/__results___27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87" y="645840"/>
            <a:ext cx="4118913" cy="6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4873174" cy="5472608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right you can see a heatmap of time vs. presence of records for each building.</a:t>
            </a:r>
          </a:p>
          <a:p>
            <a:pPr marL="109728" indent="0" algn="just">
              <a:buNone/>
            </a:pP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axis: hours elapsed since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beginning of the dataset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axis: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Brown: meter reading available with non-zero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blue: meter reading available with 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White: missing meter reading</a:t>
            </a: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 smtClean="0"/>
              <a:t>Main preprocessing steps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5229200"/>
          </a:xfrm>
        </p:spPr>
        <p:txBody>
          <a:bodyPr>
            <a:normAutofit fontScale="92500" lnSpcReduction="2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records only for the electricity meter (which contains the most data).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dataset to 1-hour frequency: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buildings contained too little data to apply resampling, so we discard them first.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records for the remaining buildings using linear interpolation.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random subsample of the remaining buildings.</a:t>
            </a:r>
            <a:endParaRPr lang="uk-UA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NaNs: impute the missing values with the corresponding median values.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some time-related features, such as hour of the day etc.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the training (75%) and testing (25%) sets based on the time period: May, August and November went to the testing set, and everything else was left for the training.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512168"/>
          </a:xfrm>
        </p:spPr>
        <p:txBody>
          <a:bodyPr>
            <a:normAutofit/>
          </a:bodyPr>
          <a:lstStyle/>
          <a:p>
            <a:r>
              <a:rPr lang="en-US"/>
              <a:t>Lag matrix &amp; </a:t>
            </a:r>
            <a:r>
              <a:rPr lang="en-US"/>
              <a:t>Forecast </a:t>
            </a:r>
            <a:r>
              <a:rPr lang="en-US" smtClean="0"/>
              <a:t>matrix</a:t>
            </a:r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4252"/>
            <a:ext cx="7620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62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411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ML4A Project: ASHRAE Dataset</vt:lpstr>
      <vt:lpstr>Table of contents</vt:lpstr>
      <vt:lpstr>ASHRAE dataset: introduction</vt:lpstr>
      <vt:lpstr>ASHRAE dataset: structure</vt:lpstr>
      <vt:lpstr>Problem formulation</vt:lpstr>
      <vt:lpstr>Dataset preprocessing</vt:lpstr>
      <vt:lpstr>Missing records</vt:lpstr>
      <vt:lpstr>Main preprocessing steps</vt:lpstr>
      <vt:lpstr>Lag matrix &amp; Forecast matrix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Kutsyk</dc:creator>
  <cp:lastModifiedBy>Taras Kutsyk</cp:lastModifiedBy>
  <cp:revision>19</cp:revision>
  <dcterms:created xsi:type="dcterms:W3CDTF">2024-01-25T18:27:04Z</dcterms:created>
  <dcterms:modified xsi:type="dcterms:W3CDTF">2024-01-26T22:29:02Z</dcterms:modified>
</cp:coreProperties>
</file>