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F104D85-F20C-42E7-AB62-E5B99C7A82F1}" type="datetimeFigureOut">
              <a:rPr lang="uk-UA" smtClean="0"/>
              <a:t>27.01.2024</a:t>
            </a:fld>
            <a:endParaRPr lang="uk-U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uk-U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27.01.2024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27.01.2024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27.01.2024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27.01.2024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27.01.2024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F104D85-F20C-42E7-AB62-E5B99C7A82F1}" type="datetimeFigureOut">
              <a:rPr lang="uk-UA" smtClean="0"/>
              <a:t>27.01.2024</a:t>
            </a:fld>
            <a:endParaRPr lang="uk-U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F104D85-F20C-42E7-AB62-E5B99C7A82F1}" type="datetimeFigureOut">
              <a:rPr lang="uk-UA" smtClean="0"/>
              <a:t>27.01.2024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27.01.2024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27.01.2024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27.01.2024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F104D85-F20C-42E7-AB62-E5B99C7A82F1}" type="datetimeFigureOut">
              <a:rPr lang="uk-UA" smtClean="0"/>
              <a:t>27.01.2024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ashrae-energy-prediction/overview" TargetMode="External"/><Relationship Id="rId2" Type="http://schemas.openxmlformats.org/officeDocument/2006/relationships/hyperlink" Target="https://www.ashra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ergystar.gov/buildings/facility-owners-and-managers/existing-buildings/use-portfolio-manager/identify-your-property-typ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4865"/>
            <a:ext cx="8458200" cy="1512167"/>
          </a:xfrm>
        </p:spPr>
        <p:txBody>
          <a:bodyPr/>
          <a:lstStyle/>
          <a:p>
            <a:r>
              <a:rPr lang="en-US"/>
              <a:t>ML4A Project: ASHRAE Dataset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448" y="4149080"/>
            <a:ext cx="4968552" cy="1440160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Supervisor</a:t>
            </a:r>
            <a:endParaRPr lang="en-US"/>
          </a:p>
          <a:p>
            <a:pPr algn="ctr"/>
            <a:r>
              <a:rPr lang="en-US"/>
              <a:t>Prof. Alessandro D'Innocenzo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4149080"/>
            <a:ext cx="4176464" cy="1440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Students</a:t>
            </a:r>
            <a:endParaRPr lang="en-US"/>
          </a:p>
          <a:p>
            <a:pPr algn="ctr"/>
            <a:r>
              <a:rPr lang="en-US"/>
              <a:t>Taras Kutsyk</a:t>
            </a:r>
          </a:p>
          <a:p>
            <a:pPr algn="ctr"/>
            <a:r>
              <a:rPr lang="en-US"/>
              <a:t>Anastasiia Bondarenko</a:t>
            </a:r>
            <a:endParaRPr lang="uk-UA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7596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C4B-7327-EE89-7ECE-6BB0FDBF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D501-FB21-0E64-5CE6-74A39F815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249424"/>
            <a:ext cx="4176464" cy="346557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Size: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training: 276191 samples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testing: 92735 samples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Models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Regressor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Ridge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Passive Aggressive Regressor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SGD Regressor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Decision Tree Regressor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 Regressor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0D2FF0-BA19-8793-BC34-F0A9EFF7DECD}"/>
              </a:ext>
            </a:extLst>
          </p:cNvPr>
          <p:cNvSpPr txBox="1">
            <a:spLocks/>
          </p:cNvSpPr>
          <p:nvPr/>
        </p:nvSpPr>
        <p:spPr>
          <a:xfrm>
            <a:off x="4355976" y="2256188"/>
            <a:ext cx="4176464" cy="37651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Size: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training: 6568 samples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testing: 2200 samples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Models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Regressor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Ridge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Passive Aggressive Regressor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SGD Regressor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Kernel Ridge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SV Regressor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Decision Tree Regressor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 Regressor</a:t>
            </a:r>
          </a:p>
        </p:txBody>
      </p:sp>
    </p:spTree>
    <p:extLst>
      <p:ext uri="{BB962C8B-B14F-4D97-AF65-F5344CB8AC3E}">
        <p14:creationId xmlns:p14="http://schemas.microsoft.com/office/powerpoint/2010/main" val="138862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6A7D-F396-D835-8F1F-6832E47A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7508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/>
              <a:t>Task #1(big dataset): Feature importance</a:t>
            </a:r>
            <a:endParaRPr lang="LID4096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1FE1C-19EE-9326-3CAF-413FBFF22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3418104" cy="2530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715027-F69D-CD38-6FCB-DD18A863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700808"/>
            <a:ext cx="3418104" cy="2542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BC54F5-06EE-1C5C-168F-CCDF50776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4221088"/>
            <a:ext cx="3418104" cy="253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3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F96B-3ABA-170A-1EAD-AB215ABD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970" y="562000"/>
            <a:ext cx="1336310" cy="576064"/>
          </a:xfrm>
        </p:spPr>
        <p:txBody>
          <a:bodyPr>
            <a:normAutofit/>
          </a:bodyPr>
          <a:lstStyle/>
          <a:p>
            <a:r>
              <a:rPr lang="en-US" sz="2600" dirty="0"/>
              <a:t>NRMSE</a:t>
            </a:r>
            <a:endParaRPr lang="LID4096" sz="26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7032F8B-383A-6EB7-D26F-AF0CCE830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723344"/>
              </p:ext>
            </p:extLst>
          </p:nvPr>
        </p:nvGraphicFramePr>
        <p:xfrm>
          <a:off x="457200" y="1052736"/>
          <a:ext cx="3826768" cy="305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038">
                  <a:extLst>
                    <a:ext uri="{9D8B030D-6E8A-4147-A177-3AD203B41FA5}">
                      <a16:colId xmlns:a16="http://schemas.microsoft.com/office/drawing/2014/main" val="2602528869"/>
                    </a:ext>
                  </a:extLst>
                </a:gridCol>
                <a:gridCol w="649183">
                  <a:extLst>
                    <a:ext uri="{9D8B030D-6E8A-4147-A177-3AD203B41FA5}">
                      <a16:colId xmlns:a16="http://schemas.microsoft.com/office/drawing/2014/main" val="3731473869"/>
                    </a:ext>
                  </a:extLst>
                </a:gridCol>
                <a:gridCol w="615016">
                  <a:extLst>
                    <a:ext uri="{9D8B030D-6E8A-4147-A177-3AD203B41FA5}">
                      <a16:colId xmlns:a16="http://schemas.microsoft.com/office/drawing/2014/main" val="2212958029"/>
                    </a:ext>
                  </a:extLst>
                </a:gridCol>
                <a:gridCol w="551467">
                  <a:extLst>
                    <a:ext uri="{9D8B030D-6E8A-4147-A177-3AD203B41FA5}">
                      <a16:colId xmlns:a16="http://schemas.microsoft.com/office/drawing/2014/main" val="62326164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7018232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/ Lags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110808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Regression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3.15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3.031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2.903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2.772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07459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Ridge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3.15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3.031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2.903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2.772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284609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Lasso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3.317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3.187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3.099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2.979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45837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Passive Aggressive Regression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11.462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10.471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9.733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11.596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19996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SGD Regression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5.35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6.876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8.034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10.333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7081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3.171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3.137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3.123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3.091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3211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2.474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2.446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2.416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2.38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1775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F5A46F2F-26B0-1F25-6D6B-2EA7B0A8E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425009"/>
              </p:ext>
            </p:extLst>
          </p:nvPr>
        </p:nvGraphicFramePr>
        <p:xfrm>
          <a:off x="4633664" y="1052736"/>
          <a:ext cx="3826768" cy="305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038">
                  <a:extLst>
                    <a:ext uri="{9D8B030D-6E8A-4147-A177-3AD203B41FA5}">
                      <a16:colId xmlns:a16="http://schemas.microsoft.com/office/drawing/2014/main" val="2602528869"/>
                    </a:ext>
                  </a:extLst>
                </a:gridCol>
                <a:gridCol w="649183">
                  <a:extLst>
                    <a:ext uri="{9D8B030D-6E8A-4147-A177-3AD203B41FA5}">
                      <a16:colId xmlns:a16="http://schemas.microsoft.com/office/drawing/2014/main" val="3731473869"/>
                    </a:ext>
                  </a:extLst>
                </a:gridCol>
                <a:gridCol w="615016">
                  <a:extLst>
                    <a:ext uri="{9D8B030D-6E8A-4147-A177-3AD203B41FA5}">
                      <a16:colId xmlns:a16="http://schemas.microsoft.com/office/drawing/2014/main" val="2212958029"/>
                    </a:ext>
                  </a:extLst>
                </a:gridCol>
                <a:gridCol w="551467">
                  <a:extLst>
                    <a:ext uri="{9D8B030D-6E8A-4147-A177-3AD203B41FA5}">
                      <a16:colId xmlns:a16="http://schemas.microsoft.com/office/drawing/2014/main" val="62326164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7018232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/ Lags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110808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Regression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0.072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0.068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0.065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0.064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07459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Ridge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0.072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0.068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0.065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0.064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284609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Lasso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0.077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0.075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0.073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45837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Passive Aggressive Regression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0.084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0.067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0.061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0.064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19996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SGD Regression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0.087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0.091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0.092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0.099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7081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0.071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0.069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0.069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3211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0.057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0.056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0.055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0.054</a:t>
                      </a:r>
                      <a:endParaRPr lang="LID4096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177502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1FB4903C-9F71-92F6-17FC-BE3293142B8B}"/>
              </a:ext>
            </a:extLst>
          </p:cNvPr>
          <p:cNvSpPr txBox="1">
            <a:spLocks/>
          </p:cNvSpPr>
          <p:nvPr/>
        </p:nvSpPr>
        <p:spPr>
          <a:xfrm>
            <a:off x="1763688" y="548680"/>
            <a:ext cx="1152128" cy="5760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/>
              <a:t>RMSE</a:t>
            </a:r>
            <a:endParaRPr lang="LID4096" sz="2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8FCFF4-9E08-D1B3-61F0-67FCBD89F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30" y="4317998"/>
            <a:ext cx="8756139" cy="24233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FDA44F-4BE3-40A7-DF7D-AAAFB21EF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98" y="4197449"/>
            <a:ext cx="8679932" cy="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9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6A7D-F396-D835-8F1F-6832E47A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7508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/>
              <a:t>Task #1(small dataset): Feature importance</a:t>
            </a:r>
            <a:endParaRPr lang="LID4096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8D5CB-3081-3CFD-387E-27076FD78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63949"/>
            <a:ext cx="3424156" cy="25592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413F5-FF93-4207-FB84-9927C94AF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481" y="1556792"/>
            <a:ext cx="3519897" cy="2666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9BD662-B2EB-2BFF-6DC0-570E9975C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439" y="4050971"/>
            <a:ext cx="3519897" cy="26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40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2862-0DDB-6AAE-3CB0-97B9A876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#1(small dataset): Errors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945B-EF4F-19A2-FF85-67E3C665E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Lags = 8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F060A-6C62-A53D-B098-1368F6E0F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996952"/>
            <a:ext cx="8733277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8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C93A-9AA8-4EDF-42BD-6498610A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#2: Feature importance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7B20-FDF9-7B11-370F-BD3548A5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249424"/>
            <a:ext cx="8229600" cy="4325112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Dataset size: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Training: 276191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Testing: 92735</a:t>
            </a:r>
          </a:p>
          <a:p>
            <a:pPr lvl="1"/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F5828-0234-E609-80EC-63F5B93A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90" y="2272236"/>
            <a:ext cx="5170690" cy="389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0D28-FF61-0EB3-FF71-3BA6A8B7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#2: Errors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09B2A5B-3FA0-9667-6ACA-193FF282AC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9516383"/>
                  </p:ext>
                </p:extLst>
              </p:nvPr>
            </p:nvGraphicFramePr>
            <p:xfrm>
              <a:off x="457200" y="2249488"/>
              <a:ext cx="8229600" cy="3511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198327518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185440195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719802821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37157887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NRMSE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0" smtClean="0">
                                      <a:latin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latin typeface="+mn-lt"/>
                                    </a:rPr>
                                    <m:t>𝐑</m:t>
                                  </m:r>
                                </m:e>
                                <m:sup>
                                  <m:r>
                                    <a:rPr lang="en-US" b="1" i="0" smtClean="0">
                                      <a:latin typeface="+mn-lt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score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19095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Linear Regression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37211.311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19.544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0.284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6888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Ridge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37211.311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19.544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0.284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690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Lasso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37217.091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19.605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0.284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6747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Passive Aggressive Regression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186788.83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67.719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-2.593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6958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SGD Regression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44978.06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25.346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0.135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5624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Decision Tree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9068.714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5.417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0.826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2223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Random Forest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7719.894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4.612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0.851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8227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09B2A5B-3FA0-9667-6ACA-193FF282AC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9516383"/>
                  </p:ext>
                </p:extLst>
              </p:nvPr>
            </p:nvGraphicFramePr>
            <p:xfrm>
              <a:off x="457200" y="2249488"/>
              <a:ext cx="8229600" cy="3511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198327518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185440195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719802821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3715788797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NRMSE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301187" t="-8197" r="-1484" b="-8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19095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Linear Regression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37211.311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19.544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0.284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6888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Ridge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37211.311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19.544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0.284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690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Lasso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37217.091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19.605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0.284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674756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Passive Aggressive Regression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186788.83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67.719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-2.593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6958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SGD Regression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44978.06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25.346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0.135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5624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Decision Tree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9068.714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5.417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0.826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2223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Random Forest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7719.894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4.612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0.851</a:t>
                          </a:r>
                          <a:endParaRPr lang="LID4096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8227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913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440160"/>
          </a:xfrm>
        </p:spPr>
        <p:txBody>
          <a:bodyPr/>
          <a:lstStyle/>
          <a:p>
            <a:pPr algn="ctr"/>
            <a:r>
              <a:rPr lang="en-US"/>
              <a:t>Table of contents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/>
              <a:t>Introduction to the ASHRAE dataset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Problem formulation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Preprocessing of the dataset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Lag matrix &amp; Forecast matrix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Models we used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Validation results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Results discussion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2644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152" y="656692"/>
            <a:ext cx="8229600" cy="1152128"/>
          </a:xfrm>
        </p:spPr>
        <p:txBody>
          <a:bodyPr>
            <a:normAutofit/>
          </a:bodyPr>
          <a:lstStyle/>
          <a:p>
            <a:r>
              <a:rPr lang="en-US"/>
              <a:t>ASHRAE dataset: introduction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/>
          <a:lstStyle/>
          <a:p>
            <a:pPr marL="109728" indent="0" algn="just">
              <a:buNone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ASHRAE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an American association that focuses on building systems &amp; energy efficiency. In 2019, it provided a dataset to be used in a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Kaggle competition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building ML models to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metered building energy usage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following areas: chilled water, electric, hot water, and steam meters. </a:t>
            </a:r>
          </a:p>
          <a:p>
            <a:pPr marL="109728" indent="0" algn="just">
              <a:buNone/>
            </a:pP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comes from over 1,000 buildings over a three-year timeframe. </a:t>
            </a:r>
            <a:endParaRPr lang="uk-UA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s://www.googleapis.com/download/storage/v1/b/kaggle-user-content/o/inbox%2F1095143%2Ff9ab8963dea5e7c1716f47310daa96ab%2FASHRAE_Logo_25.jpg?generation=1570808142334850&amp;alt=m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90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296144"/>
          </a:xfrm>
        </p:spPr>
        <p:txBody>
          <a:bodyPr/>
          <a:lstStyle/>
          <a:p>
            <a:r>
              <a:rPr lang="en-US"/>
              <a:t>ASHRAE dataset: structure</a:t>
            </a:r>
            <a:endParaRPr lang="uk-UA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7504" y="1363890"/>
            <a:ext cx="4320480" cy="2592288"/>
          </a:xfrm>
        </p:spPr>
        <p:txBody>
          <a:bodyPr>
            <a:noAutofit/>
          </a:bodyPr>
          <a:lstStyle/>
          <a:p>
            <a:pPr marL="109728" indent="0" fontAlgn="base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train.csv</a:t>
            </a:r>
          </a:p>
          <a:p>
            <a:pPr fontAlgn="base"/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building_id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Foreign key for the building metadata</a:t>
            </a:r>
          </a:p>
          <a:p>
            <a:pPr fontAlgn="base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timestamp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When the measurement was taken</a:t>
            </a:r>
          </a:p>
          <a:p>
            <a:pPr fontAlgn="base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meter - The meter id code. Read as {0: electricity, 1: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chilledwater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2: steam, 3: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hotwater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fontAlgn="base"/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meter_reading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The target variable. Energy consumption in kWh (or equivalent).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55976" y="1340768"/>
            <a:ext cx="4392488" cy="25839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fontAlgn="base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building_meta.csv</a:t>
            </a:r>
          </a:p>
          <a:p>
            <a:pPr fontAlgn="base"/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building_id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Foreign key for training.csv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site_id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Foreign key for the weather files.</a:t>
            </a:r>
          </a:p>
          <a:p>
            <a:pPr fontAlgn="base"/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primary_use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Indicator of the primary category of activities for the building based on 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EnergyStar property type definitions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square_feet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Gross floor area of the building</a:t>
            </a:r>
          </a:p>
          <a:p>
            <a:pPr fontAlgn="base"/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year_built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Year building was opened</a:t>
            </a:r>
          </a:p>
          <a:p>
            <a:pPr fontAlgn="base"/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floor_count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Number of floors of the building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95936" y="1801032"/>
            <a:ext cx="49517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671509" y="4279372"/>
            <a:ext cx="7344816" cy="224597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 fontAlgn="base">
              <a:buNone/>
            </a:pPr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building_meta.csv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site_id - Foreign key for the weather files.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building_id - Foreign key for training.csv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primary_use - Indicator of the primary category of activities for the building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square_feet - Gross floor area of the building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year_built - Year building was opened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floor_count - Number of floors of the building</a:t>
            </a:r>
          </a:p>
        </p:txBody>
      </p:sp>
      <p:cxnSp>
        <p:nvCxnSpPr>
          <p:cNvPr id="13" name="Elbow Connector 12"/>
          <p:cNvCxnSpPr>
            <a:endCxn id="14" idx="0"/>
          </p:cNvCxnSpPr>
          <p:nvPr/>
        </p:nvCxnSpPr>
        <p:spPr>
          <a:xfrm rot="5400000">
            <a:off x="3318191" y="3106454"/>
            <a:ext cx="2198644" cy="147192"/>
          </a:xfrm>
          <a:prstGeom prst="bentConnector3">
            <a:avLst>
              <a:gd name="adj1" fmla="val -501"/>
            </a:avLst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9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 formulation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#1:</a:t>
            </a:r>
            <a:endParaRPr lang="uk-UA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an outside temperature after N hours (N = 1, 2, …, 24), given the lags of energy usage, outside temperature and weather data (forecast).</a:t>
            </a:r>
          </a:p>
          <a:p>
            <a:pPr algn="just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#2:</a:t>
            </a:r>
          </a:p>
          <a:p>
            <a:pPr lvl="1" algn="just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an energy consumption given the lags of weather data, building metadata and, optionally, the lags of energy consumption.</a:t>
            </a:r>
          </a:p>
          <a:p>
            <a:pPr algn="just"/>
            <a:endParaRPr lang="uk-UA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6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4680520" cy="1152128"/>
          </a:xfrm>
        </p:spPr>
        <p:txBody>
          <a:bodyPr>
            <a:normAutofit/>
          </a:bodyPr>
          <a:lstStyle/>
          <a:p>
            <a:r>
              <a:rPr lang="en-US" sz="3200"/>
              <a:t>Dataset preprocessing</a:t>
            </a:r>
            <a:endParaRPr lang="uk-UA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7920880" cy="4945736"/>
          </a:xfrm>
        </p:spPr>
        <p:txBody>
          <a:bodyPr/>
          <a:lstStyle/>
          <a:p>
            <a:pPr marL="109728" indent="0" algn="just">
              <a:buNone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preprocessed the dataset to resolve its 2 main challenges:</a:t>
            </a:r>
          </a:p>
          <a:p>
            <a:pPr algn="just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missing records</a:t>
            </a:r>
          </a:p>
          <a:p>
            <a:pPr algn="just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length</a:t>
            </a:r>
          </a:p>
          <a:p>
            <a:pPr marL="109728" indent="0" algn="just">
              <a:buNone/>
            </a:pP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initial format, the dataset contained over </a:t>
            </a:r>
            <a:r>
              <a:rPr lang="uk-UA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million</a:t>
            </a:r>
            <a:r>
              <a:rPr lang="uk-UA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records,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was infeasible for the most models to handle, given the computational recourses we had available (and considering that we had to fit each model 24 times for Task #1).</a:t>
            </a: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endParaRPr lang="uk-UA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59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229600" cy="936104"/>
          </a:xfrm>
        </p:spPr>
        <p:txBody>
          <a:bodyPr/>
          <a:lstStyle/>
          <a:p>
            <a:r>
              <a:rPr lang="en-US"/>
              <a:t>Missing records</a:t>
            </a:r>
            <a:endParaRPr lang="uk-UA"/>
          </a:p>
        </p:txBody>
      </p:sp>
      <p:pic>
        <p:nvPicPr>
          <p:cNvPr id="2050" name="Picture 2" descr="https://www.kaggleusercontent.com/kf/160280310/eyJhbGciOiJkaXIiLCJlbmMiOiJBMTI4Q0JDLUhTMjU2In0..W3mp4h9kbrbf0gY-gZT5hw.4wA0jLKhggPTc2Qg7dms4uxu7Kv9V_iTv7BF6amzyMMoWcSGKnSfUT7-szJcjIw-tCTxyHuvnCg7BvYMEu091_Jd4P9mEV2un_spLpO1w39O5CcYB4W9XYcbtsh5-ckbQA6oDGTdHIMrIfA-myZ77E0vqPHn3fAeIhjtmHDxsHPi3Jm_3LF7lswpaytqaN4r6Ecfg3Jz5BKarp1tvsN3tTO7helvbVh81a3-hk_adDvK-ldMAjcLsnxIFSdelSdk0HWjaCQsxsratwt9nDfju0x7_fJuFSYnyI9aMc2CcO_iSY4CBpxljnFueSpkqwRflNi20vBkDS3Y-kLSqig3RxfPELYDKbMgxAllet_V-1_gLjmQ0WP3pOrndoBtwh5m46JWZ5jsTH70RRHjaolrqD1PtHCX1SFX_ECfk7L9k9w0vZsUM0bD3Ta9wdbEYvWu6R93AGZ5z7VPzJLREsTxbmENdTDVVNXm2n6Q_sPTGk0CGkU8sURvio2ylmjNF2oUNo53A0xC3XcaGrrlnhCw_93cGR55mlWOK0SNOpjOdb6h5M-MdELjB1dA7gwOAc7T0aDMi5ya1KI8SxNJ8tnpuMebd5O4gYDBn0__QSYY1YtkFDbUx1xoLwSN4dibWXU6QjCd66ujodZ5RsOQL-YHnA.YqAomD8bh5ULvYQFQkHSrg/__results___files/__results___27_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87" y="645840"/>
            <a:ext cx="4118913" cy="61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4873174" cy="5472608"/>
          </a:xfrm>
        </p:spPr>
        <p:txBody>
          <a:bodyPr>
            <a:normAutofit fontScale="92500" lnSpcReduction="10000"/>
          </a:bodyPr>
          <a:lstStyle/>
          <a:p>
            <a:pPr marL="109728" indent="0" algn="just">
              <a:buNone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right you can see a heatmap of time vs. presence of records for each building.</a:t>
            </a:r>
          </a:p>
          <a:p>
            <a:pPr marL="109728" indent="0" algn="just">
              <a:buNone/>
            </a:pP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Legend: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axis: hours elapsed since the beginning of the dataset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axis: building_id</a:t>
            </a:r>
          </a:p>
          <a:p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Brown: meter reading available with non-zero value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 blue: meter reading available with zero value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White: missing meter reading</a:t>
            </a:r>
          </a:p>
          <a:p>
            <a:pPr marL="109728" indent="0" algn="just">
              <a:buNone/>
            </a:pPr>
            <a:endParaRPr lang="uk-UA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72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440160"/>
          </a:xfrm>
        </p:spPr>
        <p:txBody>
          <a:bodyPr/>
          <a:lstStyle/>
          <a:p>
            <a:r>
              <a:rPr lang="en-US"/>
              <a:t>Main preprocessing steps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800"/>
            <a:ext cx="9036496" cy="5229200"/>
          </a:xfrm>
        </p:spPr>
        <p:txBody>
          <a:bodyPr>
            <a:normAutofit fontScale="92500" lnSpcReduction="20000"/>
          </a:bodyPr>
          <a:lstStyle/>
          <a:p>
            <a:pPr marL="624078" indent="-514350" algn="just">
              <a:buFont typeface="+mj-lt"/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records only for the electricity meter (which contains the most data).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Resample the dataset to 1-hour frequency:</a:t>
            </a:r>
          </a:p>
          <a:p>
            <a:pPr marL="916686" lvl="1" indent="-514350" algn="just">
              <a:buFont typeface="+mj-lt"/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buildings contained too little data to apply resampling, so we discard them first.</a:t>
            </a:r>
          </a:p>
          <a:p>
            <a:pPr marL="916686" lvl="1" indent="-514350" algn="just">
              <a:buFont typeface="+mj-lt"/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Resample the records for the remaining buildings using linear interpolation.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a random subsample of the remaining buildings.</a:t>
            </a:r>
            <a:endParaRPr lang="uk-UA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4078" indent="-514350" algn="just">
              <a:buFont typeface="+mj-lt"/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 NaNs: impute the missing values with the corresponding median values.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some time-related features, such as hour of the day etc.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 the dataset into the training (75%) and testing (25%) sets based on the time period: May, August and November went to the testing set, and everything else was left for the training.</a:t>
            </a:r>
            <a:endParaRPr lang="uk-UA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9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512168"/>
          </a:xfrm>
        </p:spPr>
        <p:txBody>
          <a:bodyPr>
            <a:normAutofit/>
          </a:bodyPr>
          <a:lstStyle/>
          <a:p>
            <a:r>
              <a:rPr lang="en-US"/>
              <a:t>Lag matrix &amp; Forecast matrix</a:t>
            </a:r>
            <a:endParaRPr lang="uk-U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94252"/>
            <a:ext cx="762000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62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555</TotalTime>
  <Words>898</Words>
  <Application>Microsoft Office PowerPoint</Application>
  <PresentationFormat>On-screen Show (4:3)</PresentationFormat>
  <Paragraphs>219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Georgia</vt:lpstr>
      <vt:lpstr>Trebuchet MS</vt:lpstr>
      <vt:lpstr>Wingdings 2</vt:lpstr>
      <vt:lpstr>Urban</vt:lpstr>
      <vt:lpstr>ML4A Project: ASHRAE Dataset</vt:lpstr>
      <vt:lpstr>Table of contents</vt:lpstr>
      <vt:lpstr>ASHRAE dataset: introduction</vt:lpstr>
      <vt:lpstr>ASHRAE dataset: structure</vt:lpstr>
      <vt:lpstr>Problem formulation</vt:lpstr>
      <vt:lpstr>Dataset preprocessing</vt:lpstr>
      <vt:lpstr>Missing records</vt:lpstr>
      <vt:lpstr>Main preprocessing steps</vt:lpstr>
      <vt:lpstr>Lag matrix &amp; Forecast matrix</vt:lpstr>
      <vt:lpstr>Models</vt:lpstr>
      <vt:lpstr>Task #1(big dataset): Feature importance</vt:lpstr>
      <vt:lpstr>NRMSE</vt:lpstr>
      <vt:lpstr>Task #1(small dataset): Feature importance</vt:lpstr>
      <vt:lpstr>Task #1(small dataset): Errors</vt:lpstr>
      <vt:lpstr>Task #2: Feature importance</vt:lpstr>
      <vt:lpstr>Task #2: Errors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Taras Kutsyk</dc:creator>
  <cp:lastModifiedBy>Анастасія Бондаренко</cp:lastModifiedBy>
  <cp:revision>23</cp:revision>
  <dcterms:created xsi:type="dcterms:W3CDTF">2024-01-25T18:27:04Z</dcterms:created>
  <dcterms:modified xsi:type="dcterms:W3CDTF">2024-01-27T16:21:00Z</dcterms:modified>
</cp:coreProperties>
</file>