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F104D85-F20C-42E7-AB62-E5B99C7A82F1}" type="datetimeFigureOut">
              <a:rPr lang="uk-UA" smtClean="0"/>
              <a:t>28.01.2024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A3FA973-5953-4A62-8B90-016A3CA2C5F6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shrae-energy-prediction/overview" TargetMode="External"/><Relationship Id="rId2" Type="http://schemas.openxmlformats.org/officeDocument/2006/relationships/hyperlink" Target="https://www.ashra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ergystar.gov/buildings/facility-owners-and-managers/existing-buildings/use-portfolio-manager/identify-your-property-ty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4865"/>
            <a:ext cx="8458200" cy="1512167"/>
          </a:xfrm>
        </p:spPr>
        <p:txBody>
          <a:bodyPr/>
          <a:lstStyle/>
          <a:p>
            <a:r>
              <a:rPr lang="en-US"/>
              <a:t>ML4A Project: ASHRAE Dataset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448" y="4149080"/>
            <a:ext cx="4968552" cy="144016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Supervisor</a:t>
            </a:r>
            <a:endParaRPr lang="en-US"/>
          </a:p>
          <a:p>
            <a:pPr algn="ctr"/>
            <a:r>
              <a:rPr lang="en-US"/>
              <a:t>Prof. Alessandro D'Innocenzo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3528" y="4149080"/>
            <a:ext cx="4176464" cy="1440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Students</a:t>
            </a:r>
            <a:endParaRPr lang="en-US"/>
          </a:p>
          <a:p>
            <a:pPr algn="ctr"/>
            <a:r>
              <a:rPr lang="en-US"/>
              <a:t>Taras Kutsyk</a:t>
            </a:r>
          </a:p>
          <a:p>
            <a:pPr algn="ctr"/>
            <a:r>
              <a:rPr lang="en-US"/>
              <a:t>Anastasiia Bondarenko</a:t>
            </a:r>
            <a:endParaRPr lang="uk-UA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75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C4B-7327-EE89-7ECE-6BB0FDBF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C3D501-FB21-0E64-5CE6-74A39F81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249424"/>
            <a:ext cx="4176464" cy="346557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Size: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training: 276191 samples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testing: 92735 samples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Models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Regressor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Passive Aggressive Regressor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SGD Regressor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Decision Tree Regressor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AE0D2FF0-BA19-8793-BC34-F0A9EFF7DECD}"/>
              </a:ext>
            </a:extLst>
          </p:cNvPr>
          <p:cNvSpPr txBox="1">
            <a:spLocks/>
          </p:cNvSpPr>
          <p:nvPr/>
        </p:nvSpPr>
        <p:spPr>
          <a:xfrm>
            <a:off x="4355976" y="2256188"/>
            <a:ext cx="4176464" cy="37651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Size: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training: 6568 samples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testing: 2200 samples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Models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Regressor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Passive Aggressive Regressor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SGD Regressor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Ridge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 Regressor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Decision Tree Regressor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5976156" y="728700"/>
            <a:ext cx="288032" cy="2520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283968" y="119849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 had to reduce our dataset to test the Kernel and SVM models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862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06A7D-F396-D835-8F1F-6832E47A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7508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Task #1(big dataset): Feature importance</a:t>
            </a:r>
            <a:endParaRPr lang="x-non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AF1FE1C-19EE-9326-3CAF-413FBFF22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5" y="4217032"/>
            <a:ext cx="3418104" cy="2530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715027-F69D-CD38-6FCB-DD18A863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700808"/>
            <a:ext cx="3418104" cy="2542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BC54F5-06EE-1C5C-168F-CCDF50776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600" y="4217032"/>
            <a:ext cx="3418104" cy="25307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87" y="213285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endParaRPr lang="uk-UA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an outside temperature after N hours (N = 1, 2, …, 24), given the lags of energy usage, outside temperature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other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 data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(“future lags” - here we chose only the dew temperature).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3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3EF96B-3ABA-170A-1EAD-AB215ABD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970" y="559836"/>
            <a:ext cx="1336310" cy="576064"/>
          </a:xfrm>
        </p:spPr>
        <p:txBody>
          <a:bodyPr>
            <a:normAutofit/>
          </a:bodyPr>
          <a:lstStyle/>
          <a:p>
            <a:r>
              <a:rPr lang="en-US" sz="2600" dirty="0"/>
              <a:t>NRMSE</a:t>
            </a:r>
            <a:endParaRPr lang="x-none" sz="26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E7032F8B-383A-6EB7-D26F-AF0CCE830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685270"/>
              </p:ext>
            </p:extLst>
          </p:nvPr>
        </p:nvGraphicFramePr>
        <p:xfrm>
          <a:off x="457200" y="1050572"/>
          <a:ext cx="3826768" cy="305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038">
                  <a:extLst>
                    <a:ext uri="{9D8B030D-6E8A-4147-A177-3AD203B41FA5}">
                      <a16:colId xmlns:a16="http://schemas.microsoft.com/office/drawing/2014/main" xmlns="" val="2602528869"/>
                    </a:ext>
                  </a:extLst>
                </a:gridCol>
                <a:gridCol w="649183">
                  <a:extLst>
                    <a:ext uri="{9D8B030D-6E8A-4147-A177-3AD203B41FA5}">
                      <a16:colId xmlns:a16="http://schemas.microsoft.com/office/drawing/2014/main" xmlns="" val="3731473869"/>
                    </a:ext>
                  </a:extLst>
                </a:gridCol>
                <a:gridCol w="615016">
                  <a:extLst>
                    <a:ext uri="{9D8B030D-6E8A-4147-A177-3AD203B41FA5}">
                      <a16:colId xmlns:a16="http://schemas.microsoft.com/office/drawing/2014/main" xmlns="" val="2212958029"/>
                    </a:ext>
                  </a:extLst>
                </a:gridCol>
                <a:gridCol w="551467">
                  <a:extLst>
                    <a:ext uri="{9D8B030D-6E8A-4147-A177-3AD203B41FA5}">
                      <a16:colId xmlns:a16="http://schemas.microsoft.com/office/drawing/2014/main" xmlns="" val="62326164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167018232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/ Lags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5110808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3.15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3.031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2.903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2.772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507459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3.15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3.031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2.903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2.772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928460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3.317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3.187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3.099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2.979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745837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Passive Aggressive Regression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11.462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10.471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9.733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11.596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219996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SGD Regression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5.35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6.876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8.034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10.333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757081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3.171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3.137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3.123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3.091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33211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2.474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2.446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2.416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2.38</a:t>
                      </a:r>
                      <a:endParaRPr lang="x-none" sz="10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1775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xmlns="" id="{F5A46F2F-26B0-1F25-6D6B-2EA7B0A8E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44642"/>
              </p:ext>
            </p:extLst>
          </p:nvPr>
        </p:nvGraphicFramePr>
        <p:xfrm>
          <a:off x="4633664" y="1050572"/>
          <a:ext cx="3826768" cy="305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038">
                  <a:extLst>
                    <a:ext uri="{9D8B030D-6E8A-4147-A177-3AD203B41FA5}">
                      <a16:colId xmlns:a16="http://schemas.microsoft.com/office/drawing/2014/main" xmlns="" val="2602528869"/>
                    </a:ext>
                  </a:extLst>
                </a:gridCol>
                <a:gridCol w="649183">
                  <a:extLst>
                    <a:ext uri="{9D8B030D-6E8A-4147-A177-3AD203B41FA5}">
                      <a16:colId xmlns:a16="http://schemas.microsoft.com/office/drawing/2014/main" xmlns="" val="3731473869"/>
                    </a:ext>
                  </a:extLst>
                </a:gridCol>
                <a:gridCol w="615016">
                  <a:extLst>
                    <a:ext uri="{9D8B030D-6E8A-4147-A177-3AD203B41FA5}">
                      <a16:colId xmlns:a16="http://schemas.microsoft.com/office/drawing/2014/main" xmlns="" val="2212958029"/>
                    </a:ext>
                  </a:extLst>
                </a:gridCol>
                <a:gridCol w="551467">
                  <a:extLst>
                    <a:ext uri="{9D8B030D-6E8A-4147-A177-3AD203B41FA5}">
                      <a16:colId xmlns:a16="http://schemas.microsoft.com/office/drawing/2014/main" xmlns="" val="62326164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167018232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/ Lags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5110808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0.072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0.068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0.065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0.064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507459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0.072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0.068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0.065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0.064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928460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0.077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0.075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0.073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745837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Passive Aggressive Regression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0.084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0.067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0.061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0.064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219996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SGD Regression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0.087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0.091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0.092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0.099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757081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0.071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0.069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0.069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033211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0.057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0.056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0.055</a:t>
                      </a:r>
                      <a:endParaRPr lang="x-none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0.054</a:t>
                      </a:r>
                      <a:endParaRPr lang="x-none" sz="10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017750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FB4903C-9F71-92F6-17FC-BE3293142B8B}"/>
              </a:ext>
            </a:extLst>
          </p:cNvPr>
          <p:cNvSpPr txBox="1">
            <a:spLocks/>
          </p:cNvSpPr>
          <p:nvPr/>
        </p:nvSpPr>
        <p:spPr>
          <a:xfrm>
            <a:off x="1763688" y="548680"/>
            <a:ext cx="1152128" cy="5760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RMSE</a:t>
            </a:r>
            <a:endParaRPr lang="x-none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78FCFF4-9E08-D1B3-61F0-67FCBD89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0" y="4317998"/>
            <a:ext cx="8756139" cy="2423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6FDA44F-4BE3-40A7-DF7D-AAAFB21EF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98" y="4197449"/>
            <a:ext cx="8679932" cy="167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226" y="6556941"/>
            <a:ext cx="107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Lags = 8</a:t>
            </a:r>
            <a:endParaRPr lang="uk-U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9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B2862-0DDB-6AAE-3CB0-97B9A876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584176"/>
          </a:xfrm>
        </p:spPr>
        <p:txBody>
          <a:bodyPr/>
          <a:lstStyle/>
          <a:p>
            <a:r>
              <a:rPr lang="en-US" dirty="0"/>
              <a:t>Task #1(small dataset</a:t>
            </a:r>
            <a:r>
              <a:rPr lang="en-US"/>
              <a:t>): </a:t>
            </a:r>
            <a:r>
              <a:rPr lang="en-US" smtClean="0"/>
              <a:t>Validation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2A945B-EF4F-19A2-FF85-67E3C665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23" y="6479336"/>
            <a:ext cx="8229600" cy="357366"/>
          </a:xfrm>
        </p:spPr>
        <p:txBody>
          <a:bodyPr/>
          <a:lstStyle/>
          <a:p>
            <a:pPr marL="109728" indent="0" algn="ctr">
              <a:buNone/>
            </a:pPr>
            <a:r>
              <a:rPr lang="en-US" sz="1600" dirty="0"/>
              <a:t>Lags = 8</a:t>
            </a:r>
          </a:p>
          <a:p>
            <a:pPr algn="ctr"/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CF060A-6C62-A53D-B098-1368F6E0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98574"/>
            <a:ext cx="7501409" cy="2690296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209B2A5B-3FA0-9667-6ACA-193FF282AC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351099"/>
              </p:ext>
            </p:extLst>
          </p:nvPr>
        </p:nvGraphicFramePr>
        <p:xfrm>
          <a:off x="1475656" y="1628800"/>
          <a:ext cx="583264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98327518"/>
                    </a:ext>
                  </a:extLst>
                </a:gridCol>
                <a:gridCol w="1944216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185440195"/>
                    </a:ext>
                  </a:extLst>
                </a:gridCol>
                <a:gridCol w="1944216">
                  <a:extLst>
                    <a:ext uri="{9D8B030D-6E8A-4147-A177-3AD203B41FA5}">
                      <a16:colId xmlns:mc="http://schemas.openxmlformats.org/markup-compatibility/2006" xmlns:a14="http://schemas.microsoft.com/office/drawing/2010/main" xmlns:a16="http://schemas.microsoft.com/office/drawing/2014/main" xmlns="" val="1719802821"/>
                    </a:ext>
                  </a:extLst>
                </a:gridCol>
              </a:tblGrid>
              <a:tr h="2854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RMSE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NRMSE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2221909538"/>
                  </a:ext>
                </a:extLst>
              </a:tr>
              <a:tr h="16325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2.428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0.066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1186888330"/>
                  </a:ext>
                </a:extLst>
              </a:tr>
              <a:tr h="2846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2.875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0.078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2602223967"/>
                  </a:ext>
                </a:extLst>
              </a:tr>
              <a:tr h="2846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</a:t>
                      </a:r>
                      <a:endParaRPr lang="x-none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0.061</a:t>
                      </a:r>
                      <a:endParaRPr lang="x-none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a14="http://schemas.microsoft.com/office/drawing/2010/main" xmlns:a16="http://schemas.microsoft.com/office/drawing/2014/main" xmlns="" val="3814822777"/>
                  </a:ext>
                </a:extLst>
              </a:tr>
              <a:tr h="284605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SVR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3.97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0.108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84605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Ridge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2.467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0.067</a:t>
                      </a:r>
                      <a:endParaRPr lang="x-non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18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8C93A-9AA8-4EDF-42BD-6498610A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80120"/>
          </a:xfrm>
        </p:spPr>
        <p:txBody>
          <a:bodyPr/>
          <a:lstStyle/>
          <a:p>
            <a:r>
              <a:rPr lang="en-US" dirty="0"/>
              <a:t>Task #2: Feature importance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37B20-FDF9-7B11-370F-BD3548A52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19" y="1628800"/>
            <a:ext cx="5964604" cy="18048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2870" indent="-285750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an energy consumption given the lags of weather data, building metadata and, optionally, the lags of energy consumption</a:t>
            </a:r>
            <a:r>
              <a:rPr lang="en-US" sz="180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9248" y="3284984"/>
            <a:ext cx="9036496" cy="3375597"/>
            <a:chOff x="107504" y="3055798"/>
            <a:chExt cx="9036496" cy="3375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EDCF5828-0234-E609-80EC-63F5B93AA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641" y="3055798"/>
              <a:ext cx="4476359" cy="3370300"/>
            </a:xfrm>
            <a:prstGeom prst="rect">
              <a:avLst/>
            </a:prstGeom>
          </p:spPr>
        </p:pic>
        <p:pic>
          <p:nvPicPr>
            <p:cNvPr id="1026" name="Picture 2" descr="https://www.kaggleusercontent.com/kf/160412291/eyJhbGciOiJkaXIiLCJlbmMiOiJBMTI4Q0JDLUhTMjU2In0..JDsrdJFDQdSWffWmEH7eNQ.3kIvdedKot7sRuj0NOTFKfBupbawPqolqH9zytnpGX32vflxbeorR3I44tHcVP2Jdh8UsacOzK2Gg_OtsONumrankkXNUSJQTohpENtBpanqgChxPUBS8CDknXmbyavx07vMWBCShiafVkxA2oC3gnyWwiJMXCDo26S5yWj7zUoqgPXcUWy4rjOua6Lh8ux9XFQR_jvN-_yW83SmTMKuolWprg2hym7GavrpPDMP9MY71XqguKn_x0PYruKSR7qEIPGiXx_h466J3q_qqEezBxCNl6RWc5qqWgv-5fM6U-pTpjL2WtZPnmGY6UPwztBH-9lvgxOxQE099Xy3rpegU3inon08PlSC4Ag_m-anMiloq6nL_2GD5Es7OWJVmx8RhAiT6qoSQS9Smgqw53EFg-xprD8me5uxjNj0LNNRd9M_kWywCxOFxkhhtieq_-wjwBZATkNoD0VHTe0sejKSloiEQaaviBk2vMbGyKV5T3Rm5COWs5TncvronqgCYENRlXUaBRq_qHaKOH8sWnEaXj5-UcB8dXM0JO4wSUa8NDccMgRrJlQGdrRzbTyb22uiasjdKkFjQrp4JtrbhV4PKYdzUUc_jvuFYKVvc9e3mMmA0cQ6En4Sl-JY91sN0VRXiDE8OLEUfFCT0BzWZgFATQ.4717Uh7nIUr-rJIhXVH5mA/__results___files/__results___45_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074257"/>
              <a:ext cx="4499992" cy="335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366327" y="3006674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energy consumption lag</a:t>
            </a:r>
            <a:endParaRPr lang="uk-UA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3006674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the energy consumption lag</a:t>
            </a:r>
            <a:endParaRPr lang="uk-UA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2A0D28-FF61-0EB3-FF71-3BA6A8B7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Task #2</a:t>
            </a:r>
            <a:r>
              <a:rPr lang="en-US"/>
              <a:t>: </a:t>
            </a:r>
            <a:r>
              <a:rPr lang="en-US" smtClean="0"/>
              <a:t>Validation (</a:t>
            </a:r>
            <a:r>
              <a:rPr lang="en-US" smtClean="0">
                <a:ea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>
                <a:ea typeface="Calibri" panose="020F0502020204030204" pitchFamily="34" charset="0"/>
                <a:cs typeface="Calibri" panose="020F0502020204030204" pitchFamily="34" charset="0"/>
              </a:rPr>
              <a:t>the energy consumption </a:t>
            </a:r>
            <a:r>
              <a:rPr lang="en-US" smtClean="0">
                <a:ea typeface="Calibri" panose="020F0502020204030204" pitchFamily="34" charset="0"/>
                <a:cs typeface="Calibri" panose="020F0502020204030204" pitchFamily="34" charset="0"/>
              </a:rPr>
              <a:t>lag)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209B2A5B-3FA0-9667-6ACA-193FF282AC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031434"/>
                  </p:ext>
                </p:extLst>
              </p:nvPr>
            </p:nvGraphicFramePr>
            <p:xfrm>
              <a:off x="467544" y="2492896"/>
              <a:ext cx="8229600" cy="351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xmlns="" val="198327518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xmlns="" val="1185440195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xmlns="" val="171980282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xmlns="" val="37157887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NRMSE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score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21909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Linear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37211.311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19.544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186888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Ridge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37211.311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19.544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1690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37217.091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19.605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56747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Passive Aggressive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186788.83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67.719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-2.593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16958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SGD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44978.06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25.346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0.135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05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Decision Tree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9068.714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5.417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02223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Forest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7719.894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4.612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0.851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8148227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9B2A5B-3FA0-9667-6ACA-193FF282AC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031434"/>
                  </p:ext>
                </p:extLst>
              </p:nvPr>
            </p:nvGraphicFramePr>
            <p:xfrm>
              <a:off x="467544" y="2492896"/>
              <a:ext cx="8229600" cy="351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8327518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185440195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1980282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71578879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NRMSE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890" t="-8197" b="-8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21909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Linear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37211.311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19.544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86888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Ridge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37211.311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19.544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1690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37217.091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19.605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0.284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5674756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Passive Aggressive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186788.83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67.719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-2.593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16958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SGD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44978.06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25.346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0.135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05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Decision Tree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9068.714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5.417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0.826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02223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Forest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7719.894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4.612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0.851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148227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067944" y="6021288"/>
            <a:ext cx="107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Lags = 3</a:t>
            </a:r>
            <a:endParaRPr lang="uk-UA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3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F2A0D28-FF61-0EB3-FF71-3BA6A8B7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Task #2</a:t>
            </a:r>
            <a:r>
              <a:rPr lang="en-US"/>
              <a:t>: </a:t>
            </a:r>
            <a:r>
              <a:rPr lang="en-US" smtClean="0"/>
              <a:t>Validation (</a:t>
            </a:r>
            <a:r>
              <a:rPr lang="en-US" smtClean="0"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>
                <a:ea typeface="Calibri" panose="020F0502020204030204" pitchFamily="34" charset="0"/>
                <a:cs typeface="Calibri" panose="020F0502020204030204" pitchFamily="34" charset="0"/>
              </a:rPr>
              <a:t>the energy consumption </a:t>
            </a:r>
            <a:r>
              <a:rPr lang="en-US" smtClean="0">
                <a:ea typeface="Calibri" panose="020F0502020204030204" pitchFamily="34" charset="0"/>
                <a:cs typeface="Calibri" panose="020F0502020204030204" pitchFamily="34" charset="0"/>
              </a:rPr>
              <a:t>lag)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xmlns="" id="{209B2A5B-3FA0-9667-6ACA-193FF282AC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5890930"/>
                  </p:ext>
                </p:extLst>
              </p:nvPr>
            </p:nvGraphicFramePr>
            <p:xfrm>
              <a:off x="467544" y="2492896"/>
              <a:ext cx="8229600" cy="351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xmlns="" val="198327518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xmlns="" val="1185440195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xmlns="" val="171980282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xmlns="" val="37157887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NRMSE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score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21909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Linear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1616.316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0.863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0.969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186888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Ridge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1616.316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0.863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0.969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1690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1621.936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0.866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0.969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56747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Passive Aggressive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2040.967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1.199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0.961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16958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SGD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1981.587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1.088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0.962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05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Decision Tree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1499.935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0.896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0.971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02223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Forest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1026.862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0.613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0.980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8148227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9B2A5B-3FA0-9667-6ACA-193FF282AC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45890930"/>
                  </p:ext>
                </p:extLst>
              </p:nvPr>
            </p:nvGraphicFramePr>
            <p:xfrm>
              <a:off x="467544" y="2492896"/>
              <a:ext cx="8229600" cy="351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8327518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185440195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1980282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715788797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RMSE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NRMSE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890" t="-8197" b="-8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221909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Linear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1616.316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0.863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0.969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186888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Ridge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1616.316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0.863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0.969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1690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Lasso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1621.936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0.866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0.969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5674756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Passive Aggressive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2040.967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1.199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0.961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16958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SGD Regression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1981.587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1.088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0.962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05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Decision Tree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1499.935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0.896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0.971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02223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Forest</a:t>
                          </a:r>
                          <a:endParaRPr lang="x-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1026.862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0.613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uk-UA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0.980</a:t>
                          </a:r>
                          <a:endParaRPr lang="x-none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148227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067944" y="6021288"/>
            <a:ext cx="107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Lags = 3</a:t>
            </a:r>
            <a:endParaRPr lang="uk-UA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24136"/>
          </a:xfrm>
        </p:spPr>
        <p:txBody>
          <a:bodyPr/>
          <a:lstStyle/>
          <a:p>
            <a:r>
              <a:rPr lang="en-US" smtClean="0"/>
              <a:t>Results discussion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522920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#1 (predicting the temperature):</a:t>
            </a:r>
          </a:p>
          <a:p>
            <a:pPr algn="just"/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the feature importance plot, the most important features were the temperature lags and (for higher N) weather forecast data.</a:t>
            </a:r>
          </a:p>
          <a:p>
            <a:pPr algn="just"/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performance was obtained using 8 lags and Random Forest model.</a:t>
            </a:r>
          </a:p>
          <a:p>
            <a:pPr algn="just"/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error w.r.t. the prediction horizon was at around 10-12 hours.</a:t>
            </a:r>
          </a:p>
          <a:p>
            <a:pPr algn="just"/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</a:t>
            </a:r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#2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(predicting the </a:t>
            </a:r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energy consumption):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the feature importance plot, the most important features </a:t>
            </a:r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the lags of the consumption (if included in the input features), area of the building, building ID, building use category and time-related features.</a:t>
            </a:r>
          </a:p>
          <a:p>
            <a:pPr algn="just"/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include the consumption lag, most of the models easily solve the tasks showing high accuracy.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</a:t>
            </a:r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include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consumption </a:t>
            </a:r>
            <a:r>
              <a:rPr lang="en-US" sz="20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lag, then all the linear models perform poorly; acceptable performance is achieved only with Decision Tree and Random Forest models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00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uk-UA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9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58200" cy="1080119"/>
          </a:xfrm>
        </p:spPr>
        <p:txBody>
          <a:bodyPr/>
          <a:lstStyle/>
          <a:p>
            <a:pPr algn="ctr"/>
            <a:r>
              <a:rPr lang="en-US" smtClean="0"/>
              <a:t>Thank you for your attention!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905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440160"/>
          </a:xfrm>
        </p:spPr>
        <p:txBody>
          <a:bodyPr/>
          <a:lstStyle/>
          <a:p>
            <a:pPr algn="ctr"/>
            <a:r>
              <a:rPr lang="en-US"/>
              <a:t>Table of contents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Introduction to the ASHRAE dataset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Problem formulation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3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Dataset preprocessing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Lag matrix </a:t>
            </a:r>
            <a:endParaRPr lang="uk-UA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Models we used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Models validation results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Results discussion</a:t>
            </a:r>
            <a:endParaRPr lang="uk-UA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152" y="656692"/>
            <a:ext cx="8229600" cy="1152128"/>
          </a:xfrm>
        </p:spPr>
        <p:txBody>
          <a:bodyPr>
            <a:normAutofit/>
          </a:bodyPr>
          <a:lstStyle/>
          <a:p>
            <a:r>
              <a:rPr lang="en-US"/>
              <a:t>ASHRAE dataset: introduction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/>
          <a:lstStyle/>
          <a:p>
            <a:pPr marL="109728" indent="0" algn="just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ASHRAE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American association that focuses on building systems &amp; energy efficiency. In 2019, it provided a dataset to be used in a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Kaggle competition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building ML models to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metered building energy usage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following areas: chilled water, electric, hot water, and steam meters. </a:t>
            </a:r>
          </a:p>
          <a:p>
            <a:pPr marL="109728" indent="0" algn="just">
              <a:buNone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comes from over 1,000 buildings over a three-year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timeframe (we used only the year 2016).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www.googleapis.com/download/storage/v1/b/kaggle-user-content/o/inbox%2F1095143%2Ff9ab8963dea5e7c1716f47310daa96ab%2FASHRAE_Logo_25.jpg?generation=1570808142334850&amp;alt=m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1296144"/>
          </a:xfrm>
        </p:spPr>
        <p:txBody>
          <a:bodyPr/>
          <a:lstStyle/>
          <a:p>
            <a:r>
              <a:rPr lang="en-US"/>
              <a:t>ASHRAE dataset: structure</a:t>
            </a:r>
            <a:endParaRPr lang="uk-U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7504" y="1363890"/>
            <a:ext cx="4320480" cy="2592288"/>
          </a:xfrm>
        </p:spPr>
        <p:txBody>
          <a:bodyPr>
            <a:noAutofit/>
          </a:bodyPr>
          <a:lstStyle/>
          <a:p>
            <a:pPr marL="109728" indent="0" fontAlgn="base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train.csv</a:t>
            </a: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Foreign key for the building metadata</a:t>
            </a:r>
          </a:p>
          <a:p>
            <a:pPr fontAlgn="base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When the measurement was taken</a:t>
            </a:r>
          </a:p>
          <a:p>
            <a:pPr fontAlgn="base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 - The meter id code. Read as {0: electricity, 1: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chilledwater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2: steam, 3: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hotwater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fontAlgn="base"/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meter_reading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The target variable. Energy consumption in kWh (or equivalent).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55976" y="1340768"/>
            <a:ext cx="4392488" cy="25839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fontAlgn="base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building_meta.csv</a:t>
            </a: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building_id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Foreign key for training.csv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site_id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Foreign key for the weather files.</a:t>
            </a: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primary_use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Indicator of the primary category of activities for the building based on 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EnergyStar property type definitions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square_feet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Gross floor area of the building</a:t>
            </a: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year_built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Year building was opened</a:t>
            </a:r>
          </a:p>
          <a:p>
            <a:pPr fontAlgn="base"/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floor_count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Number of floors of the building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95936" y="1801032"/>
            <a:ext cx="49517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36294" y="4077072"/>
            <a:ext cx="7814456" cy="278092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 fontAlgn="base">
              <a:buNone/>
            </a:pPr>
            <a:r>
              <a:rPr lang="en-US" sz="1600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weather_train.csv</a:t>
            </a:r>
            <a:endPara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site_id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Foreign key for the weather files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r>
              <a:rPr lang="en-US" sz="1600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timestamp 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measurement was </a:t>
            </a:r>
            <a:r>
              <a:rPr lang="en-US" sz="16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taken</a:t>
            </a:r>
            <a:endPara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air_temperature - Degrees Celsius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cloud_coverage - Portion of the sky covered in clouds, in oktas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dew_temperature - Degrees Celsius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precip_depth_1_hr - Millimeters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sea_level_pressure - Millibar/hectopascals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wind_direction - Compass direction (0-360)</a:t>
            </a:r>
          </a:p>
          <a:p>
            <a:pPr fontAlgn="base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wind_speed - Meters per second</a:t>
            </a:r>
          </a:p>
        </p:txBody>
      </p:sp>
      <p:cxnSp>
        <p:nvCxnSpPr>
          <p:cNvPr id="13" name="Elbow Connector 12"/>
          <p:cNvCxnSpPr/>
          <p:nvPr/>
        </p:nvCxnSpPr>
        <p:spPr>
          <a:xfrm rot="5400000">
            <a:off x="3376994" y="2973895"/>
            <a:ext cx="2006727" cy="177546"/>
          </a:xfrm>
          <a:prstGeom prst="bentConnector3">
            <a:avLst>
              <a:gd name="adj1" fmla="val 484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 formulation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#1: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an outside temperature after N hours (N = 1, 2, …, 24), given the lags of energy usage, outside temperature and 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weather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(forecast).</a:t>
            </a:r>
          </a:p>
          <a:p>
            <a:pPr algn="just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#2:</a:t>
            </a:r>
          </a:p>
          <a:p>
            <a:pPr lvl="1" algn="just"/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an energy consumption given the lags 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weather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data, building metadata and, optionally, the lags of energy consumption.</a:t>
            </a:r>
          </a:p>
          <a:p>
            <a:pPr algn="just"/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4680520" cy="1152128"/>
          </a:xfrm>
        </p:spPr>
        <p:txBody>
          <a:bodyPr>
            <a:normAutofit/>
          </a:bodyPr>
          <a:lstStyle/>
          <a:p>
            <a:r>
              <a:rPr lang="en-US" sz="3200"/>
              <a:t>Dataset preprocessing</a:t>
            </a:r>
            <a:endParaRPr lang="uk-UA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920880" cy="4945736"/>
          </a:xfrm>
        </p:spPr>
        <p:txBody>
          <a:bodyPr/>
          <a:lstStyle/>
          <a:p>
            <a:pPr marL="109728" indent="0" algn="just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preprocessed the dataset to resolve its 2 main challenges:</a:t>
            </a:r>
          </a:p>
          <a:p>
            <a:pPr algn="just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missing records</a:t>
            </a:r>
          </a:p>
          <a:p>
            <a:pPr algn="just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length</a:t>
            </a:r>
          </a:p>
          <a:p>
            <a:pPr marL="109728" indent="0" algn="just">
              <a:buNone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initial format, the dataset contained over </a:t>
            </a:r>
            <a:r>
              <a:rPr lang="uk-UA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</a:t>
            </a:r>
            <a:r>
              <a:rPr lang="uk-UA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records,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was infeasible for the most models to handle, given the computational recourses we had available (and considering that we had to fit each model 24 times for Task #1).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936104"/>
          </a:xfrm>
        </p:spPr>
        <p:txBody>
          <a:bodyPr/>
          <a:lstStyle/>
          <a:p>
            <a:r>
              <a:rPr lang="en-US"/>
              <a:t>Missing records</a:t>
            </a:r>
            <a:endParaRPr lang="uk-UA"/>
          </a:p>
        </p:txBody>
      </p:sp>
      <p:pic>
        <p:nvPicPr>
          <p:cNvPr id="2050" name="Picture 2" descr="https://www.kaggleusercontent.com/kf/160280310/eyJhbGciOiJkaXIiLCJlbmMiOiJBMTI4Q0JDLUhTMjU2In0..W3mp4h9kbrbf0gY-gZT5hw.4wA0jLKhggPTc2Qg7dms4uxu7Kv9V_iTv7BF6amzyMMoWcSGKnSfUT7-szJcjIw-tCTxyHuvnCg7BvYMEu091_Jd4P9mEV2un_spLpO1w39O5CcYB4W9XYcbtsh5-ckbQA6oDGTdHIMrIfA-myZ77E0vqPHn3fAeIhjtmHDxsHPi3Jm_3LF7lswpaytqaN4r6Ecfg3Jz5BKarp1tvsN3tTO7helvbVh81a3-hk_adDvK-ldMAjcLsnxIFSdelSdk0HWjaCQsxsratwt9nDfju0x7_fJuFSYnyI9aMc2CcO_iSY4CBpxljnFueSpkqwRflNi20vBkDS3Y-kLSqig3RxfPELYDKbMgxAllet_V-1_gLjmQ0WP3pOrndoBtwh5m46JWZ5jsTH70RRHjaolrqD1PtHCX1SFX_ECfk7L9k9w0vZsUM0bD3Ta9wdbEYvWu6R93AGZ5z7VPzJLREsTxbmENdTDVVNXm2n6Q_sPTGk0CGkU8sURvio2ylmjNF2oUNo53A0xC3XcaGrrlnhCw_93cGR55mlWOK0SNOpjOdb6h5M-MdELjB1dA7gwOAc7T0aDMi5ya1KI8SxNJ8tnpuMebd5O4gYDBn0__QSYY1YtkFDbUx1xoLwSN4dibWXU6QjCd66ujodZ5RsOQL-YHnA.YqAomD8bh5ULvYQFQkHSrg/__results___files/__results___27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87" y="645840"/>
            <a:ext cx="4118913" cy="61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4873174" cy="5472608"/>
          </a:xfrm>
        </p:spPr>
        <p:txBody>
          <a:bodyPr>
            <a:normAutofit fontScale="92500" lnSpcReduction="10000"/>
          </a:bodyPr>
          <a:lstStyle/>
          <a:p>
            <a:pPr marL="109728" indent="0" algn="just">
              <a:buNone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right you can see a heatmap of time vs. presence of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measurements for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building.</a:t>
            </a:r>
          </a:p>
          <a:p>
            <a:pPr marL="109728" indent="0" algn="just">
              <a:buNone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Legend: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axis: hours elapsed since the beginning of the dataset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axis: building_id</a:t>
            </a:r>
          </a:p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Brown: meter reading available with non-zero value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 blue: meter reading available with zero value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White: missing meter reading</a:t>
            </a:r>
          </a:p>
          <a:p>
            <a:pPr marL="109728" indent="0" algn="just">
              <a:buNone/>
            </a:pP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440160"/>
          </a:xfrm>
        </p:spPr>
        <p:txBody>
          <a:bodyPr/>
          <a:lstStyle/>
          <a:p>
            <a:r>
              <a:rPr lang="en-US"/>
              <a:t>Main preprocessing steps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036496" cy="5229200"/>
          </a:xfrm>
        </p:spPr>
        <p:txBody>
          <a:bodyPr>
            <a:normAutofit fontScale="92500" lnSpcReduction="20000"/>
          </a:bodyPr>
          <a:lstStyle/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records only for the electricity meter (which contains the most data).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Resample the dataset to 1-hour frequency: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buildings contained too little data to apply resampling, so we discard them first.</a:t>
            </a:r>
          </a:p>
          <a:p>
            <a:pPr marL="916686" lvl="1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Resample the records for the remaining buildings using linear interpolation.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 random subsample of the remaining buildings.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NaNs: impute the missing values with the corresponding median values.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some time-related features, such as hour of the day etc.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the dataset into the training (75%) and testing (25%) sets based on the time period: May, August and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November (2016)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went to the testing set, and everything else was left for the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(remaining months of 2016).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512168"/>
          </a:xfrm>
        </p:spPr>
        <p:txBody>
          <a:bodyPr>
            <a:normAutofit/>
          </a:bodyPr>
          <a:lstStyle/>
          <a:p>
            <a:r>
              <a:rPr lang="en-US"/>
              <a:t>Lag </a:t>
            </a:r>
            <a:r>
              <a:rPr lang="en-US" smtClean="0"/>
              <a:t>matrix</a:t>
            </a:r>
            <a:endParaRPr lang="uk-UA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7"/>
          <a:stretch/>
        </p:blipFill>
        <p:spPr bwMode="auto">
          <a:xfrm>
            <a:off x="395536" y="1694252"/>
            <a:ext cx="6742382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42989" y="1541823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…</a:t>
            </a:r>
            <a:endParaRPr lang="uk-UA" sz="320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894515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also added what we called “future lags” for Task #1: that is, the weather “forecast” data that we used to predict the outside temperature N hours into the future.</a:t>
            </a:r>
            <a:endParaRPr lang="uk-UA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2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645</TotalTime>
  <Words>1045</Words>
  <Application>Microsoft Office PowerPoint</Application>
  <PresentationFormat>On-screen Show (4:3)</PresentationFormat>
  <Paragraphs>294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ML4A Project: ASHRAE Dataset</vt:lpstr>
      <vt:lpstr>Table of contents</vt:lpstr>
      <vt:lpstr>ASHRAE dataset: introduction</vt:lpstr>
      <vt:lpstr>ASHRAE dataset: structure</vt:lpstr>
      <vt:lpstr>Problem formulation</vt:lpstr>
      <vt:lpstr>Dataset preprocessing</vt:lpstr>
      <vt:lpstr>Missing records</vt:lpstr>
      <vt:lpstr>Main preprocessing steps</vt:lpstr>
      <vt:lpstr>Lag matrix</vt:lpstr>
      <vt:lpstr>Models</vt:lpstr>
      <vt:lpstr>Task #1(big dataset): Feature importance</vt:lpstr>
      <vt:lpstr>NRMSE</vt:lpstr>
      <vt:lpstr>Task #1(small dataset): Validation</vt:lpstr>
      <vt:lpstr>Task #2: Feature importance</vt:lpstr>
      <vt:lpstr>Task #2: Validation (without the energy consumption lag)</vt:lpstr>
      <vt:lpstr>Task #2: Validation (with the energy consumption lag)</vt:lpstr>
      <vt:lpstr>Results discussion</vt:lpstr>
      <vt:lpstr>Thank you for your attention!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Taras Kutsyk</dc:creator>
  <cp:lastModifiedBy>Taras Kutsyk</cp:lastModifiedBy>
  <cp:revision>40</cp:revision>
  <dcterms:created xsi:type="dcterms:W3CDTF">2024-01-25T18:27:04Z</dcterms:created>
  <dcterms:modified xsi:type="dcterms:W3CDTF">2024-01-28T09:24:26Z</dcterms:modified>
</cp:coreProperties>
</file>