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F104D85-F20C-42E7-AB62-E5B99C7A82F1}" type="datetimeFigureOut">
              <a:rPr lang="uk-UA" smtClean="0"/>
              <a:t>26.01.2024</a:t>
            </a:fld>
            <a:endParaRPr lang="uk-U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uk-U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4D85-F20C-42E7-AB62-E5B99C7A82F1}" type="datetimeFigureOut">
              <a:rPr lang="uk-UA" smtClean="0"/>
              <a:t>26.01.2024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4D85-F20C-42E7-AB62-E5B99C7A82F1}" type="datetimeFigureOut">
              <a:rPr lang="uk-UA" smtClean="0"/>
              <a:t>26.01.2024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4D85-F20C-42E7-AB62-E5B99C7A82F1}" type="datetimeFigureOut">
              <a:rPr lang="uk-UA" smtClean="0"/>
              <a:t>26.01.2024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4D85-F20C-42E7-AB62-E5B99C7A82F1}" type="datetimeFigureOut">
              <a:rPr lang="uk-UA" smtClean="0"/>
              <a:t>26.01.2024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4D85-F20C-42E7-AB62-E5B99C7A82F1}" type="datetimeFigureOut">
              <a:rPr lang="uk-UA" smtClean="0"/>
              <a:t>26.01.2024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F104D85-F20C-42E7-AB62-E5B99C7A82F1}" type="datetimeFigureOut">
              <a:rPr lang="uk-UA" smtClean="0"/>
              <a:t>26.01.2024</a:t>
            </a:fld>
            <a:endParaRPr lang="uk-U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F104D85-F20C-42E7-AB62-E5B99C7A82F1}" type="datetimeFigureOut">
              <a:rPr lang="uk-UA" smtClean="0"/>
              <a:t>26.01.2024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4D85-F20C-42E7-AB62-E5B99C7A82F1}" type="datetimeFigureOut">
              <a:rPr lang="uk-UA" smtClean="0"/>
              <a:t>26.01.2024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4D85-F20C-42E7-AB62-E5B99C7A82F1}" type="datetimeFigureOut">
              <a:rPr lang="uk-UA" smtClean="0"/>
              <a:t>26.01.2024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4D85-F20C-42E7-AB62-E5B99C7A82F1}" type="datetimeFigureOut">
              <a:rPr lang="uk-UA" smtClean="0"/>
              <a:t>26.01.2024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F104D85-F20C-42E7-AB62-E5B99C7A82F1}" type="datetimeFigureOut">
              <a:rPr lang="uk-UA" smtClean="0"/>
              <a:t>26.01.2024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uk-U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ashrae-energy-prediction/overview" TargetMode="External"/><Relationship Id="rId2" Type="http://schemas.openxmlformats.org/officeDocument/2006/relationships/hyperlink" Target="https://www.ashra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ergystar.gov/buildings/facility-owners-and-managers/existing-buildings/use-portfolio-manager/identify-your-property-typ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4865"/>
            <a:ext cx="8458200" cy="1512167"/>
          </a:xfrm>
        </p:spPr>
        <p:txBody>
          <a:bodyPr/>
          <a:lstStyle/>
          <a:p>
            <a:r>
              <a:rPr lang="en-US" smtClean="0"/>
              <a:t>ML4A Project: ASHRAE Dataset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448" y="4149080"/>
            <a:ext cx="4968552" cy="1440160"/>
          </a:xfrm>
        </p:spPr>
        <p:txBody>
          <a:bodyPr>
            <a:normAutofit/>
          </a:bodyPr>
          <a:lstStyle/>
          <a:p>
            <a:pPr algn="ctr"/>
            <a:r>
              <a:rPr lang="en-US" b="1" smtClean="0"/>
              <a:t>Supervisor</a:t>
            </a:r>
            <a:endParaRPr lang="en-US"/>
          </a:p>
          <a:p>
            <a:pPr algn="ctr"/>
            <a:r>
              <a:rPr lang="en-US" smtClean="0"/>
              <a:t>Prof</a:t>
            </a:r>
            <a:r>
              <a:rPr lang="en-US"/>
              <a:t>. Alessandro </a:t>
            </a:r>
            <a:r>
              <a:rPr lang="en-US" smtClean="0"/>
              <a:t>D'Innocenzo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23528" y="4149080"/>
            <a:ext cx="4176464" cy="1440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smtClean="0"/>
              <a:t>Students</a:t>
            </a:r>
            <a:endParaRPr lang="en-US" smtClean="0"/>
          </a:p>
          <a:p>
            <a:pPr algn="ctr"/>
            <a:r>
              <a:rPr lang="en-US" smtClean="0"/>
              <a:t>Taras Kutsyk</a:t>
            </a:r>
          </a:p>
          <a:p>
            <a:pPr algn="ctr"/>
            <a:r>
              <a:rPr lang="en-US"/>
              <a:t>Anastasiia Bondarenko</a:t>
            </a:r>
            <a:endParaRPr lang="uk-UA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759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440160"/>
          </a:xfrm>
        </p:spPr>
        <p:txBody>
          <a:bodyPr/>
          <a:lstStyle/>
          <a:p>
            <a:pPr algn="ctr"/>
            <a:r>
              <a:rPr lang="en-US" smtClean="0"/>
              <a:t>Table of contents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smtClean="0"/>
              <a:t>Introduction to the ASHRAE dataset</a:t>
            </a:r>
          </a:p>
          <a:p>
            <a:pPr marL="624078" indent="-514350">
              <a:buFont typeface="+mj-lt"/>
              <a:buAutoNum type="arabicPeriod"/>
            </a:pPr>
            <a:r>
              <a:rPr lang="en-US"/>
              <a:t>Problem </a:t>
            </a:r>
            <a:r>
              <a:rPr lang="en-US" smtClean="0"/>
              <a:t>formulation</a:t>
            </a:r>
            <a:endParaRPr lang="en-US"/>
          </a:p>
          <a:p>
            <a:pPr marL="624078" indent="-514350">
              <a:buFont typeface="+mj-lt"/>
              <a:buAutoNum type="arabicPeriod"/>
            </a:pPr>
            <a:r>
              <a:rPr lang="en-US" smtClean="0"/>
              <a:t>Preprocessing of the dataset</a:t>
            </a:r>
            <a:endParaRPr lang="en-US"/>
          </a:p>
          <a:p>
            <a:pPr marL="624078" indent="-514350">
              <a:buFont typeface="+mj-lt"/>
              <a:buAutoNum type="arabicPeriod"/>
            </a:pPr>
            <a:r>
              <a:rPr lang="en-US" smtClean="0"/>
              <a:t>Lag matrix &amp; Forecast matrix</a:t>
            </a:r>
            <a:endParaRPr lang="en-US"/>
          </a:p>
          <a:p>
            <a:pPr marL="624078" indent="-514350">
              <a:buFont typeface="+mj-lt"/>
              <a:buAutoNum type="arabicPeriod"/>
            </a:pPr>
            <a:r>
              <a:rPr lang="en-US" smtClean="0"/>
              <a:t>Models we used</a:t>
            </a:r>
            <a:endParaRPr lang="en-US"/>
          </a:p>
          <a:p>
            <a:pPr marL="624078" indent="-514350">
              <a:buFont typeface="+mj-lt"/>
              <a:buAutoNum type="arabicPeriod"/>
            </a:pPr>
            <a:r>
              <a:rPr lang="en-US" smtClean="0"/>
              <a:t>Models validation results</a:t>
            </a:r>
            <a:endParaRPr lang="en-US"/>
          </a:p>
          <a:p>
            <a:pPr marL="624078" indent="-514350">
              <a:buFont typeface="+mj-lt"/>
              <a:buAutoNum type="arabicPeriod"/>
            </a:pPr>
            <a:r>
              <a:rPr lang="en-US"/>
              <a:t>R</a:t>
            </a:r>
            <a:r>
              <a:rPr lang="en-US" smtClean="0"/>
              <a:t>esults </a:t>
            </a:r>
            <a:r>
              <a:rPr lang="en-US"/>
              <a:t>discussion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644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152" y="656692"/>
            <a:ext cx="8229600" cy="1152128"/>
          </a:xfrm>
        </p:spPr>
        <p:txBody>
          <a:bodyPr>
            <a:normAutofit/>
          </a:bodyPr>
          <a:lstStyle/>
          <a:p>
            <a:r>
              <a:rPr lang="en-US"/>
              <a:t>ASHRAE </a:t>
            </a:r>
            <a:r>
              <a:rPr lang="en-US" smtClean="0"/>
              <a:t>dataset: introduction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57704"/>
          </a:xfrm>
        </p:spPr>
        <p:txBody>
          <a:bodyPr/>
          <a:lstStyle/>
          <a:p>
            <a:pPr marL="109728" indent="0" algn="just">
              <a:buNone/>
            </a:pP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ASHRAE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American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association that focuses on building systems &amp; energy efficiency. In 2019, it provided a dataset to be used in a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Kaggle competition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building ML models to </a:t>
            </a:r>
            <a:r>
              <a:rPr lang="en-US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metered building energy usage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following areas: chilled water, electric, hot water, and steam meters. </a:t>
            </a:r>
            <a:endParaRPr lang="en-US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just">
              <a:buNone/>
            </a:pP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just">
              <a:buNone/>
            </a:pP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comes from over 1,000 buildings over a three-year timeframe. </a:t>
            </a:r>
            <a:endParaRPr lang="uk-UA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https://www.googleapis.com/download/storage/v1/b/kaggle-user-content/o/inbox%2F1095143%2Ff9ab8963dea5e7c1716f47310daa96ab%2FASHRAE_Logo_25.jpg?generation=1570808142334850&amp;alt=m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6672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90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296144"/>
          </a:xfrm>
        </p:spPr>
        <p:txBody>
          <a:bodyPr/>
          <a:lstStyle/>
          <a:p>
            <a:r>
              <a:rPr lang="en-US" smtClean="0"/>
              <a:t>ASHRAE dataset: structure</a:t>
            </a:r>
            <a:endParaRPr lang="uk-UA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7504" y="1363890"/>
            <a:ext cx="4320480" cy="2592288"/>
          </a:xfrm>
        </p:spPr>
        <p:txBody>
          <a:bodyPr>
            <a:noAutofit/>
          </a:bodyPr>
          <a:lstStyle/>
          <a:p>
            <a:pPr marL="109728" indent="0" fontAlgn="base">
              <a:buNone/>
            </a:pPr>
            <a:r>
              <a:rPr 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train.csv</a:t>
            </a:r>
          </a:p>
          <a:p>
            <a:pPr fontAlgn="base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building_id - Foreign key for the building </a:t>
            </a:r>
            <a:r>
              <a:rPr lang="en-US" sz="16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metadata</a:t>
            </a:r>
          </a:p>
          <a:p>
            <a:pPr fontAlgn="base"/>
            <a:r>
              <a:rPr 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timestamp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When the measurement was </a:t>
            </a:r>
            <a:r>
              <a:rPr lang="en-US" sz="16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taken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meter - The meter id code. Read as {0: electricity, 1: chilledwater, 2: steam, 3: hotwater</a:t>
            </a:r>
            <a:r>
              <a:rPr lang="en-US" sz="16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fontAlgn="base"/>
            <a:r>
              <a:rPr lang="en-US" sz="16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meter_reading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The target variable. Energy consumption in kWh (or equivalent</a:t>
            </a:r>
            <a:r>
              <a:rPr lang="en-US" sz="16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355976" y="1340768"/>
            <a:ext cx="4392488" cy="258390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fontAlgn="base">
              <a:buNone/>
            </a:pPr>
            <a:r>
              <a:rPr lang="en-US" sz="1600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building_meta.csv</a:t>
            </a:r>
          </a:p>
          <a:p>
            <a:pPr fontAlgn="base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building_id - Foreign key for </a:t>
            </a:r>
            <a:r>
              <a:rPr lang="en-US" sz="16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training.csv</a:t>
            </a:r>
            <a:endParaRPr lang="en-US" sz="1600" b="1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16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site_id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Foreign key for the weather files.</a:t>
            </a:r>
          </a:p>
          <a:p>
            <a:pPr fontAlgn="base"/>
            <a:r>
              <a:rPr lang="en-US" sz="16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primary_use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Indicator of the primary category of activities for the building based on 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EnergyStar property type definitions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square_feet - Gross floor area of the building</a:t>
            </a:r>
          </a:p>
          <a:p>
            <a:pPr fontAlgn="base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year_built - Year building was opened</a:t>
            </a:r>
          </a:p>
          <a:p>
            <a:pPr fontAlgn="base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floor_count - Number of floors of the building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95936" y="1801032"/>
            <a:ext cx="49517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671509" y="4279372"/>
            <a:ext cx="7344816" cy="224597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ctr" fontAlgn="base">
              <a:buNone/>
            </a:pPr>
            <a:r>
              <a:rPr 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building_meta.csv</a:t>
            </a:r>
          </a:p>
          <a:p>
            <a:pPr fontAlgn="base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site_id - Foreign key for the weather files.</a:t>
            </a:r>
          </a:p>
          <a:p>
            <a:pPr fontAlgn="base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building_id - Foreign key for training.csv</a:t>
            </a:r>
          </a:p>
          <a:p>
            <a:pPr fontAlgn="base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primary_use - Indicator of the primary category of activities for the </a:t>
            </a:r>
            <a:r>
              <a:rPr lang="en-US" sz="16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</a:t>
            </a:r>
          </a:p>
          <a:p>
            <a:pPr fontAlgn="base"/>
            <a:r>
              <a:rPr lang="en-US" sz="16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square_feet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Gross floor area of the building</a:t>
            </a:r>
          </a:p>
          <a:p>
            <a:pPr fontAlgn="base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year_built - Year building was opened</a:t>
            </a:r>
          </a:p>
          <a:p>
            <a:pPr fontAlgn="base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floor_count - Number of floors of the building</a:t>
            </a:r>
          </a:p>
        </p:txBody>
      </p:sp>
      <p:cxnSp>
        <p:nvCxnSpPr>
          <p:cNvPr id="13" name="Elbow Connector 12"/>
          <p:cNvCxnSpPr>
            <a:endCxn id="14" idx="0"/>
          </p:cNvCxnSpPr>
          <p:nvPr/>
        </p:nvCxnSpPr>
        <p:spPr>
          <a:xfrm rot="5400000">
            <a:off x="3318191" y="3106454"/>
            <a:ext cx="2198644" cy="147192"/>
          </a:xfrm>
          <a:prstGeom prst="bentConnector3">
            <a:avLst>
              <a:gd name="adj1" fmla="val -501"/>
            </a:avLst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79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Problem </a:t>
            </a:r>
            <a:r>
              <a:rPr lang="en-US" smtClean="0"/>
              <a:t>formulation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Task #1:</a:t>
            </a:r>
          </a:p>
          <a:p>
            <a:r>
              <a:rPr lang="en-US" smtClean="0"/>
              <a:t>Task #2:</a:t>
            </a:r>
            <a:endParaRPr lang="en-US"/>
          </a:p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3169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59</TotalTime>
  <Words>133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Urban</vt:lpstr>
      <vt:lpstr>ML4A Project: ASHRAE Dataset</vt:lpstr>
      <vt:lpstr>Table of contents</vt:lpstr>
      <vt:lpstr>ASHRAE dataset: introduction</vt:lpstr>
      <vt:lpstr>ASHRAE dataset: structure</vt:lpstr>
      <vt:lpstr>Problem formulation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Taras Kutsyk</dc:creator>
  <cp:lastModifiedBy>Taras Kutsyk</cp:lastModifiedBy>
  <cp:revision>10</cp:revision>
  <dcterms:created xsi:type="dcterms:W3CDTF">2024-01-25T18:27:04Z</dcterms:created>
  <dcterms:modified xsi:type="dcterms:W3CDTF">2024-01-26T14:03:20Z</dcterms:modified>
</cp:coreProperties>
</file>