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03">
          <p15:clr>
            <a:srgbClr val="9AA0A6"/>
          </p15:clr>
        </p15:guide>
        <p15:guide id="4" pos="5613">
          <p15:clr>
            <a:srgbClr val="9AA0A6"/>
          </p15:clr>
        </p15:guide>
        <p15:guide id="5" pos="283">
          <p15:clr>
            <a:srgbClr val="9AA0A6"/>
          </p15:clr>
        </p15:guide>
        <p15:guide id="6" orient="horz" pos="759">
          <p15:clr>
            <a:srgbClr val="9AA0A6"/>
          </p15:clr>
        </p15:guide>
        <p15:guide id="7" orient="horz" pos="28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03" orient="horz"/>
        <p:guide pos="5613"/>
        <p:guide pos="283"/>
        <p:guide pos="759" orient="horz"/>
        <p:guide pos="2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dd12083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dd12083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d12083d6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d12083d6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d12083d6_1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dd12083d6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d12083d6_1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dd12083d6_1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dd12083d6_1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dd12083d6_1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dd12083d6_1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dd12083d6_1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4164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TI_6oqhCVfo" TargetMode="External"/><Relationship Id="rId9" Type="http://schemas.openxmlformats.org/officeDocument/2006/relationships/hyperlink" Target="https://docs.google.com/document/d/1Y9eTZIZ4nK2OXdk9z0Of19Y_UTn9HJloPDln1vYk0Z4/edit?usp=sharing" TargetMode="External"/><Relationship Id="rId5" Type="http://schemas.openxmlformats.org/officeDocument/2006/relationships/hyperlink" Target="https://docs.google.com/presentation/d/1tBy1UX3rbLqthWFmEGm8pklT8FUbymEZGjDJYKK1V80/edit?usp=sharing" TargetMode="External"/><Relationship Id="rId6" Type="http://schemas.openxmlformats.org/officeDocument/2006/relationships/hyperlink" Target="https://www.scrumpoker-online.org/" TargetMode="External"/><Relationship Id="rId7" Type="http://schemas.openxmlformats.org/officeDocument/2006/relationships/hyperlink" Target="https://planning-en.goit.global/" TargetMode="External"/><Relationship Id="rId8" Type="http://schemas.openxmlformats.org/officeDocument/2006/relationships/hyperlink" Target="https://youtu.be/dm89LgP2I9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hyperlink" Target="https://docs.google.com/document/d/1YYSFuZjxUVilJOfRGsXC8EYXqfcWg8xKEFckZao3JKI/edit?usp=sharing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ithub.com/en/authentication/connecting-to-github-with-ssh/generating-a-new-ssh-key-and-adding-it-to-the-ssh-agent" TargetMode="External"/><Relationship Id="rId10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hyperlink" Target="https://git-scm.com/book/en/v2/Getting-Started-About-Version-Control" TargetMode="External"/><Relationship Id="rId5" Type="http://schemas.openxmlformats.org/officeDocument/2006/relationships/hyperlink" Target="https://docs.google.com/document/d/10ZKzQsEMzL7SgZIc1aakhO7C8j_UJJRbUL7ahXlYVtU/edit?usp=sharing" TargetMode="External"/><Relationship Id="rId6" Type="http://schemas.openxmlformats.org/officeDocument/2006/relationships/hyperlink" Target="https://youtu.be/soM8B9_qRTA" TargetMode="External"/><Relationship Id="rId7" Type="http://schemas.openxmlformats.org/officeDocument/2006/relationships/hyperlink" Target="https://youtu.be/hmrQpitlPMo" TargetMode="External"/><Relationship Id="rId8" Type="http://schemas.openxmlformats.org/officeDocument/2006/relationships/hyperlink" Target="https://pre-commit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hyperlink" Target="https://docs.google.com/document/d/1B3TF-kTfnaK9SwuuEE9DBl_R40kQTrQkPBYaQF7upoY/edit?usp=sharing" TargetMode="External"/><Relationship Id="rId8" Type="http://schemas.openxmlformats.org/officeDocument/2006/relationships/hyperlink" Target="https://docs.google.com/presentation/d/1thR1UdsrQFhndqP71hsdZsfmtGq3OiOMJiL_W2z-yIE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6" y="4689550"/>
            <a:ext cx="789525" cy="2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21531" l="0" r="0" t="0"/>
          <a:stretch/>
        </p:blipFill>
        <p:spPr>
          <a:xfrm>
            <a:off x="5376300" y="1281294"/>
            <a:ext cx="3533700" cy="36447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0009" y="1028688"/>
            <a:ext cx="49263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ru" sz="65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Матеріали</a:t>
            </a:r>
            <a:br>
              <a:rPr b="0" i="0" lang="ru" sz="6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до командного проєкту з</a:t>
            </a:r>
            <a:b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" sz="5500">
                <a:solidFill>
                  <a:srgbClr val="FF6B0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 Web</a:t>
            </a:r>
            <a:endParaRPr b="0" i="0" sz="1400" u="none" cap="none" strike="noStrike">
              <a:solidFill>
                <a:srgbClr val="FF6B0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6208393" y="1397195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9498">
            <a:off x="6107810" y="3737817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7687182" y="3316211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2">
            <a:off x="6141713" y="162026"/>
            <a:ext cx="1261435" cy="12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605">
            <a:off x="5501483" y="43932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138">
            <a:off x="8728776" y="25974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959155">
            <a:off x="7012178" y="4372317"/>
            <a:ext cx="562070" cy="55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878">
            <a:off x="7434713" y="56835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91968">
            <a:off x="8014892" y="1563287"/>
            <a:ext cx="705855" cy="70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4">
            <a:off x="6344606" y="2255723"/>
            <a:ext cx="1416660" cy="14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00450" y="316550"/>
            <a:ext cx="4479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Зміст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27275" y="1248300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5227" y="1027654"/>
            <a:ext cx="681857" cy="569268"/>
            <a:chOff x="1509900" y="1017325"/>
            <a:chExt cx="797400" cy="648000"/>
          </a:xfrm>
        </p:grpSpPr>
        <p:sp>
          <p:nvSpPr>
            <p:cNvPr id="82" name="Google Shape;82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ru" sz="3500" u="none" cap="none" strike="noStrike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338228" y="1027611"/>
            <a:ext cx="3867430" cy="569268"/>
            <a:chOff x="2417975" y="1093600"/>
            <a:chExt cx="5096100" cy="540000"/>
          </a:xfrm>
        </p:grpSpPr>
        <p:sp>
          <p:nvSpPr>
            <p:cNvPr id="85" name="Google Shape;85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Організація роботи в команді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1539425" y="20217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39425" y="1931438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467377" y="1710791"/>
            <a:ext cx="681857" cy="569268"/>
            <a:chOff x="1509900" y="1017325"/>
            <a:chExt cx="797400" cy="648000"/>
          </a:xfrm>
        </p:grpSpPr>
        <p:sp>
          <p:nvSpPr>
            <p:cNvPr id="90" name="Google Shape;90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1350378" y="1710748"/>
            <a:ext cx="3867430" cy="569268"/>
            <a:chOff x="2417975" y="1093600"/>
            <a:chExt cx="5096100" cy="540000"/>
          </a:xfrm>
        </p:grpSpPr>
        <p:sp>
          <p:nvSpPr>
            <p:cNvPr id="93" name="Google Shape;93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Робота над проєктом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1539425" y="26146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467377" y="2393979"/>
            <a:ext cx="681857" cy="569268"/>
            <a:chOff x="1509900" y="1017325"/>
            <a:chExt cx="797400" cy="648000"/>
          </a:xfrm>
        </p:grpSpPr>
        <p:sp>
          <p:nvSpPr>
            <p:cNvPr id="97" name="Google Shape;97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3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350378" y="2393936"/>
            <a:ext cx="3867430" cy="569268"/>
            <a:chOff x="2417975" y="1093600"/>
            <a:chExt cx="5096100" cy="540000"/>
          </a:xfrm>
        </p:grpSpPr>
        <p:sp>
          <p:nvSpPr>
            <p:cNvPr id="100" name="Google Shape;100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працювати з репозиторієм (Github)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1527275" y="32978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55227" y="3077229"/>
            <a:ext cx="681857" cy="569268"/>
            <a:chOff x="1509900" y="1017325"/>
            <a:chExt cx="797400" cy="648000"/>
          </a:xfrm>
        </p:grpSpPr>
        <p:sp>
          <p:nvSpPr>
            <p:cNvPr id="104" name="Google Shape;104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1338228" y="3077186"/>
            <a:ext cx="3867430" cy="569268"/>
            <a:chOff x="2417975" y="1093600"/>
            <a:chExt cx="5096100" cy="540000"/>
          </a:xfrm>
        </p:grpSpPr>
        <p:sp>
          <p:nvSpPr>
            <p:cNvPr id="107" name="Google Shape;107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Техн. завдання до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1527275" y="39811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55227" y="3760529"/>
            <a:ext cx="681857" cy="569268"/>
            <a:chOff x="1509900" y="1017325"/>
            <a:chExt cx="797400" cy="648000"/>
          </a:xfrm>
        </p:grpSpPr>
        <p:sp>
          <p:nvSpPr>
            <p:cNvPr id="111" name="Google Shape;111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338228" y="3760486"/>
            <a:ext cx="3867430" cy="569268"/>
            <a:chOff x="2417975" y="1093600"/>
            <a:chExt cx="5096100" cy="540000"/>
          </a:xfrm>
        </p:grpSpPr>
        <p:sp>
          <p:nvSpPr>
            <p:cNvPr id="114" name="Google Shape;114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підготуватись до захисту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699" y="450000"/>
            <a:ext cx="55875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Організація роботи в команді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1692" y="1649994"/>
            <a:ext cx="47088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Принципи роботи в команді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Презентація: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презентацію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Додаток для планування: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https://www.scrumpoker-online.org/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Додаток для побудови графіку: </a:t>
            </a:r>
            <a:endParaRPr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https://planning-en.goit.global/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Робота з  Trello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 по роботі з Trello: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5886" y="616475"/>
            <a:ext cx="3048589" cy="45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900934">
            <a:off x="4790685" y="2917762"/>
            <a:ext cx="1326482" cy="123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8328763">
            <a:off x="8122190" y="13494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429632">
            <a:off x="5009918" y="133210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31840">
            <a:off x="7915862" y="-213486"/>
            <a:ext cx="1375454" cy="12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547527">
            <a:off x="5975680" y="1907262"/>
            <a:ext cx="667837" cy="6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8328758">
            <a:off x="5357690" y="-332657"/>
            <a:ext cx="1270616" cy="11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34847">
            <a:off x="4985330" y="4515800"/>
            <a:ext cx="667838" cy="6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28763">
            <a:off x="7968665" y="1211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8028389" y="4287745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752564" y="168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6208">
            <a:off x="6889793" y="70968"/>
            <a:ext cx="812736" cy="75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6863564" y="1760920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321539" y="303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264400" y="1625750"/>
            <a:ext cx="399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Планування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32950" y="2333750"/>
            <a:ext cx="4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 роботи над проєктом:  </a:t>
            </a:r>
            <a:r>
              <a:rPr lang="ru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план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74800" y="267425"/>
            <a:ext cx="8174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розгорнути проєкт та працювати з  репозиторієм (GitHub)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200" y="647650"/>
            <a:ext cx="3990799" cy="42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818425" y="1630550"/>
            <a:ext cx="39909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 sz="1900" u="sng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Вiдео про роботу з  GitHub на про</a:t>
            </a:r>
            <a:r>
              <a:rPr b="1" lang="ru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єктi</a:t>
            </a:r>
            <a:r>
              <a:rPr lang="ru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endParaRPr sz="1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8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Частина 1. Основи git, або як ефективно писати код в команді</a:t>
            </a:r>
            <a:r>
              <a:rPr lang="ru" sz="1200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6B08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Частина 2. Вирішення конфліктів у git</a:t>
            </a:r>
            <a:r>
              <a:rPr lang="ru" sz="1200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Додаткова документація: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B08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Framework for managing and maintaining multi-language pre-commit hooks  </a:t>
            </a:r>
            <a:endParaRPr sz="1100" u="sng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B08"/>
              </a:buClr>
              <a:buSzPts val="1100"/>
              <a:buFont typeface="Montserrat"/>
              <a:buChar char="●"/>
            </a:pPr>
            <a:r>
              <a:rPr lang="ru" sz="11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Git. About version control  </a:t>
            </a:r>
            <a:endParaRPr sz="1100" u="sng"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B08"/>
              </a:buClr>
              <a:buSzPts val="1100"/>
              <a:buChar char="●"/>
            </a:pPr>
            <a:r>
              <a:rPr lang="ru" sz="11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Generating a new SSH k</a:t>
            </a:r>
            <a:r>
              <a:rPr lang="ru" sz="1100" u="sng">
                <a:solidFill>
                  <a:srgbClr val="FF6B08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ey and adding it to the ssh-agent</a:t>
            </a:r>
            <a:r>
              <a:rPr lang="ru">
                <a:solidFill>
                  <a:srgbClr val="FF6B08"/>
                </a:solidFill>
              </a:rPr>
              <a:t> </a:t>
            </a:r>
            <a:endParaRPr sz="12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100" y="236450"/>
            <a:ext cx="3605175" cy="4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6875" y="1979817"/>
            <a:ext cx="657574" cy="5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підготуватись до захисту проєкту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075" y="1461350"/>
            <a:ext cx="718075" cy="6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5750" y="44550"/>
            <a:ext cx="516894" cy="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429632">
            <a:off x="5836768" y="14985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396110">
            <a:off x="5037425" y="3450258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59454">
            <a:off x="8179524" y="1222833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65987">
            <a:off x="4731474" y="1789808"/>
            <a:ext cx="729351" cy="68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405925" y="1730838"/>
            <a:ext cx="3000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Чек-лист по презентації:  </a:t>
            </a:r>
            <a:r>
              <a:rPr lang="ru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чек-лист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Шаблон презентації:  </a:t>
            </a:r>
            <a:r>
              <a:rPr lang="ru" sz="12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шаблон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075" y="204625"/>
            <a:ext cx="1673551" cy="14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212925" y="3222025"/>
            <a:ext cx="738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Вони зруйнували нашу «Мрію»,</a:t>
            </a:r>
            <a:r>
              <a:rPr b="1" lang="ru" sz="3000">
                <a:solidFill>
                  <a:srgbClr val="FF6B08"/>
                </a:solidFill>
                <a:highlight>
                  <a:srgbClr val="FFE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але ми з вами зараз будуємо Нову</a:t>
            </a:r>
            <a:r>
              <a:rPr b="1" lang="ru" sz="26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rgbClr val="FF6B0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594" y="1205275"/>
            <a:ext cx="5566474" cy="18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498">
            <a:off x="7741523" y="2666992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19839">
            <a:off x="593138" y="1819581"/>
            <a:ext cx="783718" cy="77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05">
            <a:off x="7428358" y="43375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138">
            <a:off x="8298876" y="42788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75067">
            <a:off x="5398813" y="22930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16">
            <a:off x="3589536" y="416304"/>
            <a:ext cx="373351" cy="37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7800" y="1251180"/>
            <a:ext cx="205023" cy="1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7075" y="643834"/>
            <a:ext cx="4135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