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Black"/>
      <p:bold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03">
          <p15:clr>
            <a:srgbClr val="9AA0A6"/>
          </p15:clr>
        </p15:guide>
        <p15:guide id="4" pos="5613">
          <p15:clr>
            <a:srgbClr val="9AA0A6"/>
          </p15:clr>
        </p15:guide>
        <p15:guide id="5" pos="283">
          <p15:clr>
            <a:srgbClr val="9AA0A6"/>
          </p15:clr>
        </p15:guide>
        <p15:guide id="6" orient="horz" pos="759">
          <p15:clr>
            <a:srgbClr val="9AA0A6"/>
          </p15:clr>
        </p15:guide>
        <p15:guide id="7" orient="horz" pos="28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03" orient="horz"/>
        <p:guide pos="5613"/>
        <p:guide pos="283"/>
        <p:guide pos="759" orient="horz"/>
        <p:guide pos="2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Black-bold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dd12083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dd12083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d12083d6_1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dd12083d6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dd12083d6_1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dd12083d6_1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dd12083d6_1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dd12083d6_1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dd12083d6_1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dd12083d6_1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dd12083d6_1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dd12083d6_1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dd12083d6_1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dd12083d6_1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4164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32400" y="1762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➔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/ppt/slides/slide7.xml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5YywEPnRYAw" TargetMode="External"/><Relationship Id="rId9" Type="http://schemas.openxmlformats.org/officeDocument/2006/relationships/hyperlink" Target="https://docs.google.com/document/d/1Y9eTZIZ4nK2OXdk9z0Of19Y_UTn9HJloPDln1vYk0Z4/edit?usp=sharing" TargetMode="External"/><Relationship Id="rId5" Type="http://schemas.openxmlformats.org/officeDocument/2006/relationships/hyperlink" Target="https://docs.google.com/presentation/d/1n2ULjFzP9rUFEHsooJQIUH3Ec99OyEUak4t6zSNCFpg/edit?usp=sharing" TargetMode="External"/><Relationship Id="rId6" Type="http://schemas.openxmlformats.org/officeDocument/2006/relationships/hyperlink" Target="https://www.scrumpoker-online.org/" TargetMode="External"/><Relationship Id="rId7" Type="http://schemas.openxmlformats.org/officeDocument/2006/relationships/hyperlink" Target="https://planning-en.goit.global/" TargetMode="External"/><Relationship Id="rId8" Type="http://schemas.openxmlformats.org/officeDocument/2006/relationships/hyperlink" Target="https://youtu.be/dm89LgP2I9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hyperlink" Target="https://docs.google.com/document/d/18xmZWTFD76udvwtb8mFHrQkOhNJsI_ts22tdnQ_ed-c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docs.google.com/document/d/10ZKzQsEMzL7SgZIc1aakhO7C8j_UJJRbUL7ahXlYVtU/edit?usp=sharing" TargetMode="External"/><Relationship Id="rId6" Type="http://schemas.openxmlformats.org/officeDocument/2006/relationships/hyperlink" Target="https://www.youtube.com/watch?v=sxeW_z5-sq4" TargetMode="External"/><Relationship Id="rId7" Type="http://schemas.openxmlformats.org/officeDocument/2006/relationships/hyperlink" Target="https://www.youtube.com/watch?v=wFY5HVuQBg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hyperlink" Target="https://docs.google.com/document/d/1mPDcJ_7Pn29aqZ2e1lvypA__4cvCnHnAKQ70RoAkhxw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hyperlink" Target="https://docs.google.com/document/d/1B3TF-kTfnaK9SwuuEE9DBl_R40kQTrQkPBYaQF7upoY/edit?usp=sharing" TargetMode="External"/><Relationship Id="rId8" Type="http://schemas.openxmlformats.org/officeDocument/2006/relationships/hyperlink" Target="https://docs.google.com/presentation/d/1thR1UdsrQFhndqP71hsdZsfmtGq3OiOMJiL_W2z-yIE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6" y="4689550"/>
            <a:ext cx="789525" cy="2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21531" l="0" r="0" t="0"/>
          <a:stretch/>
        </p:blipFill>
        <p:spPr>
          <a:xfrm>
            <a:off x="5376300" y="1281294"/>
            <a:ext cx="3533700" cy="36447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50009" y="1028688"/>
            <a:ext cx="49263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ru" sz="65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Матеріали</a:t>
            </a:r>
            <a:br>
              <a:rPr b="0" i="0" lang="ru" sz="65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ru" sz="14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до командного проєкту з</a:t>
            </a:r>
            <a:br>
              <a:rPr b="0" i="0" lang="ru" sz="14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" sz="5500">
                <a:solidFill>
                  <a:srgbClr val="FF6B0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 Core</a:t>
            </a:r>
            <a:endParaRPr b="0" i="0" sz="1400" u="none" cap="none" strike="noStrike">
              <a:solidFill>
                <a:srgbClr val="FF6B0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7180">
            <a:off x="6208393" y="1397195"/>
            <a:ext cx="888149" cy="88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9498">
            <a:off x="6107810" y="3737817"/>
            <a:ext cx="534359" cy="5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07180">
            <a:off x="7687182" y="3316211"/>
            <a:ext cx="888149" cy="88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9822">
            <a:off x="6141713" y="162026"/>
            <a:ext cx="1261435" cy="12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605">
            <a:off x="5501483" y="4393210"/>
            <a:ext cx="698855" cy="6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138">
            <a:off x="8728776" y="2597404"/>
            <a:ext cx="561939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959155">
            <a:off x="7012178" y="4372317"/>
            <a:ext cx="562070" cy="55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878">
            <a:off x="7434713" y="568354"/>
            <a:ext cx="904162" cy="89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91968">
            <a:off x="8014892" y="1563287"/>
            <a:ext cx="705855" cy="70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19824">
            <a:off x="6344606" y="2255723"/>
            <a:ext cx="1416660" cy="14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00450" y="316550"/>
            <a:ext cx="4479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Зміст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527275" y="1248300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55227" y="1027654"/>
            <a:ext cx="681857" cy="569268"/>
            <a:chOff x="1509900" y="1017325"/>
            <a:chExt cx="797400" cy="648000"/>
          </a:xfrm>
        </p:grpSpPr>
        <p:sp>
          <p:nvSpPr>
            <p:cNvPr id="82" name="Google Shape;82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ru" sz="3500" u="none" cap="none" strike="noStrike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338228" y="1027611"/>
            <a:ext cx="3867430" cy="569268"/>
            <a:chOff x="2417975" y="1093600"/>
            <a:chExt cx="5096100" cy="540000"/>
          </a:xfrm>
        </p:grpSpPr>
        <p:sp>
          <p:nvSpPr>
            <p:cNvPr id="85" name="Google Shape;85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Організація роботи в команді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1539425" y="202172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39425" y="1931438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467377" y="1710791"/>
            <a:ext cx="681857" cy="569268"/>
            <a:chOff x="1509900" y="1017325"/>
            <a:chExt cx="797400" cy="648000"/>
          </a:xfrm>
        </p:grpSpPr>
        <p:sp>
          <p:nvSpPr>
            <p:cNvPr id="90" name="Google Shape;90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1350378" y="1710748"/>
            <a:ext cx="3867430" cy="569268"/>
            <a:chOff x="2417975" y="1093600"/>
            <a:chExt cx="5096100" cy="540000"/>
          </a:xfrm>
        </p:grpSpPr>
        <p:sp>
          <p:nvSpPr>
            <p:cNvPr id="93" name="Google Shape;93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Робота над проєктом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1539425" y="261462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467377" y="2393979"/>
            <a:ext cx="681857" cy="569268"/>
            <a:chOff x="1509900" y="1017325"/>
            <a:chExt cx="797400" cy="648000"/>
          </a:xfrm>
        </p:grpSpPr>
        <p:sp>
          <p:nvSpPr>
            <p:cNvPr id="97" name="Google Shape;97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3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1350378" y="2393936"/>
            <a:ext cx="3867430" cy="569268"/>
            <a:chOff x="2417975" y="1093600"/>
            <a:chExt cx="5096100" cy="540000"/>
          </a:xfrm>
        </p:grpSpPr>
        <p:sp>
          <p:nvSpPr>
            <p:cNvPr id="100" name="Google Shape;100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Як працювати з репозиторієм (Github)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2" name="Google Shape;102;p15"/>
          <p:cNvSpPr/>
          <p:nvPr/>
        </p:nvSpPr>
        <p:spPr>
          <a:xfrm>
            <a:off x="1527275" y="329787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55227" y="3077229"/>
            <a:ext cx="681857" cy="569268"/>
            <a:chOff x="1509900" y="1017325"/>
            <a:chExt cx="797400" cy="648000"/>
          </a:xfrm>
        </p:grpSpPr>
        <p:sp>
          <p:nvSpPr>
            <p:cNvPr id="104" name="Google Shape;104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1338228" y="3077186"/>
            <a:ext cx="3867430" cy="569268"/>
            <a:chOff x="2417975" y="1093600"/>
            <a:chExt cx="5096100" cy="540000"/>
          </a:xfrm>
        </p:grpSpPr>
        <p:sp>
          <p:nvSpPr>
            <p:cNvPr id="107" name="Google Shape;107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Техн. завдання до проєкту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1527275" y="3981175"/>
            <a:ext cx="797400" cy="6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6B0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55227" y="3760529"/>
            <a:ext cx="681857" cy="569268"/>
            <a:chOff x="1509900" y="1017325"/>
            <a:chExt cx="797400" cy="648000"/>
          </a:xfrm>
        </p:grpSpPr>
        <p:sp>
          <p:nvSpPr>
            <p:cNvPr id="111" name="Google Shape;111;p15"/>
            <p:cNvSpPr/>
            <p:nvPr/>
          </p:nvSpPr>
          <p:spPr>
            <a:xfrm>
              <a:off x="1509900" y="1017325"/>
              <a:ext cx="797400" cy="648000"/>
            </a:xfrm>
            <a:prstGeom prst="roundRect">
              <a:avLst>
                <a:gd fmla="val 16667" name="adj"/>
              </a:avLst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739250" y="1145425"/>
              <a:ext cx="338700" cy="400200"/>
            </a:xfrm>
            <a:prstGeom prst="rect">
              <a:avLst/>
            </a:prstGeom>
            <a:solidFill>
              <a:srgbClr val="FF6B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ru" sz="3500">
                  <a:solidFill>
                    <a:srgbClr val="FFFFFF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5</a:t>
              </a:r>
              <a:endParaRPr b="0" i="0" sz="35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338228" y="3760486"/>
            <a:ext cx="3867430" cy="569268"/>
            <a:chOff x="2417975" y="1093600"/>
            <a:chExt cx="5096100" cy="540000"/>
          </a:xfrm>
        </p:grpSpPr>
        <p:sp>
          <p:nvSpPr>
            <p:cNvPr id="114" name="Google Shape;114;p15"/>
            <p:cNvSpPr/>
            <p:nvPr/>
          </p:nvSpPr>
          <p:spPr>
            <a:xfrm>
              <a:off x="2417975" y="1093600"/>
              <a:ext cx="5096100" cy="540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6B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 rot="486">
              <a:off x="2573700" y="1095347"/>
              <a:ext cx="4246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" sz="1500">
                  <a:solidFill>
                    <a:srgbClr val="434343"/>
                  </a:solidFill>
                  <a:uFill>
                    <a:noFill/>
                  </a:uFill>
                  <a:latin typeface="Montserrat SemiBold"/>
                  <a:ea typeface="Montserrat SemiBold"/>
                  <a:cs typeface="Montserrat SemiBold"/>
                  <a:sym typeface="Montserrat SemiBold"/>
                  <a:hlinkClick action="ppaction://hlinksldjump"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Як підготуватись до захисту проєкту</a:t>
              </a:r>
              <a:endParaRPr b="0" i="0" sz="1500" cap="none" strike="noStrike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699" y="450000"/>
            <a:ext cx="55875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ru" sz="3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Організація роботи в команді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11692" y="1649994"/>
            <a:ext cx="47088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Принципи роботи в команді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Презентація: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презентацію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Додаток для планування: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https://www.scrumpoker-online.org/</a:t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Додаток для побудови графіку: </a:t>
            </a:r>
            <a:endParaRPr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https://planning-en.goit.global/</a:t>
            </a:r>
            <a:br>
              <a:rPr lang="ru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Робота з  Trello</a:t>
            </a:r>
            <a:br>
              <a:rPr lang="ru" sz="19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 sz="1900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Інструкція по роботі з Trello: </a:t>
            </a:r>
            <a:r>
              <a:rPr lang="ru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інструкцію</a:t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rgbClr val="FF6B0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5886" y="616475"/>
            <a:ext cx="3048589" cy="45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900934">
            <a:off x="4790685" y="2917762"/>
            <a:ext cx="1326482" cy="123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8328763">
            <a:off x="8122190" y="13494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429632">
            <a:off x="5009918" y="1332100"/>
            <a:ext cx="1028887" cy="95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31840">
            <a:off x="7915862" y="-213486"/>
            <a:ext cx="1375454" cy="12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547527">
            <a:off x="5975680" y="1907262"/>
            <a:ext cx="667837" cy="6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8328758">
            <a:off x="5357690" y="-332657"/>
            <a:ext cx="1270616" cy="11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34847">
            <a:off x="4985330" y="4515800"/>
            <a:ext cx="667838" cy="6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28763">
            <a:off x="7968665" y="121176"/>
            <a:ext cx="1115762" cy="10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8028389" y="4287745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752564" y="168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96208">
            <a:off x="6889793" y="70968"/>
            <a:ext cx="812736" cy="75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5898">
            <a:off x="6863564" y="1760920"/>
            <a:ext cx="638766" cy="5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04407">
            <a:off x="7321539" y="3036126"/>
            <a:ext cx="1115762" cy="1040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264400" y="1625750"/>
            <a:ext cx="399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Планування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32950" y="2333750"/>
            <a:ext cx="4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План роботи над проєктом:  </a:t>
            </a:r>
            <a:r>
              <a:rPr lang="ru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план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74800" y="267425"/>
            <a:ext cx="81747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Як розгорнути проєкт та працювати з  репозиторієм (GitHub)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200" y="647650"/>
            <a:ext cx="3990799" cy="427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818425" y="1630550"/>
            <a:ext cx="399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Інструкція: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інструкцію</a:t>
            </a:r>
            <a:endParaRPr sz="1900" u="sng">
              <a:solidFill>
                <a:srgbClr val="FF6B0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Скринкаст про роботу з  GitHub </a:t>
            </a:r>
            <a:endParaRPr sz="12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через додаток на десктопі: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br>
              <a:rPr lang="ru" sz="19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Скринкаcт про роботу з GitHub </a:t>
            </a:r>
            <a:endParaRPr sz="12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через термінал: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відео</a:t>
            </a:r>
            <a:endParaRPr>
              <a:solidFill>
                <a:srgbClr val="FF6B0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ru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Техн.завдання до проєкту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475" y="1435574"/>
            <a:ext cx="4194525" cy="31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038305">
            <a:off x="4821301" y="1438119"/>
            <a:ext cx="793648" cy="74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12508">
            <a:off x="7739904" y="316095"/>
            <a:ext cx="975789" cy="91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647679">
            <a:off x="5251762" y="550398"/>
            <a:ext cx="1024102" cy="95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2300" y="241005"/>
            <a:ext cx="530150" cy="55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1675" y="3648375"/>
            <a:ext cx="407324" cy="4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5475" y="1197600"/>
            <a:ext cx="530150" cy="55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21400">
            <a:off x="7461001" y="4286819"/>
            <a:ext cx="793647" cy="74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368500" y="1901275"/>
            <a:ext cx="45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Технічне завдання: </a:t>
            </a:r>
            <a:r>
              <a:rPr lang="ru" sz="1200" u="sng">
                <a:solidFill>
                  <a:srgbClr val="FF6B08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технічне завдання</a:t>
            </a:r>
            <a:r>
              <a:rPr lang="ru" sz="1200" u="sng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200" u="sng">
              <a:solidFill>
                <a:srgbClr val="FF6B0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100" y="236450"/>
            <a:ext cx="3605175" cy="4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6875" y="1979817"/>
            <a:ext cx="657574" cy="5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Як підготуватись до захисту проєкту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9075" y="1461350"/>
            <a:ext cx="718075" cy="6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5750" y="44550"/>
            <a:ext cx="516894" cy="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429632">
            <a:off x="5836768" y="149850"/>
            <a:ext cx="1028887" cy="95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396110">
            <a:off x="5037425" y="3450258"/>
            <a:ext cx="729351" cy="68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859454">
            <a:off x="8179524" y="1222833"/>
            <a:ext cx="729351" cy="68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65987">
            <a:off x="4731474" y="1789808"/>
            <a:ext cx="729351" cy="68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405925" y="1730838"/>
            <a:ext cx="3000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Чек-лист по презентації:  </a:t>
            </a:r>
            <a:r>
              <a:rPr lang="ru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чек-лист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6B0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Шаблон презентації:  </a:t>
            </a:r>
            <a:r>
              <a:rPr lang="ru" sz="12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 на шаблон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type="title"/>
          </p:nvPr>
        </p:nvSpPr>
        <p:spPr>
          <a:xfrm>
            <a:off x="368500" y="450000"/>
            <a:ext cx="4479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8" y="4728537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075" y="204625"/>
            <a:ext cx="1673551" cy="14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212925" y="3222025"/>
            <a:ext cx="738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Вони зруйнували нашу «Мрію»,</a:t>
            </a:r>
            <a:r>
              <a:rPr b="1" lang="ru" sz="3000">
                <a:solidFill>
                  <a:srgbClr val="FF6B08"/>
                </a:solidFill>
                <a:highlight>
                  <a:srgbClr val="FFE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ru" sz="30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але ми з вами зараз будуємо Нову</a:t>
            </a:r>
            <a:r>
              <a:rPr b="1" lang="ru" sz="2600">
                <a:solidFill>
                  <a:srgbClr val="FF6B0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600">
              <a:solidFill>
                <a:srgbClr val="FF6B0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594" y="1205275"/>
            <a:ext cx="5566474" cy="18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09498">
            <a:off x="7741523" y="2666992"/>
            <a:ext cx="534359" cy="5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19839">
            <a:off x="593138" y="1819581"/>
            <a:ext cx="783718" cy="77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605">
            <a:off x="7428358" y="4337510"/>
            <a:ext cx="698855" cy="69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138">
            <a:off x="8298876" y="4278804"/>
            <a:ext cx="561939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275067">
            <a:off x="5398813" y="229304"/>
            <a:ext cx="904162" cy="89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616">
            <a:off x="3589536" y="416304"/>
            <a:ext cx="373351" cy="37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7800" y="1251180"/>
            <a:ext cx="205023" cy="1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7075" y="643834"/>
            <a:ext cx="413550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