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63" r:id="rId2"/>
    <p:sldId id="274" r:id="rId3"/>
    <p:sldId id="286" r:id="rId4"/>
    <p:sldId id="271" r:id="rId5"/>
    <p:sldId id="275" r:id="rId6"/>
    <p:sldId id="302" r:id="rId7"/>
    <p:sldId id="276" r:id="rId8"/>
    <p:sldId id="277" r:id="rId9"/>
    <p:sldId id="272" r:id="rId10"/>
    <p:sldId id="279" r:id="rId11"/>
    <p:sldId id="278" r:id="rId12"/>
    <p:sldId id="282" r:id="rId13"/>
    <p:sldId id="273" r:id="rId14"/>
    <p:sldId id="312" r:id="rId15"/>
    <p:sldId id="280" r:id="rId16"/>
    <p:sldId id="287" r:id="rId17"/>
    <p:sldId id="281" r:id="rId18"/>
    <p:sldId id="289" r:id="rId19"/>
    <p:sldId id="285" r:id="rId20"/>
    <p:sldId id="290" r:id="rId21"/>
    <p:sldId id="284" r:id="rId22"/>
    <p:sldId id="295" r:id="rId23"/>
    <p:sldId id="303" r:id="rId24"/>
    <p:sldId id="288" r:id="rId25"/>
    <p:sldId id="296" r:id="rId26"/>
    <p:sldId id="297" r:id="rId27"/>
    <p:sldId id="291" r:id="rId28"/>
    <p:sldId id="309" r:id="rId29"/>
    <p:sldId id="314" r:id="rId30"/>
    <p:sldId id="293" r:id="rId31"/>
    <p:sldId id="300" r:id="rId32"/>
    <p:sldId id="294" r:id="rId33"/>
    <p:sldId id="310" r:id="rId34"/>
    <p:sldId id="299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5"/>
    <p:restoredTop sz="95539" autoAdjust="0"/>
  </p:normalViewPr>
  <p:slideViewPr>
    <p:cSldViewPr snapToGrid="0" snapToObjects="1">
      <p:cViewPr varScale="1">
        <p:scale>
          <a:sx n="125" d="100"/>
          <a:sy n="125" d="100"/>
        </p:scale>
        <p:origin x="1864" y="168"/>
      </p:cViewPr>
      <p:guideLst>
        <p:guide orient="horz" pos="228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CEAB0-A728-DB41-84A7-371CDE2ACE22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1CCB-3CEE-914B-981F-26E8166BE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88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1CCB-3CEE-914B-981F-26E8166BE9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09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1671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2589-D3BB-184C-8011-0AAC0D3A71BA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251B-0D46-3F46-8931-46C3FD9F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1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2589-D3BB-184C-8011-0AAC0D3A71BA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251B-0D46-3F46-8931-46C3FD9F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1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2589-D3BB-184C-8011-0AAC0D3A71BA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251B-0D46-3F46-8931-46C3FD9F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6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2589-D3BB-184C-8011-0AAC0D3A71BA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251B-0D46-3F46-8931-46C3FD9F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1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2589-D3BB-184C-8011-0AAC0D3A71BA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251B-0D46-3F46-8931-46C3FD9F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2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2589-D3BB-184C-8011-0AAC0D3A71BA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251B-0D46-3F46-8931-46C3FD9F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3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2589-D3BB-184C-8011-0AAC0D3A71BA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251B-0D46-3F46-8931-46C3FD9F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6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2589-D3BB-184C-8011-0AAC0D3A71BA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251B-0D46-3F46-8931-46C3FD9F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1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2589-D3BB-184C-8011-0AAC0D3A71BA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251B-0D46-3F46-8931-46C3FD9F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1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2589-D3BB-184C-8011-0AAC0D3A71BA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251B-0D46-3F46-8931-46C3FD9F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9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2589-D3BB-184C-8011-0AAC0D3A71BA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251B-0D46-3F46-8931-46C3FD9F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1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92589-D3BB-184C-8011-0AAC0D3A71BA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9251B-0D46-3F46-8931-46C3FD9F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4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ing.llnl.gov/tutorials/openMP/" TargetMode="External"/><Relationship Id="rId2" Type="http://schemas.openxmlformats.org/officeDocument/2006/relationships/hyperlink" Target="http://openmp.org/wp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Programming Using </a:t>
            </a:r>
            <a:r>
              <a:rPr lang="en-US" dirty="0" err="1"/>
              <a:t>OpenMP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0337"/>
            <a:ext cx="8229600" cy="1143000"/>
          </a:xfrm>
        </p:spPr>
        <p:txBody>
          <a:bodyPr/>
          <a:lstStyle/>
          <a:p>
            <a:r>
              <a:rPr lang="en-US" dirty="0"/>
              <a:t>Processes and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210" y="963551"/>
            <a:ext cx="8403958" cy="589444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thread is a sequentially executing program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Runtime stack (local variables): private in </a:t>
            </a:r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Global variables: shared in </a:t>
            </a:r>
            <a:r>
              <a:rPr lang="en-US" dirty="0" err="1"/>
              <a:t>OpenMP</a:t>
            </a:r>
            <a:endParaRPr lang="en-US" dirty="0"/>
          </a:p>
          <a:p>
            <a:r>
              <a:rPr lang="en-US" dirty="0"/>
              <a:t>Operating system (OS) schedules the threads to execute on different cores (processors)</a:t>
            </a:r>
          </a:p>
          <a:p>
            <a:pPr lvl="1"/>
            <a:r>
              <a:rPr lang="en-US" dirty="0"/>
              <a:t>May be more threads than cores</a:t>
            </a:r>
          </a:p>
          <a:p>
            <a:r>
              <a:rPr lang="en-US" dirty="0"/>
              <a:t>Not to be confused with an operating system “process” (program executing on computer)</a:t>
            </a:r>
          </a:p>
          <a:p>
            <a:pPr lvl="1"/>
            <a:r>
              <a:rPr lang="en-US" dirty="0"/>
              <a:t>Similar in that both allow concurrent execution</a:t>
            </a:r>
          </a:p>
          <a:p>
            <a:pPr lvl="1"/>
            <a:r>
              <a:rPr lang="en-US" dirty="0"/>
              <a:t>The OS protects processes from interfering with each other; OS does not do this for threads!</a:t>
            </a:r>
          </a:p>
          <a:p>
            <a:pPr lvl="1"/>
            <a:r>
              <a:rPr lang="en-US" dirty="0"/>
              <a:t>A process typically includes multiple threads</a:t>
            </a:r>
          </a:p>
          <a:p>
            <a:pPr lvl="1"/>
            <a:r>
              <a:rPr lang="en-US" dirty="0"/>
              <a:t>Less overhead (time) to switch execution among threads; threads sometimes referred to as “light weight processes”</a:t>
            </a:r>
          </a:p>
        </p:txBody>
      </p:sp>
    </p:spTree>
    <p:extLst>
      <p:ext uri="{BB962C8B-B14F-4D97-AF65-F5344CB8AC3E}">
        <p14:creationId xmlns:p14="http://schemas.microsoft.com/office/powerpoint/2010/main" val="358086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5738"/>
            <a:ext cx="8229600" cy="1143000"/>
          </a:xfrm>
        </p:spPr>
        <p:txBody>
          <a:bodyPr/>
          <a:lstStyle/>
          <a:p>
            <a:r>
              <a:rPr lang="en-US" dirty="0"/>
              <a:t>Parallel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44" y="4472971"/>
            <a:ext cx="8417423" cy="2301088"/>
          </a:xfrm>
        </p:spPr>
        <p:txBody>
          <a:bodyPr>
            <a:noAutofit/>
          </a:bodyPr>
          <a:lstStyle/>
          <a:p>
            <a:r>
              <a:rPr lang="en-US" sz="2800" dirty="0"/>
              <a:t>Phase 1: </a:t>
            </a:r>
            <a:r>
              <a:rPr lang="en-US" sz="2800" dirty="0">
                <a:latin typeface="Courier"/>
                <a:cs typeface="Courier"/>
              </a:rPr>
              <a:t>main() </a:t>
            </a:r>
            <a:r>
              <a:rPr lang="en-US" sz="2800" dirty="0"/>
              <a:t>program (same as sequential)</a:t>
            </a:r>
          </a:p>
          <a:p>
            <a:r>
              <a:rPr lang="en-US" sz="2800" dirty="0"/>
              <a:t>Phase 2: fork – create threads; concurrently execute threads</a:t>
            </a:r>
          </a:p>
          <a:p>
            <a:r>
              <a:rPr lang="en-US" sz="2800" dirty="0"/>
              <a:t>Phase 3: join – terminate threads; resume execution of </a:t>
            </a:r>
            <a:r>
              <a:rPr lang="en-US" sz="2800" dirty="0">
                <a:latin typeface="Courier"/>
                <a:cs typeface="Courier"/>
              </a:rPr>
              <a:t>main()</a:t>
            </a:r>
            <a:r>
              <a:rPr lang="en-US" sz="2800" dirty="0">
                <a:latin typeface="Arial"/>
                <a:cs typeface="Arial"/>
              </a:rPr>
              <a:t> when all threads done executing</a:t>
            </a:r>
            <a:endParaRPr lang="en-US" sz="2800" dirty="0">
              <a:latin typeface="Courier"/>
              <a:cs typeface="Courier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57200" y="861370"/>
            <a:ext cx="7644848" cy="2773855"/>
            <a:chOff x="448429" y="1402118"/>
            <a:chExt cx="5668195" cy="140556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81743" y="2350481"/>
              <a:ext cx="1357641" cy="0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8429" y="2041394"/>
              <a:ext cx="958565" cy="233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/>
                  <a:cs typeface="Courier"/>
                </a:rPr>
                <a:t>main()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991784" y="1685323"/>
              <a:ext cx="2417023" cy="0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991784" y="2158907"/>
              <a:ext cx="2124932" cy="0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91784" y="2807679"/>
              <a:ext cx="2694265" cy="0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1839384" y="1685323"/>
              <a:ext cx="152400" cy="665158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839384" y="2158907"/>
              <a:ext cx="152400" cy="191574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839384" y="2350481"/>
              <a:ext cx="152400" cy="457198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58983" y="2350481"/>
              <a:ext cx="1357641" cy="0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4400501" y="1668662"/>
              <a:ext cx="358482" cy="671568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116716" y="2158907"/>
              <a:ext cx="642267" cy="191574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686049" y="2340230"/>
              <a:ext cx="72934" cy="450788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947990" y="1402118"/>
              <a:ext cx="2343797" cy="233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printf</a:t>
              </a:r>
              <a:r>
                <a:rPr lang="en-US" sz="2400" dirty="0"/>
                <a:t> (“hello world\n”);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10616" y="1890292"/>
              <a:ext cx="2343797" cy="233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printf</a:t>
              </a:r>
              <a:r>
                <a:rPr lang="en-US" sz="2400" dirty="0"/>
                <a:t> (“hello world\n”);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31634" y="2532053"/>
              <a:ext cx="2343797" cy="233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printf</a:t>
              </a:r>
              <a:r>
                <a:rPr lang="en-US" sz="2400" dirty="0"/>
                <a:t> (“hello world\n”);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82084" y="1839507"/>
              <a:ext cx="958565" cy="421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/>
                  <a:cs typeface="Arial"/>
                </a:rPr>
                <a:t>resume</a:t>
              </a:r>
            </a:p>
            <a:p>
              <a:r>
                <a:rPr lang="en-US" sz="2400" dirty="0">
                  <a:latin typeface="Courier"/>
                  <a:cs typeface="Courier"/>
                </a:rPr>
                <a:t>main()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83931" y="3340735"/>
            <a:ext cx="91924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Fork</a:t>
            </a:r>
          </a:p>
        </p:txBody>
      </p:sp>
      <p:cxnSp>
        <p:nvCxnSpPr>
          <p:cNvPr id="23" name="Straight Arrow Connector 22"/>
          <p:cNvCxnSpPr>
            <a:stCxn id="21" idx="3"/>
          </p:cNvCxnSpPr>
          <p:nvPr/>
        </p:nvCxnSpPr>
        <p:spPr>
          <a:xfrm flipV="1">
            <a:off x="1503173" y="2959890"/>
            <a:ext cx="701168" cy="673233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53012" y="3309957"/>
            <a:ext cx="841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Join</a:t>
            </a:r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 flipV="1">
            <a:off x="6302117" y="2929113"/>
            <a:ext cx="550895" cy="673232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0718" y="4231350"/>
            <a:ext cx="7751688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824678" y="3737424"/>
            <a:ext cx="85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57494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(Forking)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024" y="1600200"/>
            <a:ext cx="8686800" cy="48234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>
                <a:latin typeface="Courier"/>
                <a:cs typeface="Courier"/>
              </a:rPr>
              <a:t>#pragma </a:t>
            </a:r>
            <a:r>
              <a:rPr lang="en-US" sz="3000" dirty="0" err="1">
                <a:latin typeface="Courier"/>
                <a:cs typeface="Courier"/>
              </a:rPr>
              <a:t>omp</a:t>
            </a:r>
            <a:r>
              <a:rPr lang="en-US" sz="3000" dirty="0">
                <a:latin typeface="Courier"/>
                <a:cs typeface="Courier"/>
              </a:rPr>
              <a:t> parallel {structured block}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set of threads are created</a:t>
            </a:r>
          </a:p>
          <a:p>
            <a:r>
              <a:rPr lang="en-US" dirty="0"/>
              <a:t>Each begins executing the code for the structured block within the braces { … }</a:t>
            </a:r>
          </a:p>
          <a:p>
            <a:r>
              <a:rPr lang="en-US" dirty="0"/>
              <a:t>The threads may execute concurrently on different processors (cores)</a:t>
            </a:r>
          </a:p>
          <a:p>
            <a:r>
              <a:rPr lang="en-US" dirty="0"/>
              <a:t>The code following the above statement only begins executing when all of the threads have completed execution</a:t>
            </a:r>
          </a:p>
        </p:txBody>
      </p:sp>
    </p:spTree>
    <p:extLst>
      <p:ext uri="{BB962C8B-B14F-4D97-AF65-F5344CB8AC3E}">
        <p14:creationId xmlns:p14="http://schemas.microsoft.com/office/powerpoint/2010/main" val="222940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7931"/>
            <a:ext cx="8229600" cy="937095"/>
          </a:xfrm>
        </p:spPr>
        <p:txBody>
          <a:bodyPr/>
          <a:lstStyle/>
          <a:p>
            <a:r>
              <a:rPr lang="en-US" dirty="0"/>
              <a:t>Hello World 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40415" y="1023465"/>
            <a:ext cx="3236166" cy="56207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stdlib.h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 (void)</a:t>
            </a:r>
          </a:p>
          <a:p>
            <a:pPr marL="0" indent="0">
              <a:buNone/>
            </a:pPr>
            <a:r>
              <a:rPr lang="en-US" sz="2000" dirty="0"/>
              <a:t>{							</a:t>
            </a:r>
            <a:r>
              <a:rPr lang="en-US" sz="2000" dirty="0" err="1"/>
              <a:t>printf</a:t>
            </a:r>
            <a:r>
              <a:rPr lang="en-US" sz="2000" dirty="0"/>
              <a:t> ("Hello ”);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 (" World\n”);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printf</a:t>
            </a:r>
            <a:r>
              <a:rPr lang="en-US" sz="2000" dirty="0"/>
              <a:t> (“Done\n”);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262699" y="1023465"/>
            <a:ext cx="4642254" cy="58965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#include &lt;</a:t>
            </a:r>
            <a:r>
              <a:rPr lang="en-US" sz="2000" dirty="0" err="1">
                <a:solidFill>
                  <a:srgbClr val="FF0000"/>
                </a:solidFill>
              </a:rPr>
              <a:t>omp.h</a:t>
            </a:r>
            <a:r>
              <a:rPr lang="en-US" sz="20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stdlib.h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 (void)</a:t>
            </a:r>
          </a:p>
          <a:p>
            <a:pPr marL="0" indent="0">
              <a:buNone/>
            </a:pPr>
            <a:r>
              <a:rPr lang="en-US" sz="2000" dirty="0"/>
              <a:t>{	</a:t>
            </a:r>
            <a:r>
              <a:rPr lang="en-US" sz="2000" dirty="0" err="1">
                <a:solidFill>
                  <a:srgbClr val="FF0000"/>
                </a:solidFill>
              </a:rPr>
              <a:t>omp_set_num_threads</a:t>
            </a:r>
            <a:r>
              <a:rPr lang="en-US" sz="2000" dirty="0">
                <a:solidFill>
                  <a:srgbClr val="FF0000"/>
                </a:solidFill>
              </a:rPr>
              <a:t>(2);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#pragma </a:t>
            </a:r>
            <a:r>
              <a:rPr lang="en-US" sz="2000" dirty="0" err="1">
                <a:solidFill>
                  <a:srgbClr val="FF0000"/>
                </a:solidFill>
              </a:rPr>
              <a:t>omp</a:t>
            </a:r>
            <a:r>
              <a:rPr lang="en-US" sz="2000" dirty="0">
                <a:solidFill>
                  <a:srgbClr val="FF0000"/>
                </a:solidFill>
              </a:rPr>
              <a:t> parallel</a:t>
            </a:r>
          </a:p>
          <a:p>
            <a:pPr marL="0" indent="0">
              <a:buNone/>
            </a:pPr>
            <a:r>
              <a:rPr lang="en-US" sz="2000" dirty="0"/>
              <a:t>    	{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int</a:t>
            </a:r>
            <a:r>
              <a:rPr lang="en-US" sz="2000" dirty="0"/>
              <a:t> ID=</a:t>
            </a:r>
            <a:r>
              <a:rPr lang="en-US" sz="2000" dirty="0" err="1">
                <a:solidFill>
                  <a:srgbClr val="FF0000"/>
                </a:solidFill>
              </a:rPr>
              <a:t>omp_get_thread_num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num_threads</a:t>
            </a:r>
            <a:r>
              <a:rPr lang="en-US" sz="2000" dirty="0"/>
              <a:t> = 						</a:t>
            </a:r>
            <a:r>
              <a:rPr lang="en-US" sz="2000" dirty="0" err="1">
                <a:solidFill>
                  <a:srgbClr val="FF0000"/>
                </a:solidFill>
              </a:rPr>
              <a:t>omp_get_num_threads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printf</a:t>
            </a:r>
            <a:r>
              <a:rPr lang="en-US" sz="2000" dirty="0"/>
              <a:t> ("Hello(%d) ", ID);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printf</a:t>
            </a:r>
            <a:r>
              <a:rPr lang="en-US" sz="2000" dirty="0"/>
              <a:t> (" World(%d)\n”, ID);</a:t>
            </a:r>
          </a:p>
          <a:p>
            <a:pPr marL="0" indent="0">
              <a:buNone/>
            </a:pPr>
            <a:r>
              <a:rPr lang="en-US" sz="2000" dirty="0"/>
              <a:t>    	}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printf</a:t>
            </a:r>
            <a:r>
              <a:rPr lang="en-US" sz="2000" dirty="0"/>
              <a:t> (“Done\n”);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57200" y="627773"/>
            <a:ext cx="3805499" cy="817558"/>
            <a:chOff x="457200" y="627773"/>
            <a:chExt cx="3805499" cy="817558"/>
          </a:xfrm>
        </p:grpSpPr>
        <p:sp>
          <p:nvSpPr>
            <p:cNvPr id="7" name="Rectangle 6"/>
            <p:cNvSpPr/>
            <p:nvPr/>
          </p:nvSpPr>
          <p:spPr>
            <a:xfrm>
              <a:off x="457200" y="627773"/>
              <a:ext cx="2506252" cy="817558"/>
            </a:xfrm>
            <a:prstGeom prst="rect">
              <a:avLst/>
            </a:prstGeom>
            <a:solidFill>
              <a:srgbClr val="FFFF66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Defines </a:t>
              </a:r>
              <a:r>
                <a:rPr lang="en-US" dirty="0" err="1">
                  <a:solidFill>
                    <a:schemeClr val="tx1"/>
                  </a:solidFill>
                </a:rPr>
                <a:t>OpenMP</a:t>
              </a:r>
              <a:r>
                <a:rPr lang="en-US" dirty="0">
                  <a:solidFill>
                    <a:schemeClr val="tx1"/>
                  </a:solidFill>
                </a:rPr>
                <a:t> prototypes and types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963452" y="1023465"/>
              <a:ext cx="1299247" cy="17367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57200" y="1670732"/>
            <a:ext cx="4258046" cy="1409711"/>
            <a:chOff x="457200" y="627773"/>
            <a:chExt cx="4258046" cy="1409711"/>
          </a:xfrm>
        </p:grpSpPr>
        <p:sp>
          <p:nvSpPr>
            <p:cNvPr id="14" name="Rectangle 13"/>
            <p:cNvSpPr/>
            <p:nvPr/>
          </p:nvSpPr>
          <p:spPr>
            <a:xfrm>
              <a:off x="457200" y="627773"/>
              <a:ext cx="2506252" cy="817558"/>
            </a:xfrm>
            <a:prstGeom prst="rect">
              <a:avLst/>
            </a:prstGeom>
            <a:solidFill>
              <a:srgbClr val="FFFF66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Specify number of threads to be created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963452" y="1023465"/>
              <a:ext cx="1751794" cy="101401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57200" y="2788462"/>
            <a:ext cx="4258046" cy="817558"/>
            <a:chOff x="457200" y="627773"/>
            <a:chExt cx="4258046" cy="817558"/>
          </a:xfrm>
        </p:grpSpPr>
        <p:sp>
          <p:nvSpPr>
            <p:cNvPr id="18" name="Rectangle 17"/>
            <p:cNvSpPr/>
            <p:nvPr/>
          </p:nvSpPr>
          <p:spPr>
            <a:xfrm>
              <a:off x="457200" y="627773"/>
              <a:ext cx="2506252" cy="817558"/>
            </a:xfrm>
            <a:prstGeom prst="rect">
              <a:avLst/>
            </a:prstGeom>
            <a:solidFill>
              <a:srgbClr val="FFFF66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Create (fork) the parallel threads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2963452" y="1023465"/>
              <a:ext cx="1751794" cy="26127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57200" y="3831418"/>
            <a:ext cx="5425908" cy="817558"/>
            <a:chOff x="457200" y="627773"/>
            <a:chExt cx="5425908" cy="817558"/>
          </a:xfrm>
        </p:grpSpPr>
        <p:sp>
          <p:nvSpPr>
            <p:cNvPr id="22" name="Rectangle 21"/>
            <p:cNvSpPr/>
            <p:nvPr/>
          </p:nvSpPr>
          <p:spPr>
            <a:xfrm>
              <a:off x="457200" y="627773"/>
              <a:ext cx="2506252" cy="817558"/>
            </a:xfrm>
            <a:prstGeom prst="rect">
              <a:avLst/>
            </a:prstGeom>
            <a:solidFill>
              <a:srgbClr val="FFFF66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Return the id of this thread (0, 1, 2, …)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963452" y="1023465"/>
              <a:ext cx="291965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57200" y="4859775"/>
            <a:ext cx="5206934" cy="817558"/>
            <a:chOff x="457200" y="627773"/>
            <a:chExt cx="5206934" cy="817558"/>
          </a:xfrm>
        </p:grpSpPr>
        <p:sp>
          <p:nvSpPr>
            <p:cNvPr id="26" name="Rectangle 25"/>
            <p:cNvSpPr/>
            <p:nvPr/>
          </p:nvSpPr>
          <p:spPr>
            <a:xfrm>
              <a:off x="457200" y="627773"/>
              <a:ext cx="2506252" cy="817558"/>
            </a:xfrm>
            <a:prstGeom prst="rect">
              <a:avLst/>
            </a:prstGeom>
            <a:solidFill>
              <a:srgbClr val="FFFF66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Return the number of threads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2963452" y="627773"/>
              <a:ext cx="2700682" cy="39569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78218" y="5815119"/>
            <a:ext cx="3930464" cy="969885"/>
            <a:chOff x="457200" y="554777"/>
            <a:chExt cx="3930464" cy="969885"/>
          </a:xfrm>
        </p:grpSpPr>
        <p:sp>
          <p:nvSpPr>
            <p:cNvPr id="35" name="Rectangle 34"/>
            <p:cNvSpPr/>
            <p:nvPr/>
          </p:nvSpPr>
          <p:spPr>
            <a:xfrm>
              <a:off x="457200" y="554777"/>
              <a:ext cx="2506252" cy="969885"/>
            </a:xfrm>
            <a:prstGeom prst="rect">
              <a:avLst/>
            </a:prstGeom>
            <a:solidFill>
              <a:srgbClr val="FFFF66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Only execute here when all of the threads have completed execution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2963452" y="1023466"/>
              <a:ext cx="1424212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343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Compiling and Running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600200"/>
            <a:ext cx="853534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Reminder: Log into the cluster head node, but don’t compile or run your program there!</a:t>
            </a:r>
          </a:p>
          <a:p>
            <a:r>
              <a:rPr lang="en-US" dirty="0"/>
              <a:t>Use </a:t>
            </a:r>
            <a:r>
              <a:rPr lang="en-US" dirty="0" err="1"/>
              <a:t>qsub</a:t>
            </a:r>
            <a:r>
              <a:rPr lang="en-US" dirty="0"/>
              <a:t> to allocate a set of nodes on which to execute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>
                <a:latin typeface="Courier"/>
                <a:cs typeface="Courier"/>
              </a:rPr>
              <a:t>qsub</a:t>
            </a:r>
            <a:r>
              <a:rPr lang="en-US" dirty="0">
                <a:latin typeface="Courier"/>
                <a:cs typeface="Courier"/>
              </a:rPr>
              <a:t> –I –q class –l nodes=2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:ppn8 -l </a:t>
            </a:r>
            <a:r>
              <a:rPr lang="en-US" dirty="0" err="1">
                <a:latin typeface="Courier"/>
                <a:cs typeface="Courier"/>
              </a:rPr>
              <a:t>waltime</a:t>
            </a:r>
            <a:r>
              <a:rPr lang="en-US" dirty="0">
                <a:latin typeface="Courier"/>
                <a:cs typeface="Courier"/>
              </a:rPr>
              <a:t>=00:45:00</a:t>
            </a:r>
          </a:p>
          <a:p>
            <a:r>
              <a:rPr lang="en-US" dirty="0"/>
              <a:t>Compile with </a:t>
            </a:r>
            <a:r>
              <a:rPr lang="en-US" dirty="0" err="1"/>
              <a:t>gcc</a:t>
            </a:r>
            <a:r>
              <a:rPr lang="en-US" dirty="0"/>
              <a:t>, w/ flag –</a:t>
            </a:r>
            <a:r>
              <a:rPr lang="en-US" dirty="0" err="1"/>
              <a:t>fopenmp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>
                <a:latin typeface="Courier"/>
                <a:cs typeface="Courier"/>
              </a:rPr>
              <a:t>gcc</a:t>
            </a:r>
            <a:r>
              <a:rPr lang="en-US" dirty="0">
                <a:latin typeface="Courier"/>
                <a:cs typeface="Courier"/>
              </a:rPr>
              <a:t> –o hello </a:t>
            </a:r>
            <a:r>
              <a:rPr lang="en-US" dirty="0" err="1">
                <a:latin typeface="Courier"/>
                <a:cs typeface="Courier"/>
              </a:rPr>
              <a:t>hello.c</a:t>
            </a:r>
            <a:r>
              <a:rPr lang="en-US" dirty="0">
                <a:latin typeface="Courier"/>
                <a:cs typeface="Courier"/>
              </a:rPr>
              <a:t> –</a:t>
            </a:r>
            <a:r>
              <a:rPr lang="en-US" dirty="0" err="1">
                <a:latin typeface="Courier"/>
                <a:cs typeface="Courier"/>
              </a:rPr>
              <a:t>fopenmp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Gcc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question.c</a:t>
            </a:r>
            <a:r>
              <a:rPr lang="en-US" dirty="0">
                <a:latin typeface="Courier"/>
                <a:cs typeface="Courier"/>
              </a:rPr>
              <a:t> –</a:t>
            </a:r>
            <a:r>
              <a:rPr lang="en-US" dirty="0" err="1">
                <a:latin typeface="Courier"/>
                <a:cs typeface="Courier"/>
              </a:rPr>
              <a:t>std</a:t>
            </a:r>
            <a:r>
              <a:rPr lang="en-US" dirty="0">
                <a:latin typeface="Courier"/>
                <a:cs typeface="Courier"/>
              </a:rPr>
              <a:t>=c99 –</a:t>
            </a:r>
            <a:r>
              <a:rPr lang="en-US" dirty="0" err="1">
                <a:latin typeface="Courier"/>
                <a:cs typeface="Courier"/>
              </a:rPr>
              <a:t>fopenmp</a:t>
            </a:r>
            <a:r>
              <a:rPr lang="en-US" dirty="0">
                <a:latin typeface="Courier"/>
                <a:cs typeface="Courier"/>
              </a:rPr>
              <a:t> –o prog</a:t>
            </a:r>
          </a:p>
        </p:txBody>
      </p:sp>
    </p:spTree>
    <p:extLst>
      <p:ext uri="{BB962C8B-B14F-4D97-AF65-F5344CB8AC3E}">
        <p14:creationId xmlns:p14="http://schemas.microsoft.com/office/powerpoint/2010/main" val="210773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from Parallel Hello World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199" y="1441118"/>
            <a:ext cx="7849224" cy="22232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Typical output: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Hello(0) World(0)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Hello(1) World(1)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Done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sz="half" idx="1"/>
          </p:nvPr>
        </p:nvSpPr>
        <p:spPr>
          <a:xfrm>
            <a:off x="457200" y="3664413"/>
            <a:ext cx="7849224" cy="27592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operating system may interleave the execution of the two threads in arbitrary ways. Another possible output: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Hello(1) Hello(0) World(0)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World(1)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98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Threads and How to Create Them</a:t>
            </a:r>
          </a:p>
          <a:p>
            <a:r>
              <a:rPr lang="en-US" dirty="0"/>
              <a:t>Shared and Private Variables</a:t>
            </a:r>
          </a:p>
          <a:p>
            <a:r>
              <a:rPr lang="en-US" dirty="0">
                <a:solidFill>
                  <a:srgbClr val="BFBFBF"/>
                </a:solidFill>
              </a:rPr>
              <a:t>Synchronization</a:t>
            </a:r>
          </a:p>
          <a:p>
            <a:pPr lvl="1"/>
            <a:r>
              <a:rPr lang="en-US" dirty="0">
                <a:solidFill>
                  <a:srgbClr val="BFBFBF"/>
                </a:solidFill>
              </a:rPr>
              <a:t>Barriers</a:t>
            </a:r>
          </a:p>
          <a:p>
            <a:pPr lvl="1"/>
            <a:r>
              <a:rPr lang="en-US" dirty="0">
                <a:solidFill>
                  <a:srgbClr val="BFBFBF"/>
                </a:solidFill>
              </a:rPr>
              <a:t>Mutual Exclusion</a:t>
            </a:r>
          </a:p>
          <a:p>
            <a:endParaRPr lang="en-US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7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and Private Variables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12606"/>
            <a:ext cx="8229600" cy="483807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Private variables can only be accessed by a single thread</a:t>
            </a:r>
          </a:p>
          <a:p>
            <a:pPr lvl="1"/>
            <a:r>
              <a:rPr lang="en-US" dirty="0"/>
              <a:t>Local variables declared within a parallel thread</a:t>
            </a:r>
          </a:p>
          <a:p>
            <a:pPr lvl="1"/>
            <a:r>
              <a:rPr lang="en-US" dirty="0"/>
              <a:t>Local variables in functions called by the thread</a:t>
            </a:r>
          </a:p>
          <a:p>
            <a:pPr lvl="1"/>
            <a:r>
              <a:rPr lang="en-US" dirty="0"/>
              <a:t>Essentially, variables stored on the thread’s stack</a:t>
            </a:r>
          </a:p>
          <a:p>
            <a:r>
              <a:rPr lang="en-US" dirty="0"/>
              <a:t>Shared variables can be accessed by different threads</a:t>
            </a:r>
          </a:p>
          <a:p>
            <a:pPr lvl="1"/>
            <a:r>
              <a:rPr lang="en-US" dirty="0"/>
              <a:t>Global variables</a:t>
            </a:r>
          </a:p>
          <a:p>
            <a:pPr lvl="1"/>
            <a:r>
              <a:rPr lang="en-US" dirty="0"/>
              <a:t>Local variables declared outside the thread scope (e.g., variables declared inside </a:t>
            </a:r>
            <a:r>
              <a:rPr lang="en-US" dirty="0">
                <a:latin typeface="Courier"/>
                <a:cs typeface="Courier"/>
              </a:rPr>
              <a:t>main()</a:t>
            </a:r>
            <a:r>
              <a:rPr lang="en-US" dirty="0"/>
              <a:t>)</a:t>
            </a:r>
          </a:p>
          <a:p>
            <a:r>
              <a:rPr lang="en-US" dirty="0"/>
              <a:t>Access to private variables is generally faster than access to shared variables</a:t>
            </a:r>
          </a:p>
        </p:txBody>
      </p:sp>
    </p:spTree>
    <p:extLst>
      <p:ext uri="{BB962C8B-B14F-4D97-AF65-F5344CB8AC3E}">
        <p14:creationId xmlns:p14="http://schemas.microsoft.com/office/powerpoint/2010/main" val="374363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2530"/>
            <a:ext cx="8229600" cy="729602"/>
          </a:xfrm>
        </p:spPr>
        <p:txBody>
          <a:bodyPr>
            <a:normAutofit fontScale="90000"/>
          </a:bodyPr>
          <a:lstStyle/>
          <a:p>
            <a:r>
              <a:rPr lang="en-US" dirty="0"/>
              <a:t>Memory Map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idx="1"/>
          </p:nvPr>
        </p:nvSpPr>
        <p:spPr>
          <a:xfrm>
            <a:off x="243066" y="634765"/>
            <a:ext cx="5000125" cy="59875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double </a:t>
            </a:r>
            <a:r>
              <a:rPr lang="en-US" sz="1800" dirty="0" err="1">
                <a:latin typeface="Courier"/>
                <a:cs typeface="Courier"/>
              </a:rPr>
              <a:t>x,y,z</a:t>
            </a:r>
            <a:r>
              <a:rPr lang="en-US" sz="1800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int</a:t>
            </a:r>
            <a:r>
              <a:rPr lang="en-US" sz="1800" dirty="0">
                <a:latin typeface="Courier"/>
                <a:cs typeface="Courier"/>
              </a:rPr>
              <a:t> main (void)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{	</a:t>
            </a:r>
            <a:r>
              <a:rPr lang="en-US" sz="1800" dirty="0" err="1">
                <a:latin typeface="Courier"/>
                <a:cs typeface="Courier"/>
              </a:rPr>
              <a:t>int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, j;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#pragma </a:t>
            </a:r>
            <a:r>
              <a:rPr lang="en-US" sz="1800" dirty="0" err="1">
                <a:latin typeface="Courier"/>
                <a:cs typeface="Courier"/>
              </a:rPr>
              <a:t>omp</a:t>
            </a:r>
            <a:r>
              <a:rPr lang="en-US" sz="1800" dirty="0">
                <a:latin typeface="Courier"/>
                <a:cs typeface="Courier"/>
              </a:rPr>
              <a:t> parallel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	{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	</a:t>
            </a:r>
            <a:r>
              <a:rPr lang="en-US" sz="1800" dirty="0" err="1">
                <a:latin typeface="Courier"/>
                <a:cs typeface="Courier"/>
              </a:rPr>
              <a:t>int</a:t>
            </a:r>
            <a:r>
              <a:rPr lang="en-US" sz="1800" dirty="0">
                <a:latin typeface="Courier"/>
                <a:cs typeface="Courier"/>
              </a:rPr>
              <a:t> ID;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	</a:t>
            </a:r>
            <a:r>
              <a:rPr lang="en-US" sz="1800" dirty="0" err="1">
                <a:latin typeface="Courier"/>
                <a:cs typeface="Courier"/>
              </a:rPr>
              <a:t>int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num_threads</a:t>
            </a:r>
            <a:r>
              <a:rPr lang="en-US" sz="1800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	</a:t>
            </a:r>
            <a:r>
              <a:rPr lang="en-US" sz="1800" dirty="0" err="1">
                <a:latin typeface="Courier"/>
                <a:cs typeface="Courier"/>
              </a:rPr>
              <a:t>printf</a:t>
            </a:r>
            <a:r>
              <a:rPr lang="en-US" sz="1800" dirty="0">
                <a:latin typeface="Courier"/>
                <a:cs typeface="Courier"/>
              </a:rPr>
              <a:t> ("Hello(%d) ", ID);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	</a:t>
            </a:r>
            <a:r>
              <a:rPr lang="en-US" sz="1800" dirty="0" err="1">
                <a:latin typeface="Courier"/>
                <a:cs typeface="Courier"/>
              </a:rPr>
              <a:t>printf</a:t>
            </a:r>
            <a:r>
              <a:rPr lang="en-US" sz="1800" dirty="0">
                <a:latin typeface="Courier"/>
                <a:cs typeface="Courier"/>
              </a:rPr>
              <a:t> (" World(%d)\n”, ID);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	foo ();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	}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</a:t>
            </a:r>
            <a:r>
              <a:rPr lang="en-US" sz="1800" dirty="0" err="1">
                <a:latin typeface="Courier"/>
                <a:cs typeface="Courier"/>
              </a:rPr>
              <a:t>printf</a:t>
            </a:r>
            <a:r>
              <a:rPr lang="en-US" sz="1800" dirty="0">
                <a:latin typeface="Courier"/>
                <a:cs typeface="Courier"/>
              </a:rPr>
              <a:t> (“Done\n”);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int</a:t>
            </a:r>
            <a:r>
              <a:rPr lang="en-US" sz="1800" dirty="0">
                <a:latin typeface="Courier"/>
                <a:cs typeface="Courier"/>
              </a:rPr>
              <a:t> foo (void)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{	</a:t>
            </a:r>
            <a:r>
              <a:rPr lang="en-US" sz="1800" dirty="0" err="1">
                <a:latin typeface="Courier"/>
                <a:cs typeface="Courier"/>
              </a:rPr>
              <a:t>int</a:t>
            </a:r>
            <a:r>
              <a:rPr lang="en-US" sz="1800" dirty="0">
                <a:latin typeface="Courier"/>
                <a:cs typeface="Courier"/>
              </a:rPr>
              <a:t> a, b;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707712" y="356477"/>
            <a:ext cx="1979088" cy="2865063"/>
            <a:chOff x="6707712" y="534277"/>
            <a:chExt cx="1979088" cy="2865063"/>
          </a:xfrm>
        </p:grpSpPr>
        <p:sp>
          <p:nvSpPr>
            <p:cNvPr id="5" name="Rectangle 4"/>
            <p:cNvSpPr/>
            <p:nvPr/>
          </p:nvSpPr>
          <p:spPr>
            <a:xfrm>
              <a:off x="7012526" y="1823432"/>
              <a:ext cx="1674274" cy="8750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dynamically allocated memory</a:t>
              </a:r>
            </a:p>
            <a:p>
              <a:r>
                <a:rPr lang="en-US" sz="1400" dirty="0">
                  <a:solidFill>
                    <a:srgbClr val="000000"/>
                  </a:solidFill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Courier"/>
                  <a:cs typeface="Courier"/>
                </a:rPr>
                <a:t>malloc</a:t>
              </a:r>
              <a:r>
                <a:rPr lang="en-US" sz="1400" dirty="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12526" y="534277"/>
              <a:ext cx="1674274" cy="7658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code segment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urier"/>
                  <a:cs typeface="Courier"/>
                </a:rPr>
                <a:t>main(){ … }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urier"/>
                  <a:cs typeface="Courier"/>
                </a:rPr>
                <a:t>foo() { … }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012526" y="2660676"/>
              <a:ext cx="1674274" cy="7370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global variables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07712" y="2660676"/>
              <a:ext cx="31397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x:</a:t>
              </a:r>
            </a:p>
            <a:p>
              <a:r>
                <a:rPr lang="en-US" sz="1400" dirty="0"/>
                <a:t>y:</a:t>
              </a:r>
            </a:p>
            <a:p>
              <a:r>
                <a:rPr lang="en-US" sz="1400" dirty="0"/>
                <a:t>z: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12526" y="1293072"/>
              <a:ext cx="1674274" cy="5366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stack variables for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urier"/>
                  <a:cs typeface="Courier"/>
                </a:rPr>
                <a:t>main()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8960" y="1293072"/>
              <a:ext cx="2899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i:</a:t>
              </a:r>
            </a:p>
            <a:p>
              <a:r>
                <a:rPr lang="en-US" sz="1400" dirty="0"/>
                <a:t>J: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159933" y="601133"/>
            <a:ext cx="5881928" cy="2618814"/>
            <a:chOff x="1159933" y="778933"/>
            <a:chExt cx="5881928" cy="2618814"/>
          </a:xfrm>
        </p:grpSpPr>
        <p:sp>
          <p:nvSpPr>
            <p:cNvPr id="33" name="TextBox 32"/>
            <p:cNvSpPr txBox="1"/>
            <p:nvPr/>
          </p:nvSpPr>
          <p:spPr>
            <a:xfrm>
              <a:off x="3654620" y="915447"/>
              <a:ext cx="188372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shared variables</a:t>
              </a:r>
            </a:p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(only one copy)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1159933" y="778933"/>
              <a:ext cx="1049867" cy="474134"/>
            </a:xfrm>
            <a:custGeom>
              <a:avLst/>
              <a:gdLst>
                <a:gd name="connsiteX0" fmla="*/ 956734 w 1049867"/>
                <a:gd name="connsiteY0" fmla="*/ 135467 h 508000"/>
                <a:gd name="connsiteX1" fmla="*/ 939800 w 1049867"/>
                <a:gd name="connsiteY1" fmla="*/ 93134 h 508000"/>
                <a:gd name="connsiteX2" fmla="*/ 897467 w 1049867"/>
                <a:gd name="connsiteY2" fmla="*/ 59267 h 508000"/>
                <a:gd name="connsiteX3" fmla="*/ 880534 w 1049867"/>
                <a:gd name="connsiteY3" fmla="*/ 33867 h 508000"/>
                <a:gd name="connsiteX4" fmla="*/ 804334 w 1049867"/>
                <a:gd name="connsiteY4" fmla="*/ 8467 h 508000"/>
                <a:gd name="connsiteX5" fmla="*/ 778934 w 1049867"/>
                <a:gd name="connsiteY5" fmla="*/ 0 h 508000"/>
                <a:gd name="connsiteX6" fmla="*/ 423334 w 1049867"/>
                <a:gd name="connsiteY6" fmla="*/ 8467 h 508000"/>
                <a:gd name="connsiteX7" fmla="*/ 313267 w 1049867"/>
                <a:gd name="connsiteY7" fmla="*/ 25400 h 508000"/>
                <a:gd name="connsiteX8" fmla="*/ 287867 w 1049867"/>
                <a:gd name="connsiteY8" fmla="*/ 33867 h 508000"/>
                <a:gd name="connsiteX9" fmla="*/ 262467 w 1049867"/>
                <a:gd name="connsiteY9" fmla="*/ 50800 h 508000"/>
                <a:gd name="connsiteX10" fmla="*/ 203200 w 1049867"/>
                <a:gd name="connsiteY10" fmla="*/ 84667 h 508000"/>
                <a:gd name="connsiteX11" fmla="*/ 160867 w 1049867"/>
                <a:gd name="connsiteY11" fmla="*/ 118534 h 508000"/>
                <a:gd name="connsiteX12" fmla="*/ 118534 w 1049867"/>
                <a:gd name="connsiteY12" fmla="*/ 152400 h 508000"/>
                <a:gd name="connsiteX13" fmla="*/ 110067 w 1049867"/>
                <a:gd name="connsiteY13" fmla="*/ 177800 h 508000"/>
                <a:gd name="connsiteX14" fmla="*/ 84667 w 1049867"/>
                <a:gd name="connsiteY14" fmla="*/ 194734 h 508000"/>
                <a:gd name="connsiteX15" fmla="*/ 50800 w 1049867"/>
                <a:gd name="connsiteY15" fmla="*/ 220134 h 508000"/>
                <a:gd name="connsiteX16" fmla="*/ 33867 w 1049867"/>
                <a:gd name="connsiteY16" fmla="*/ 254000 h 508000"/>
                <a:gd name="connsiteX17" fmla="*/ 16934 w 1049867"/>
                <a:gd name="connsiteY17" fmla="*/ 296334 h 508000"/>
                <a:gd name="connsiteX18" fmla="*/ 0 w 1049867"/>
                <a:gd name="connsiteY18" fmla="*/ 321734 h 508000"/>
                <a:gd name="connsiteX19" fmla="*/ 25400 w 1049867"/>
                <a:gd name="connsiteY19" fmla="*/ 414867 h 508000"/>
                <a:gd name="connsiteX20" fmla="*/ 50800 w 1049867"/>
                <a:gd name="connsiteY20" fmla="*/ 423334 h 508000"/>
                <a:gd name="connsiteX21" fmla="*/ 76200 w 1049867"/>
                <a:gd name="connsiteY21" fmla="*/ 440267 h 508000"/>
                <a:gd name="connsiteX22" fmla="*/ 169334 w 1049867"/>
                <a:gd name="connsiteY22" fmla="*/ 465667 h 508000"/>
                <a:gd name="connsiteX23" fmla="*/ 254000 w 1049867"/>
                <a:gd name="connsiteY23" fmla="*/ 474134 h 508000"/>
                <a:gd name="connsiteX24" fmla="*/ 313267 w 1049867"/>
                <a:gd name="connsiteY24" fmla="*/ 482600 h 508000"/>
                <a:gd name="connsiteX25" fmla="*/ 355600 w 1049867"/>
                <a:gd name="connsiteY25" fmla="*/ 491067 h 508000"/>
                <a:gd name="connsiteX26" fmla="*/ 491067 w 1049867"/>
                <a:gd name="connsiteY26" fmla="*/ 508000 h 508000"/>
                <a:gd name="connsiteX27" fmla="*/ 728134 w 1049867"/>
                <a:gd name="connsiteY27" fmla="*/ 499534 h 508000"/>
                <a:gd name="connsiteX28" fmla="*/ 787400 w 1049867"/>
                <a:gd name="connsiteY28" fmla="*/ 491067 h 508000"/>
                <a:gd name="connsiteX29" fmla="*/ 914400 w 1049867"/>
                <a:gd name="connsiteY29" fmla="*/ 482600 h 508000"/>
                <a:gd name="connsiteX30" fmla="*/ 982134 w 1049867"/>
                <a:gd name="connsiteY30" fmla="*/ 448734 h 508000"/>
                <a:gd name="connsiteX31" fmla="*/ 990600 w 1049867"/>
                <a:gd name="connsiteY31" fmla="*/ 423334 h 508000"/>
                <a:gd name="connsiteX32" fmla="*/ 1007534 w 1049867"/>
                <a:gd name="connsiteY32" fmla="*/ 406400 h 508000"/>
                <a:gd name="connsiteX33" fmla="*/ 1024467 w 1049867"/>
                <a:gd name="connsiteY33" fmla="*/ 355600 h 508000"/>
                <a:gd name="connsiteX34" fmla="*/ 1032934 w 1049867"/>
                <a:gd name="connsiteY34" fmla="*/ 330200 h 508000"/>
                <a:gd name="connsiteX35" fmla="*/ 1049867 w 1049867"/>
                <a:gd name="connsiteY35" fmla="*/ 304800 h 508000"/>
                <a:gd name="connsiteX36" fmla="*/ 1032934 w 1049867"/>
                <a:gd name="connsiteY36" fmla="*/ 211667 h 508000"/>
                <a:gd name="connsiteX37" fmla="*/ 1016000 w 1049867"/>
                <a:gd name="connsiteY37" fmla="*/ 160867 h 508000"/>
                <a:gd name="connsiteX38" fmla="*/ 1007534 w 1049867"/>
                <a:gd name="connsiteY38" fmla="*/ 127000 h 508000"/>
                <a:gd name="connsiteX39" fmla="*/ 965200 w 1049867"/>
                <a:gd name="connsiteY39" fmla="*/ 93134 h 508000"/>
                <a:gd name="connsiteX40" fmla="*/ 914400 w 1049867"/>
                <a:gd name="connsiteY40" fmla="*/ 93134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49867" h="508000">
                  <a:moveTo>
                    <a:pt x="956734" y="135467"/>
                  </a:moveTo>
                  <a:cubicBezTo>
                    <a:pt x="951089" y="121356"/>
                    <a:pt x="947340" y="106330"/>
                    <a:pt x="939800" y="93134"/>
                  </a:cubicBezTo>
                  <a:cubicBezTo>
                    <a:pt x="932374" y="80139"/>
                    <a:pt x="908218" y="66434"/>
                    <a:pt x="897467" y="59267"/>
                  </a:cubicBezTo>
                  <a:cubicBezTo>
                    <a:pt x="891823" y="50800"/>
                    <a:pt x="887729" y="41062"/>
                    <a:pt x="880534" y="33867"/>
                  </a:cubicBezTo>
                  <a:cubicBezTo>
                    <a:pt x="855282" y="8615"/>
                    <a:pt x="840823" y="16576"/>
                    <a:pt x="804334" y="8467"/>
                  </a:cubicBezTo>
                  <a:cubicBezTo>
                    <a:pt x="795622" y="6531"/>
                    <a:pt x="787401" y="2822"/>
                    <a:pt x="778934" y="0"/>
                  </a:cubicBezTo>
                  <a:lnTo>
                    <a:pt x="423334" y="8467"/>
                  </a:lnTo>
                  <a:cubicBezTo>
                    <a:pt x="379843" y="10173"/>
                    <a:pt x="351768" y="14400"/>
                    <a:pt x="313267" y="25400"/>
                  </a:cubicBezTo>
                  <a:cubicBezTo>
                    <a:pt x="304686" y="27852"/>
                    <a:pt x="295849" y="29876"/>
                    <a:pt x="287867" y="33867"/>
                  </a:cubicBezTo>
                  <a:cubicBezTo>
                    <a:pt x="278766" y="38418"/>
                    <a:pt x="271302" y="45751"/>
                    <a:pt x="262467" y="50800"/>
                  </a:cubicBezTo>
                  <a:cubicBezTo>
                    <a:pt x="187273" y="93768"/>
                    <a:pt x="265083" y="43413"/>
                    <a:pt x="203200" y="84667"/>
                  </a:cubicBezTo>
                  <a:cubicBezTo>
                    <a:pt x="154673" y="157459"/>
                    <a:pt x="219289" y="71796"/>
                    <a:pt x="160867" y="118534"/>
                  </a:cubicBezTo>
                  <a:cubicBezTo>
                    <a:pt x="106161" y="162300"/>
                    <a:pt x="182375" y="131121"/>
                    <a:pt x="118534" y="152400"/>
                  </a:cubicBezTo>
                  <a:cubicBezTo>
                    <a:pt x="115712" y="160867"/>
                    <a:pt x="115642" y="170831"/>
                    <a:pt x="110067" y="177800"/>
                  </a:cubicBezTo>
                  <a:cubicBezTo>
                    <a:pt x="103710" y="185746"/>
                    <a:pt x="92947" y="188819"/>
                    <a:pt x="84667" y="194734"/>
                  </a:cubicBezTo>
                  <a:cubicBezTo>
                    <a:pt x="73184" y="202936"/>
                    <a:pt x="62089" y="211667"/>
                    <a:pt x="50800" y="220134"/>
                  </a:cubicBezTo>
                  <a:cubicBezTo>
                    <a:pt x="45156" y="231423"/>
                    <a:pt x="38993" y="242467"/>
                    <a:pt x="33867" y="254000"/>
                  </a:cubicBezTo>
                  <a:cubicBezTo>
                    <a:pt x="27694" y="267888"/>
                    <a:pt x="23731" y="282740"/>
                    <a:pt x="16934" y="296334"/>
                  </a:cubicBezTo>
                  <a:cubicBezTo>
                    <a:pt x="12383" y="305436"/>
                    <a:pt x="5645" y="313267"/>
                    <a:pt x="0" y="321734"/>
                  </a:cubicBezTo>
                  <a:cubicBezTo>
                    <a:pt x="3304" y="348163"/>
                    <a:pt x="-1281" y="393522"/>
                    <a:pt x="25400" y="414867"/>
                  </a:cubicBezTo>
                  <a:cubicBezTo>
                    <a:pt x="32369" y="420442"/>
                    <a:pt x="42818" y="419343"/>
                    <a:pt x="50800" y="423334"/>
                  </a:cubicBezTo>
                  <a:cubicBezTo>
                    <a:pt x="59901" y="427885"/>
                    <a:pt x="66901" y="436134"/>
                    <a:pt x="76200" y="440267"/>
                  </a:cubicBezTo>
                  <a:cubicBezTo>
                    <a:pt x="101729" y="451613"/>
                    <a:pt x="140879" y="461873"/>
                    <a:pt x="169334" y="465667"/>
                  </a:cubicBezTo>
                  <a:cubicBezTo>
                    <a:pt x="197448" y="469416"/>
                    <a:pt x="225831" y="470820"/>
                    <a:pt x="254000" y="474134"/>
                  </a:cubicBezTo>
                  <a:cubicBezTo>
                    <a:pt x="273820" y="476466"/>
                    <a:pt x="293582" y="479319"/>
                    <a:pt x="313267" y="482600"/>
                  </a:cubicBezTo>
                  <a:cubicBezTo>
                    <a:pt x="327462" y="484966"/>
                    <a:pt x="341354" y="489032"/>
                    <a:pt x="355600" y="491067"/>
                  </a:cubicBezTo>
                  <a:cubicBezTo>
                    <a:pt x="400650" y="497503"/>
                    <a:pt x="491067" y="508000"/>
                    <a:pt x="491067" y="508000"/>
                  </a:cubicBezTo>
                  <a:cubicBezTo>
                    <a:pt x="570089" y="505178"/>
                    <a:pt x="649190" y="504045"/>
                    <a:pt x="728134" y="499534"/>
                  </a:cubicBezTo>
                  <a:cubicBezTo>
                    <a:pt x="748057" y="498396"/>
                    <a:pt x="767526" y="492874"/>
                    <a:pt x="787400" y="491067"/>
                  </a:cubicBezTo>
                  <a:cubicBezTo>
                    <a:pt x="829653" y="487226"/>
                    <a:pt x="872067" y="485422"/>
                    <a:pt x="914400" y="482600"/>
                  </a:cubicBezTo>
                  <a:cubicBezTo>
                    <a:pt x="972773" y="463143"/>
                    <a:pt x="952578" y="478288"/>
                    <a:pt x="982134" y="448734"/>
                  </a:cubicBezTo>
                  <a:cubicBezTo>
                    <a:pt x="984956" y="440267"/>
                    <a:pt x="986008" y="430987"/>
                    <a:pt x="990600" y="423334"/>
                  </a:cubicBezTo>
                  <a:cubicBezTo>
                    <a:pt x="994707" y="416489"/>
                    <a:pt x="1003964" y="413540"/>
                    <a:pt x="1007534" y="406400"/>
                  </a:cubicBezTo>
                  <a:cubicBezTo>
                    <a:pt x="1015516" y="390435"/>
                    <a:pt x="1018823" y="372533"/>
                    <a:pt x="1024467" y="355600"/>
                  </a:cubicBezTo>
                  <a:cubicBezTo>
                    <a:pt x="1027289" y="347133"/>
                    <a:pt x="1027984" y="337626"/>
                    <a:pt x="1032934" y="330200"/>
                  </a:cubicBezTo>
                  <a:lnTo>
                    <a:pt x="1049867" y="304800"/>
                  </a:lnTo>
                  <a:cubicBezTo>
                    <a:pt x="1044223" y="273756"/>
                    <a:pt x="1040161" y="242381"/>
                    <a:pt x="1032934" y="211667"/>
                  </a:cubicBezTo>
                  <a:cubicBezTo>
                    <a:pt x="1028846" y="194292"/>
                    <a:pt x="1020329" y="178184"/>
                    <a:pt x="1016000" y="160867"/>
                  </a:cubicBezTo>
                  <a:cubicBezTo>
                    <a:pt x="1013178" y="149578"/>
                    <a:pt x="1012738" y="137408"/>
                    <a:pt x="1007534" y="127000"/>
                  </a:cubicBezTo>
                  <a:cubicBezTo>
                    <a:pt x="1003262" y="118456"/>
                    <a:pt x="971929" y="94629"/>
                    <a:pt x="965200" y="93134"/>
                  </a:cubicBezTo>
                  <a:cubicBezTo>
                    <a:pt x="948670" y="89461"/>
                    <a:pt x="931333" y="93134"/>
                    <a:pt x="914400" y="93134"/>
                  </a:cubicBezTo>
                </a:path>
              </a:pathLst>
            </a:custGeom>
            <a:ln w="28575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6620933" y="1253067"/>
              <a:ext cx="420928" cy="592666"/>
            </a:xfrm>
            <a:custGeom>
              <a:avLst/>
              <a:gdLst>
                <a:gd name="connsiteX0" fmla="*/ 381014 w 531008"/>
                <a:gd name="connsiteY0" fmla="*/ 16933 h 592666"/>
                <a:gd name="connsiteX1" fmla="*/ 321747 w 531008"/>
                <a:gd name="connsiteY1" fmla="*/ 8466 h 592666"/>
                <a:gd name="connsiteX2" fmla="*/ 279414 w 531008"/>
                <a:gd name="connsiteY2" fmla="*/ 0 h 592666"/>
                <a:gd name="connsiteX3" fmla="*/ 152414 w 531008"/>
                <a:gd name="connsiteY3" fmla="*/ 8466 h 592666"/>
                <a:gd name="connsiteX4" fmla="*/ 118547 w 531008"/>
                <a:gd name="connsiteY4" fmla="*/ 25400 h 592666"/>
                <a:gd name="connsiteX5" fmla="*/ 84680 w 531008"/>
                <a:gd name="connsiteY5" fmla="*/ 33866 h 592666"/>
                <a:gd name="connsiteX6" fmla="*/ 42347 w 531008"/>
                <a:gd name="connsiteY6" fmla="*/ 84666 h 592666"/>
                <a:gd name="connsiteX7" fmla="*/ 16947 w 531008"/>
                <a:gd name="connsiteY7" fmla="*/ 110066 h 592666"/>
                <a:gd name="connsiteX8" fmla="*/ 8480 w 531008"/>
                <a:gd name="connsiteY8" fmla="*/ 160866 h 592666"/>
                <a:gd name="connsiteX9" fmla="*/ 14 w 531008"/>
                <a:gd name="connsiteY9" fmla="*/ 186266 h 592666"/>
                <a:gd name="connsiteX10" fmla="*/ 16947 w 531008"/>
                <a:gd name="connsiteY10" fmla="*/ 364066 h 592666"/>
                <a:gd name="connsiteX11" fmla="*/ 25414 w 531008"/>
                <a:gd name="connsiteY11" fmla="*/ 397933 h 592666"/>
                <a:gd name="connsiteX12" fmla="*/ 76214 w 531008"/>
                <a:gd name="connsiteY12" fmla="*/ 448733 h 592666"/>
                <a:gd name="connsiteX13" fmla="*/ 84680 w 531008"/>
                <a:gd name="connsiteY13" fmla="*/ 474133 h 592666"/>
                <a:gd name="connsiteX14" fmla="*/ 152414 w 531008"/>
                <a:gd name="connsiteY14" fmla="*/ 524933 h 592666"/>
                <a:gd name="connsiteX15" fmla="*/ 177814 w 531008"/>
                <a:gd name="connsiteY15" fmla="*/ 533400 h 592666"/>
                <a:gd name="connsiteX16" fmla="*/ 254014 w 531008"/>
                <a:gd name="connsiteY16" fmla="*/ 575733 h 592666"/>
                <a:gd name="connsiteX17" fmla="*/ 279414 w 531008"/>
                <a:gd name="connsiteY17" fmla="*/ 584200 h 592666"/>
                <a:gd name="connsiteX18" fmla="*/ 372547 w 531008"/>
                <a:gd name="connsiteY18" fmla="*/ 592666 h 592666"/>
                <a:gd name="connsiteX19" fmla="*/ 431814 w 531008"/>
                <a:gd name="connsiteY19" fmla="*/ 584200 h 592666"/>
                <a:gd name="connsiteX20" fmla="*/ 448747 w 531008"/>
                <a:gd name="connsiteY20" fmla="*/ 550333 h 592666"/>
                <a:gd name="connsiteX21" fmla="*/ 465680 w 531008"/>
                <a:gd name="connsiteY21" fmla="*/ 524933 h 592666"/>
                <a:gd name="connsiteX22" fmla="*/ 474147 w 531008"/>
                <a:gd name="connsiteY22" fmla="*/ 499533 h 592666"/>
                <a:gd name="connsiteX23" fmla="*/ 491080 w 531008"/>
                <a:gd name="connsiteY23" fmla="*/ 474133 h 592666"/>
                <a:gd name="connsiteX24" fmla="*/ 508014 w 531008"/>
                <a:gd name="connsiteY24" fmla="*/ 440266 h 592666"/>
                <a:gd name="connsiteX25" fmla="*/ 516480 w 531008"/>
                <a:gd name="connsiteY25" fmla="*/ 160866 h 592666"/>
                <a:gd name="connsiteX26" fmla="*/ 499547 w 531008"/>
                <a:gd name="connsiteY26" fmla="*/ 110066 h 592666"/>
                <a:gd name="connsiteX27" fmla="*/ 465680 w 531008"/>
                <a:gd name="connsiteY27" fmla="*/ 59266 h 592666"/>
                <a:gd name="connsiteX28" fmla="*/ 414880 w 531008"/>
                <a:gd name="connsiteY28" fmla="*/ 42333 h 592666"/>
                <a:gd name="connsiteX29" fmla="*/ 389480 w 531008"/>
                <a:gd name="connsiteY29" fmla="*/ 33866 h 592666"/>
                <a:gd name="connsiteX30" fmla="*/ 381014 w 531008"/>
                <a:gd name="connsiteY30" fmla="*/ 16933 h 59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31008" h="592666">
                  <a:moveTo>
                    <a:pt x="381014" y="16933"/>
                  </a:moveTo>
                  <a:cubicBezTo>
                    <a:pt x="369725" y="12700"/>
                    <a:pt x="341432" y="11747"/>
                    <a:pt x="321747" y="8466"/>
                  </a:cubicBezTo>
                  <a:cubicBezTo>
                    <a:pt x="307552" y="6100"/>
                    <a:pt x="293804" y="0"/>
                    <a:pt x="279414" y="0"/>
                  </a:cubicBezTo>
                  <a:cubicBezTo>
                    <a:pt x="236987" y="0"/>
                    <a:pt x="194747" y="5644"/>
                    <a:pt x="152414" y="8466"/>
                  </a:cubicBezTo>
                  <a:cubicBezTo>
                    <a:pt x="141125" y="14111"/>
                    <a:pt x="130365" y="20968"/>
                    <a:pt x="118547" y="25400"/>
                  </a:cubicBezTo>
                  <a:cubicBezTo>
                    <a:pt x="107652" y="29486"/>
                    <a:pt x="94783" y="28093"/>
                    <a:pt x="84680" y="33866"/>
                  </a:cubicBezTo>
                  <a:cubicBezTo>
                    <a:pt x="61069" y="47358"/>
                    <a:pt x="58287" y="65538"/>
                    <a:pt x="42347" y="84666"/>
                  </a:cubicBezTo>
                  <a:cubicBezTo>
                    <a:pt x="34682" y="93864"/>
                    <a:pt x="25414" y="101599"/>
                    <a:pt x="16947" y="110066"/>
                  </a:cubicBezTo>
                  <a:cubicBezTo>
                    <a:pt x="14125" y="126999"/>
                    <a:pt x="12204" y="144108"/>
                    <a:pt x="8480" y="160866"/>
                  </a:cubicBezTo>
                  <a:cubicBezTo>
                    <a:pt x="6544" y="169578"/>
                    <a:pt x="-358" y="177349"/>
                    <a:pt x="14" y="186266"/>
                  </a:cubicBezTo>
                  <a:cubicBezTo>
                    <a:pt x="2493" y="245749"/>
                    <a:pt x="9854" y="304955"/>
                    <a:pt x="16947" y="364066"/>
                  </a:cubicBezTo>
                  <a:cubicBezTo>
                    <a:pt x="18333" y="375620"/>
                    <a:pt x="18741" y="388400"/>
                    <a:pt x="25414" y="397933"/>
                  </a:cubicBezTo>
                  <a:cubicBezTo>
                    <a:pt x="39147" y="417551"/>
                    <a:pt x="76214" y="448733"/>
                    <a:pt x="76214" y="448733"/>
                  </a:cubicBezTo>
                  <a:cubicBezTo>
                    <a:pt x="79036" y="457200"/>
                    <a:pt x="79493" y="466871"/>
                    <a:pt x="84680" y="474133"/>
                  </a:cubicBezTo>
                  <a:cubicBezTo>
                    <a:pt x="105374" y="503105"/>
                    <a:pt x="121737" y="511786"/>
                    <a:pt x="152414" y="524933"/>
                  </a:cubicBezTo>
                  <a:cubicBezTo>
                    <a:pt x="160617" y="528449"/>
                    <a:pt x="169832" y="529409"/>
                    <a:pt x="177814" y="533400"/>
                  </a:cubicBezTo>
                  <a:cubicBezTo>
                    <a:pt x="242048" y="565517"/>
                    <a:pt x="196932" y="551269"/>
                    <a:pt x="254014" y="575733"/>
                  </a:cubicBezTo>
                  <a:cubicBezTo>
                    <a:pt x="262217" y="579249"/>
                    <a:pt x="270579" y="582938"/>
                    <a:pt x="279414" y="584200"/>
                  </a:cubicBezTo>
                  <a:cubicBezTo>
                    <a:pt x="310273" y="588608"/>
                    <a:pt x="341503" y="589844"/>
                    <a:pt x="372547" y="592666"/>
                  </a:cubicBezTo>
                  <a:cubicBezTo>
                    <a:pt x="392303" y="589844"/>
                    <a:pt x="414369" y="593892"/>
                    <a:pt x="431814" y="584200"/>
                  </a:cubicBezTo>
                  <a:cubicBezTo>
                    <a:pt x="442847" y="578071"/>
                    <a:pt x="442485" y="561292"/>
                    <a:pt x="448747" y="550333"/>
                  </a:cubicBezTo>
                  <a:cubicBezTo>
                    <a:pt x="453795" y="541498"/>
                    <a:pt x="461129" y="534034"/>
                    <a:pt x="465680" y="524933"/>
                  </a:cubicBezTo>
                  <a:cubicBezTo>
                    <a:pt x="469671" y="516951"/>
                    <a:pt x="470156" y="507515"/>
                    <a:pt x="474147" y="499533"/>
                  </a:cubicBezTo>
                  <a:cubicBezTo>
                    <a:pt x="478698" y="490432"/>
                    <a:pt x="486031" y="482968"/>
                    <a:pt x="491080" y="474133"/>
                  </a:cubicBezTo>
                  <a:cubicBezTo>
                    <a:pt x="497342" y="463174"/>
                    <a:pt x="502369" y="451555"/>
                    <a:pt x="508014" y="440266"/>
                  </a:cubicBezTo>
                  <a:cubicBezTo>
                    <a:pt x="538904" y="316705"/>
                    <a:pt x="535492" y="357326"/>
                    <a:pt x="516480" y="160866"/>
                  </a:cubicBezTo>
                  <a:cubicBezTo>
                    <a:pt x="514761" y="143100"/>
                    <a:pt x="505191" y="126999"/>
                    <a:pt x="499547" y="110066"/>
                  </a:cubicBezTo>
                  <a:cubicBezTo>
                    <a:pt x="491592" y="86200"/>
                    <a:pt x="491624" y="73679"/>
                    <a:pt x="465680" y="59266"/>
                  </a:cubicBezTo>
                  <a:cubicBezTo>
                    <a:pt x="450077" y="50598"/>
                    <a:pt x="431813" y="47977"/>
                    <a:pt x="414880" y="42333"/>
                  </a:cubicBezTo>
                  <a:lnTo>
                    <a:pt x="389480" y="33866"/>
                  </a:lnTo>
                  <a:cubicBezTo>
                    <a:pt x="360293" y="24137"/>
                    <a:pt x="392303" y="21166"/>
                    <a:pt x="381014" y="16933"/>
                  </a:cubicBezTo>
                  <a:close/>
                </a:path>
              </a:pathLst>
            </a:cu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6620933" y="2656137"/>
              <a:ext cx="420928" cy="741610"/>
            </a:xfrm>
            <a:custGeom>
              <a:avLst/>
              <a:gdLst>
                <a:gd name="connsiteX0" fmla="*/ 381014 w 531008"/>
                <a:gd name="connsiteY0" fmla="*/ 16933 h 592666"/>
                <a:gd name="connsiteX1" fmla="*/ 321747 w 531008"/>
                <a:gd name="connsiteY1" fmla="*/ 8466 h 592666"/>
                <a:gd name="connsiteX2" fmla="*/ 279414 w 531008"/>
                <a:gd name="connsiteY2" fmla="*/ 0 h 592666"/>
                <a:gd name="connsiteX3" fmla="*/ 152414 w 531008"/>
                <a:gd name="connsiteY3" fmla="*/ 8466 h 592666"/>
                <a:gd name="connsiteX4" fmla="*/ 118547 w 531008"/>
                <a:gd name="connsiteY4" fmla="*/ 25400 h 592666"/>
                <a:gd name="connsiteX5" fmla="*/ 84680 w 531008"/>
                <a:gd name="connsiteY5" fmla="*/ 33866 h 592666"/>
                <a:gd name="connsiteX6" fmla="*/ 42347 w 531008"/>
                <a:gd name="connsiteY6" fmla="*/ 84666 h 592666"/>
                <a:gd name="connsiteX7" fmla="*/ 16947 w 531008"/>
                <a:gd name="connsiteY7" fmla="*/ 110066 h 592666"/>
                <a:gd name="connsiteX8" fmla="*/ 8480 w 531008"/>
                <a:gd name="connsiteY8" fmla="*/ 160866 h 592666"/>
                <a:gd name="connsiteX9" fmla="*/ 14 w 531008"/>
                <a:gd name="connsiteY9" fmla="*/ 186266 h 592666"/>
                <a:gd name="connsiteX10" fmla="*/ 16947 w 531008"/>
                <a:gd name="connsiteY10" fmla="*/ 364066 h 592666"/>
                <a:gd name="connsiteX11" fmla="*/ 25414 w 531008"/>
                <a:gd name="connsiteY11" fmla="*/ 397933 h 592666"/>
                <a:gd name="connsiteX12" fmla="*/ 76214 w 531008"/>
                <a:gd name="connsiteY12" fmla="*/ 448733 h 592666"/>
                <a:gd name="connsiteX13" fmla="*/ 84680 w 531008"/>
                <a:gd name="connsiteY13" fmla="*/ 474133 h 592666"/>
                <a:gd name="connsiteX14" fmla="*/ 152414 w 531008"/>
                <a:gd name="connsiteY14" fmla="*/ 524933 h 592666"/>
                <a:gd name="connsiteX15" fmla="*/ 177814 w 531008"/>
                <a:gd name="connsiteY15" fmla="*/ 533400 h 592666"/>
                <a:gd name="connsiteX16" fmla="*/ 254014 w 531008"/>
                <a:gd name="connsiteY16" fmla="*/ 575733 h 592666"/>
                <a:gd name="connsiteX17" fmla="*/ 279414 w 531008"/>
                <a:gd name="connsiteY17" fmla="*/ 584200 h 592666"/>
                <a:gd name="connsiteX18" fmla="*/ 372547 w 531008"/>
                <a:gd name="connsiteY18" fmla="*/ 592666 h 592666"/>
                <a:gd name="connsiteX19" fmla="*/ 431814 w 531008"/>
                <a:gd name="connsiteY19" fmla="*/ 584200 h 592666"/>
                <a:gd name="connsiteX20" fmla="*/ 448747 w 531008"/>
                <a:gd name="connsiteY20" fmla="*/ 550333 h 592666"/>
                <a:gd name="connsiteX21" fmla="*/ 465680 w 531008"/>
                <a:gd name="connsiteY21" fmla="*/ 524933 h 592666"/>
                <a:gd name="connsiteX22" fmla="*/ 474147 w 531008"/>
                <a:gd name="connsiteY22" fmla="*/ 499533 h 592666"/>
                <a:gd name="connsiteX23" fmla="*/ 491080 w 531008"/>
                <a:gd name="connsiteY23" fmla="*/ 474133 h 592666"/>
                <a:gd name="connsiteX24" fmla="*/ 508014 w 531008"/>
                <a:gd name="connsiteY24" fmla="*/ 440266 h 592666"/>
                <a:gd name="connsiteX25" fmla="*/ 516480 w 531008"/>
                <a:gd name="connsiteY25" fmla="*/ 160866 h 592666"/>
                <a:gd name="connsiteX26" fmla="*/ 499547 w 531008"/>
                <a:gd name="connsiteY26" fmla="*/ 110066 h 592666"/>
                <a:gd name="connsiteX27" fmla="*/ 465680 w 531008"/>
                <a:gd name="connsiteY27" fmla="*/ 59266 h 592666"/>
                <a:gd name="connsiteX28" fmla="*/ 414880 w 531008"/>
                <a:gd name="connsiteY28" fmla="*/ 42333 h 592666"/>
                <a:gd name="connsiteX29" fmla="*/ 389480 w 531008"/>
                <a:gd name="connsiteY29" fmla="*/ 33866 h 592666"/>
                <a:gd name="connsiteX30" fmla="*/ 381014 w 531008"/>
                <a:gd name="connsiteY30" fmla="*/ 16933 h 59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31008" h="592666">
                  <a:moveTo>
                    <a:pt x="381014" y="16933"/>
                  </a:moveTo>
                  <a:cubicBezTo>
                    <a:pt x="369725" y="12700"/>
                    <a:pt x="341432" y="11747"/>
                    <a:pt x="321747" y="8466"/>
                  </a:cubicBezTo>
                  <a:cubicBezTo>
                    <a:pt x="307552" y="6100"/>
                    <a:pt x="293804" y="0"/>
                    <a:pt x="279414" y="0"/>
                  </a:cubicBezTo>
                  <a:cubicBezTo>
                    <a:pt x="236987" y="0"/>
                    <a:pt x="194747" y="5644"/>
                    <a:pt x="152414" y="8466"/>
                  </a:cubicBezTo>
                  <a:cubicBezTo>
                    <a:pt x="141125" y="14111"/>
                    <a:pt x="130365" y="20968"/>
                    <a:pt x="118547" y="25400"/>
                  </a:cubicBezTo>
                  <a:cubicBezTo>
                    <a:pt x="107652" y="29486"/>
                    <a:pt x="94783" y="28093"/>
                    <a:pt x="84680" y="33866"/>
                  </a:cubicBezTo>
                  <a:cubicBezTo>
                    <a:pt x="61069" y="47358"/>
                    <a:pt x="58287" y="65538"/>
                    <a:pt x="42347" y="84666"/>
                  </a:cubicBezTo>
                  <a:cubicBezTo>
                    <a:pt x="34682" y="93864"/>
                    <a:pt x="25414" y="101599"/>
                    <a:pt x="16947" y="110066"/>
                  </a:cubicBezTo>
                  <a:cubicBezTo>
                    <a:pt x="14125" y="126999"/>
                    <a:pt x="12204" y="144108"/>
                    <a:pt x="8480" y="160866"/>
                  </a:cubicBezTo>
                  <a:cubicBezTo>
                    <a:pt x="6544" y="169578"/>
                    <a:pt x="-358" y="177349"/>
                    <a:pt x="14" y="186266"/>
                  </a:cubicBezTo>
                  <a:cubicBezTo>
                    <a:pt x="2493" y="245749"/>
                    <a:pt x="9854" y="304955"/>
                    <a:pt x="16947" y="364066"/>
                  </a:cubicBezTo>
                  <a:cubicBezTo>
                    <a:pt x="18333" y="375620"/>
                    <a:pt x="18741" y="388400"/>
                    <a:pt x="25414" y="397933"/>
                  </a:cubicBezTo>
                  <a:cubicBezTo>
                    <a:pt x="39147" y="417551"/>
                    <a:pt x="76214" y="448733"/>
                    <a:pt x="76214" y="448733"/>
                  </a:cubicBezTo>
                  <a:cubicBezTo>
                    <a:pt x="79036" y="457200"/>
                    <a:pt x="79493" y="466871"/>
                    <a:pt x="84680" y="474133"/>
                  </a:cubicBezTo>
                  <a:cubicBezTo>
                    <a:pt x="105374" y="503105"/>
                    <a:pt x="121737" y="511786"/>
                    <a:pt x="152414" y="524933"/>
                  </a:cubicBezTo>
                  <a:cubicBezTo>
                    <a:pt x="160617" y="528449"/>
                    <a:pt x="169832" y="529409"/>
                    <a:pt x="177814" y="533400"/>
                  </a:cubicBezTo>
                  <a:cubicBezTo>
                    <a:pt x="242048" y="565517"/>
                    <a:pt x="196932" y="551269"/>
                    <a:pt x="254014" y="575733"/>
                  </a:cubicBezTo>
                  <a:cubicBezTo>
                    <a:pt x="262217" y="579249"/>
                    <a:pt x="270579" y="582938"/>
                    <a:pt x="279414" y="584200"/>
                  </a:cubicBezTo>
                  <a:cubicBezTo>
                    <a:pt x="310273" y="588608"/>
                    <a:pt x="341503" y="589844"/>
                    <a:pt x="372547" y="592666"/>
                  </a:cubicBezTo>
                  <a:cubicBezTo>
                    <a:pt x="392303" y="589844"/>
                    <a:pt x="414369" y="593892"/>
                    <a:pt x="431814" y="584200"/>
                  </a:cubicBezTo>
                  <a:cubicBezTo>
                    <a:pt x="442847" y="578071"/>
                    <a:pt x="442485" y="561292"/>
                    <a:pt x="448747" y="550333"/>
                  </a:cubicBezTo>
                  <a:cubicBezTo>
                    <a:pt x="453795" y="541498"/>
                    <a:pt x="461129" y="534034"/>
                    <a:pt x="465680" y="524933"/>
                  </a:cubicBezTo>
                  <a:cubicBezTo>
                    <a:pt x="469671" y="516951"/>
                    <a:pt x="470156" y="507515"/>
                    <a:pt x="474147" y="499533"/>
                  </a:cubicBezTo>
                  <a:cubicBezTo>
                    <a:pt x="478698" y="490432"/>
                    <a:pt x="486031" y="482968"/>
                    <a:pt x="491080" y="474133"/>
                  </a:cubicBezTo>
                  <a:cubicBezTo>
                    <a:pt x="497342" y="463174"/>
                    <a:pt x="502369" y="451555"/>
                    <a:pt x="508014" y="440266"/>
                  </a:cubicBezTo>
                  <a:cubicBezTo>
                    <a:pt x="538904" y="316705"/>
                    <a:pt x="535492" y="357326"/>
                    <a:pt x="516480" y="160866"/>
                  </a:cubicBezTo>
                  <a:cubicBezTo>
                    <a:pt x="514761" y="143100"/>
                    <a:pt x="505191" y="126999"/>
                    <a:pt x="499547" y="110066"/>
                  </a:cubicBezTo>
                  <a:cubicBezTo>
                    <a:pt x="491592" y="86200"/>
                    <a:pt x="491624" y="73679"/>
                    <a:pt x="465680" y="59266"/>
                  </a:cubicBezTo>
                  <a:cubicBezTo>
                    <a:pt x="450077" y="50598"/>
                    <a:pt x="431813" y="47977"/>
                    <a:pt x="414880" y="42333"/>
                  </a:cubicBezTo>
                  <a:lnTo>
                    <a:pt x="389480" y="33866"/>
                  </a:lnTo>
                  <a:cubicBezTo>
                    <a:pt x="360293" y="24137"/>
                    <a:pt x="392303" y="21166"/>
                    <a:pt x="381014" y="16933"/>
                  </a:cubicBezTo>
                  <a:close/>
                </a:path>
              </a:pathLst>
            </a:cu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1236134" y="1439333"/>
              <a:ext cx="880534" cy="406400"/>
            </a:xfrm>
            <a:custGeom>
              <a:avLst/>
              <a:gdLst>
                <a:gd name="connsiteX0" fmla="*/ 956734 w 1049867"/>
                <a:gd name="connsiteY0" fmla="*/ 135467 h 508000"/>
                <a:gd name="connsiteX1" fmla="*/ 939800 w 1049867"/>
                <a:gd name="connsiteY1" fmla="*/ 93134 h 508000"/>
                <a:gd name="connsiteX2" fmla="*/ 897467 w 1049867"/>
                <a:gd name="connsiteY2" fmla="*/ 59267 h 508000"/>
                <a:gd name="connsiteX3" fmla="*/ 880534 w 1049867"/>
                <a:gd name="connsiteY3" fmla="*/ 33867 h 508000"/>
                <a:gd name="connsiteX4" fmla="*/ 804334 w 1049867"/>
                <a:gd name="connsiteY4" fmla="*/ 8467 h 508000"/>
                <a:gd name="connsiteX5" fmla="*/ 778934 w 1049867"/>
                <a:gd name="connsiteY5" fmla="*/ 0 h 508000"/>
                <a:gd name="connsiteX6" fmla="*/ 423334 w 1049867"/>
                <a:gd name="connsiteY6" fmla="*/ 8467 h 508000"/>
                <a:gd name="connsiteX7" fmla="*/ 313267 w 1049867"/>
                <a:gd name="connsiteY7" fmla="*/ 25400 h 508000"/>
                <a:gd name="connsiteX8" fmla="*/ 287867 w 1049867"/>
                <a:gd name="connsiteY8" fmla="*/ 33867 h 508000"/>
                <a:gd name="connsiteX9" fmla="*/ 262467 w 1049867"/>
                <a:gd name="connsiteY9" fmla="*/ 50800 h 508000"/>
                <a:gd name="connsiteX10" fmla="*/ 203200 w 1049867"/>
                <a:gd name="connsiteY10" fmla="*/ 84667 h 508000"/>
                <a:gd name="connsiteX11" fmla="*/ 160867 w 1049867"/>
                <a:gd name="connsiteY11" fmla="*/ 118534 h 508000"/>
                <a:gd name="connsiteX12" fmla="*/ 118534 w 1049867"/>
                <a:gd name="connsiteY12" fmla="*/ 152400 h 508000"/>
                <a:gd name="connsiteX13" fmla="*/ 110067 w 1049867"/>
                <a:gd name="connsiteY13" fmla="*/ 177800 h 508000"/>
                <a:gd name="connsiteX14" fmla="*/ 84667 w 1049867"/>
                <a:gd name="connsiteY14" fmla="*/ 194734 h 508000"/>
                <a:gd name="connsiteX15" fmla="*/ 50800 w 1049867"/>
                <a:gd name="connsiteY15" fmla="*/ 220134 h 508000"/>
                <a:gd name="connsiteX16" fmla="*/ 33867 w 1049867"/>
                <a:gd name="connsiteY16" fmla="*/ 254000 h 508000"/>
                <a:gd name="connsiteX17" fmla="*/ 16934 w 1049867"/>
                <a:gd name="connsiteY17" fmla="*/ 296334 h 508000"/>
                <a:gd name="connsiteX18" fmla="*/ 0 w 1049867"/>
                <a:gd name="connsiteY18" fmla="*/ 321734 h 508000"/>
                <a:gd name="connsiteX19" fmla="*/ 25400 w 1049867"/>
                <a:gd name="connsiteY19" fmla="*/ 414867 h 508000"/>
                <a:gd name="connsiteX20" fmla="*/ 50800 w 1049867"/>
                <a:gd name="connsiteY20" fmla="*/ 423334 h 508000"/>
                <a:gd name="connsiteX21" fmla="*/ 76200 w 1049867"/>
                <a:gd name="connsiteY21" fmla="*/ 440267 h 508000"/>
                <a:gd name="connsiteX22" fmla="*/ 169334 w 1049867"/>
                <a:gd name="connsiteY22" fmla="*/ 465667 h 508000"/>
                <a:gd name="connsiteX23" fmla="*/ 254000 w 1049867"/>
                <a:gd name="connsiteY23" fmla="*/ 474134 h 508000"/>
                <a:gd name="connsiteX24" fmla="*/ 313267 w 1049867"/>
                <a:gd name="connsiteY24" fmla="*/ 482600 h 508000"/>
                <a:gd name="connsiteX25" fmla="*/ 355600 w 1049867"/>
                <a:gd name="connsiteY25" fmla="*/ 491067 h 508000"/>
                <a:gd name="connsiteX26" fmla="*/ 491067 w 1049867"/>
                <a:gd name="connsiteY26" fmla="*/ 508000 h 508000"/>
                <a:gd name="connsiteX27" fmla="*/ 728134 w 1049867"/>
                <a:gd name="connsiteY27" fmla="*/ 499534 h 508000"/>
                <a:gd name="connsiteX28" fmla="*/ 787400 w 1049867"/>
                <a:gd name="connsiteY28" fmla="*/ 491067 h 508000"/>
                <a:gd name="connsiteX29" fmla="*/ 914400 w 1049867"/>
                <a:gd name="connsiteY29" fmla="*/ 482600 h 508000"/>
                <a:gd name="connsiteX30" fmla="*/ 982134 w 1049867"/>
                <a:gd name="connsiteY30" fmla="*/ 448734 h 508000"/>
                <a:gd name="connsiteX31" fmla="*/ 990600 w 1049867"/>
                <a:gd name="connsiteY31" fmla="*/ 423334 h 508000"/>
                <a:gd name="connsiteX32" fmla="*/ 1007534 w 1049867"/>
                <a:gd name="connsiteY32" fmla="*/ 406400 h 508000"/>
                <a:gd name="connsiteX33" fmla="*/ 1024467 w 1049867"/>
                <a:gd name="connsiteY33" fmla="*/ 355600 h 508000"/>
                <a:gd name="connsiteX34" fmla="*/ 1032934 w 1049867"/>
                <a:gd name="connsiteY34" fmla="*/ 330200 h 508000"/>
                <a:gd name="connsiteX35" fmla="*/ 1049867 w 1049867"/>
                <a:gd name="connsiteY35" fmla="*/ 304800 h 508000"/>
                <a:gd name="connsiteX36" fmla="*/ 1032934 w 1049867"/>
                <a:gd name="connsiteY36" fmla="*/ 211667 h 508000"/>
                <a:gd name="connsiteX37" fmla="*/ 1016000 w 1049867"/>
                <a:gd name="connsiteY37" fmla="*/ 160867 h 508000"/>
                <a:gd name="connsiteX38" fmla="*/ 1007534 w 1049867"/>
                <a:gd name="connsiteY38" fmla="*/ 127000 h 508000"/>
                <a:gd name="connsiteX39" fmla="*/ 965200 w 1049867"/>
                <a:gd name="connsiteY39" fmla="*/ 93134 h 508000"/>
                <a:gd name="connsiteX40" fmla="*/ 914400 w 1049867"/>
                <a:gd name="connsiteY40" fmla="*/ 93134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49867" h="508000">
                  <a:moveTo>
                    <a:pt x="956734" y="135467"/>
                  </a:moveTo>
                  <a:cubicBezTo>
                    <a:pt x="951089" y="121356"/>
                    <a:pt x="947340" y="106330"/>
                    <a:pt x="939800" y="93134"/>
                  </a:cubicBezTo>
                  <a:cubicBezTo>
                    <a:pt x="932374" y="80139"/>
                    <a:pt x="908218" y="66434"/>
                    <a:pt x="897467" y="59267"/>
                  </a:cubicBezTo>
                  <a:cubicBezTo>
                    <a:pt x="891823" y="50800"/>
                    <a:pt x="887729" y="41062"/>
                    <a:pt x="880534" y="33867"/>
                  </a:cubicBezTo>
                  <a:cubicBezTo>
                    <a:pt x="855282" y="8615"/>
                    <a:pt x="840823" y="16576"/>
                    <a:pt x="804334" y="8467"/>
                  </a:cubicBezTo>
                  <a:cubicBezTo>
                    <a:pt x="795622" y="6531"/>
                    <a:pt x="787401" y="2822"/>
                    <a:pt x="778934" y="0"/>
                  </a:cubicBezTo>
                  <a:lnTo>
                    <a:pt x="423334" y="8467"/>
                  </a:lnTo>
                  <a:cubicBezTo>
                    <a:pt x="379843" y="10173"/>
                    <a:pt x="351768" y="14400"/>
                    <a:pt x="313267" y="25400"/>
                  </a:cubicBezTo>
                  <a:cubicBezTo>
                    <a:pt x="304686" y="27852"/>
                    <a:pt x="295849" y="29876"/>
                    <a:pt x="287867" y="33867"/>
                  </a:cubicBezTo>
                  <a:cubicBezTo>
                    <a:pt x="278766" y="38418"/>
                    <a:pt x="271302" y="45751"/>
                    <a:pt x="262467" y="50800"/>
                  </a:cubicBezTo>
                  <a:cubicBezTo>
                    <a:pt x="187273" y="93768"/>
                    <a:pt x="265083" y="43413"/>
                    <a:pt x="203200" y="84667"/>
                  </a:cubicBezTo>
                  <a:cubicBezTo>
                    <a:pt x="154673" y="157459"/>
                    <a:pt x="219289" y="71796"/>
                    <a:pt x="160867" y="118534"/>
                  </a:cubicBezTo>
                  <a:cubicBezTo>
                    <a:pt x="106161" y="162300"/>
                    <a:pt x="182375" y="131121"/>
                    <a:pt x="118534" y="152400"/>
                  </a:cubicBezTo>
                  <a:cubicBezTo>
                    <a:pt x="115712" y="160867"/>
                    <a:pt x="115642" y="170831"/>
                    <a:pt x="110067" y="177800"/>
                  </a:cubicBezTo>
                  <a:cubicBezTo>
                    <a:pt x="103710" y="185746"/>
                    <a:pt x="92947" y="188819"/>
                    <a:pt x="84667" y="194734"/>
                  </a:cubicBezTo>
                  <a:cubicBezTo>
                    <a:pt x="73184" y="202936"/>
                    <a:pt x="62089" y="211667"/>
                    <a:pt x="50800" y="220134"/>
                  </a:cubicBezTo>
                  <a:cubicBezTo>
                    <a:pt x="45156" y="231423"/>
                    <a:pt x="38993" y="242467"/>
                    <a:pt x="33867" y="254000"/>
                  </a:cubicBezTo>
                  <a:cubicBezTo>
                    <a:pt x="27694" y="267888"/>
                    <a:pt x="23731" y="282740"/>
                    <a:pt x="16934" y="296334"/>
                  </a:cubicBezTo>
                  <a:cubicBezTo>
                    <a:pt x="12383" y="305436"/>
                    <a:pt x="5645" y="313267"/>
                    <a:pt x="0" y="321734"/>
                  </a:cubicBezTo>
                  <a:cubicBezTo>
                    <a:pt x="3304" y="348163"/>
                    <a:pt x="-1281" y="393522"/>
                    <a:pt x="25400" y="414867"/>
                  </a:cubicBezTo>
                  <a:cubicBezTo>
                    <a:pt x="32369" y="420442"/>
                    <a:pt x="42818" y="419343"/>
                    <a:pt x="50800" y="423334"/>
                  </a:cubicBezTo>
                  <a:cubicBezTo>
                    <a:pt x="59901" y="427885"/>
                    <a:pt x="66901" y="436134"/>
                    <a:pt x="76200" y="440267"/>
                  </a:cubicBezTo>
                  <a:cubicBezTo>
                    <a:pt x="101729" y="451613"/>
                    <a:pt x="140879" y="461873"/>
                    <a:pt x="169334" y="465667"/>
                  </a:cubicBezTo>
                  <a:cubicBezTo>
                    <a:pt x="197448" y="469416"/>
                    <a:pt x="225831" y="470820"/>
                    <a:pt x="254000" y="474134"/>
                  </a:cubicBezTo>
                  <a:cubicBezTo>
                    <a:pt x="273820" y="476466"/>
                    <a:pt x="293582" y="479319"/>
                    <a:pt x="313267" y="482600"/>
                  </a:cubicBezTo>
                  <a:cubicBezTo>
                    <a:pt x="327462" y="484966"/>
                    <a:pt x="341354" y="489032"/>
                    <a:pt x="355600" y="491067"/>
                  </a:cubicBezTo>
                  <a:cubicBezTo>
                    <a:pt x="400650" y="497503"/>
                    <a:pt x="491067" y="508000"/>
                    <a:pt x="491067" y="508000"/>
                  </a:cubicBezTo>
                  <a:cubicBezTo>
                    <a:pt x="570089" y="505178"/>
                    <a:pt x="649190" y="504045"/>
                    <a:pt x="728134" y="499534"/>
                  </a:cubicBezTo>
                  <a:cubicBezTo>
                    <a:pt x="748057" y="498396"/>
                    <a:pt x="767526" y="492874"/>
                    <a:pt x="787400" y="491067"/>
                  </a:cubicBezTo>
                  <a:cubicBezTo>
                    <a:pt x="829653" y="487226"/>
                    <a:pt x="872067" y="485422"/>
                    <a:pt x="914400" y="482600"/>
                  </a:cubicBezTo>
                  <a:cubicBezTo>
                    <a:pt x="972773" y="463143"/>
                    <a:pt x="952578" y="478288"/>
                    <a:pt x="982134" y="448734"/>
                  </a:cubicBezTo>
                  <a:cubicBezTo>
                    <a:pt x="984956" y="440267"/>
                    <a:pt x="986008" y="430987"/>
                    <a:pt x="990600" y="423334"/>
                  </a:cubicBezTo>
                  <a:cubicBezTo>
                    <a:pt x="994707" y="416489"/>
                    <a:pt x="1003964" y="413540"/>
                    <a:pt x="1007534" y="406400"/>
                  </a:cubicBezTo>
                  <a:cubicBezTo>
                    <a:pt x="1015516" y="390435"/>
                    <a:pt x="1018823" y="372533"/>
                    <a:pt x="1024467" y="355600"/>
                  </a:cubicBezTo>
                  <a:cubicBezTo>
                    <a:pt x="1027289" y="347133"/>
                    <a:pt x="1027984" y="337626"/>
                    <a:pt x="1032934" y="330200"/>
                  </a:cubicBezTo>
                  <a:lnTo>
                    <a:pt x="1049867" y="304800"/>
                  </a:lnTo>
                  <a:cubicBezTo>
                    <a:pt x="1044223" y="273756"/>
                    <a:pt x="1040161" y="242381"/>
                    <a:pt x="1032934" y="211667"/>
                  </a:cubicBezTo>
                  <a:cubicBezTo>
                    <a:pt x="1028846" y="194292"/>
                    <a:pt x="1020329" y="178184"/>
                    <a:pt x="1016000" y="160867"/>
                  </a:cubicBezTo>
                  <a:cubicBezTo>
                    <a:pt x="1013178" y="149578"/>
                    <a:pt x="1012738" y="137408"/>
                    <a:pt x="1007534" y="127000"/>
                  </a:cubicBezTo>
                  <a:cubicBezTo>
                    <a:pt x="1003262" y="118456"/>
                    <a:pt x="971929" y="94629"/>
                    <a:pt x="965200" y="93134"/>
                  </a:cubicBezTo>
                  <a:cubicBezTo>
                    <a:pt x="948670" y="89461"/>
                    <a:pt x="931333" y="93134"/>
                    <a:pt x="914400" y="93134"/>
                  </a:cubicBezTo>
                </a:path>
              </a:pathLst>
            </a:custGeom>
            <a:ln w="28575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 flipV="1">
              <a:off x="2209800" y="1016001"/>
              <a:ext cx="1444820" cy="8466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2116668" y="1300168"/>
              <a:ext cx="1537952" cy="30849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3" idx="3"/>
              <a:endCxn id="36" idx="8"/>
            </p:cNvCxnSpPr>
            <p:nvPr/>
          </p:nvCxnSpPr>
          <p:spPr>
            <a:xfrm>
              <a:off x="5538344" y="1269390"/>
              <a:ext cx="1089311" cy="14454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37" idx="7"/>
            </p:cNvCxnSpPr>
            <p:nvPr/>
          </p:nvCxnSpPr>
          <p:spPr>
            <a:xfrm>
              <a:off x="5531622" y="1290117"/>
              <a:ext cx="1102745" cy="150374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5725043" y="3221540"/>
            <a:ext cx="2961757" cy="2772891"/>
            <a:chOff x="5725043" y="3399340"/>
            <a:chExt cx="2961757" cy="2772891"/>
          </a:xfrm>
        </p:grpSpPr>
        <p:sp>
          <p:nvSpPr>
            <p:cNvPr id="4" name="Rectangle 3"/>
            <p:cNvSpPr/>
            <p:nvPr/>
          </p:nvSpPr>
          <p:spPr>
            <a:xfrm>
              <a:off x="7012526" y="5218124"/>
              <a:ext cx="1674274" cy="942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stack variables for thread 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58486" y="5218124"/>
              <a:ext cx="126668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ID:</a:t>
              </a:r>
            </a:p>
            <a:p>
              <a:pPr algn="r"/>
              <a:r>
                <a:rPr lang="en-US" sz="1400" dirty="0" err="1"/>
                <a:t>num_theads</a:t>
              </a:r>
              <a:r>
                <a:rPr lang="en-US" sz="1400" dirty="0"/>
                <a:t>:</a:t>
              </a:r>
            </a:p>
            <a:p>
              <a:pPr algn="r"/>
              <a:r>
                <a:rPr lang="en-US" sz="1400" dirty="0"/>
                <a:t>a:</a:t>
              </a:r>
            </a:p>
            <a:p>
              <a:pPr algn="r"/>
              <a:r>
                <a:rPr lang="en-US" sz="1400" dirty="0"/>
                <a:t>b: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12526" y="3399340"/>
              <a:ext cx="1674274" cy="942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stack variables for thread 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25043" y="3399340"/>
              <a:ext cx="126668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ID:</a:t>
              </a:r>
            </a:p>
            <a:p>
              <a:pPr algn="r"/>
              <a:r>
                <a:rPr lang="en-US" sz="1400" dirty="0" err="1"/>
                <a:t>num_theads</a:t>
              </a:r>
              <a:r>
                <a:rPr lang="en-US" sz="1400" dirty="0"/>
                <a:t>:</a:t>
              </a:r>
            </a:p>
            <a:p>
              <a:pPr algn="r"/>
              <a:r>
                <a:rPr lang="en-US" sz="1400" dirty="0"/>
                <a:t>a:</a:t>
              </a:r>
            </a:p>
            <a:p>
              <a:pPr algn="r"/>
              <a:r>
                <a:rPr lang="en-US" sz="1400" dirty="0"/>
                <a:t>b: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7361724" y="4335424"/>
              <a:ext cx="6096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…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1236134" y="2175934"/>
            <a:ext cx="5867492" cy="3818497"/>
            <a:chOff x="1236134" y="2353734"/>
            <a:chExt cx="5867492" cy="3818497"/>
          </a:xfrm>
        </p:grpSpPr>
        <p:sp>
          <p:nvSpPr>
            <p:cNvPr id="64" name="TextBox 63"/>
            <p:cNvSpPr txBox="1"/>
            <p:nvPr/>
          </p:nvSpPr>
          <p:spPr>
            <a:xfrm>
              <a:off x="4002892" y="4403185"/>
              <a:ext cx="190927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private variables</a:t>
              </a:r>
            </a:p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(one copy per</a:t>
              </a:r>
            </a:p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thread)</a:t>
              </a:r>
            </a:p>
          </p:txBody>
        </p:sp>
        <p:sp>
          <p:nvSpPr>
            <p:cNvPr id="65" name="Freeform 64"/>
            <p:cNvSpPr/>
            <p:nvPr/>
          </p:nvSpPr>
          <p:spPr>
            <a:xfrm>
              <a:off x="1498598" y="2353734"/>
              <a:ext cx="2020549" cy="821265"/>
            </a:xfrm>
            <a:custGeom>
              <a:avLst/>
              <a:gdLst>
                <a:gd name="connsiteX0" fmla="*/ 956734 w 1049867"/>
                <a:gd name="connsiteY0" fmla="*/ 135467 h 508000"/>
                <a:gd name="connsiteX1" fmla="*/ 939800 w 1049867"/>
                <a:gd name="connsiteY1" fmla="*/ 93134 h 508000"/>
                <a:gd name="connsiteX2" fmla="*/ 897467 w 1049867"/>
                <a:gd name="connsiteY2" fmla="*/ 59267 h 508000"/>
                <a:gd name="connsiteX3" fmla="*/ 880534 w 1049867"/>
                <a:gd name="connsiteY3" fmla="*/ 33867 h 508000"/>
                <a:gd name="connsiteX4" fmla="*/ 804334 w 1049867"/>
                <a:gd name="connsiteY4" fmla="*/ 8467 h 508000"/>
                <a:gd name="connsiteX5" fmla="*/ 778934 w 1049867"/>
                <a:gd name="connsiteY5" fmla="*/ 0 h 508000"/>
                <a:gd name="connsiteX6" fmla="*/ 423334 w 1049867"/>
                <a:gd name="connsiteY6" fmla="*/ 8467 h 508000"/>
                <a:gd name="connsiteX7" fmla="*/ 313267 w 1049867"/>
                <a:gd name="connsiteY7" fmla="*/ 25400 h 508000"/>
                <a:gd name="connsiteX8" fmla="*/ 287867 w 1049867"/>
                <a:gd name="connsiteY8" fmla="*/ 33867 h 508000"/>
                <a:gd name="connsiteX9" fmla="*/ 262467 w 1049867"/>
                <a:gd name="connsiteY9" fmla="*/ 50800 h 508000"/>
                <a:gd name="connsiteX10" fmla="*/ 203200 w 1049867"/>
                <a:gd name="connsiteY10" fmla="*/ 84667 h 508000"/>
                <a:gd name="connsiteX11" fmla="*/ 160867 w 1049867"/>
                <a:gd name="connsiteY11" fmla="*/ 118534 h 508000"/>
                <a:gd name="connsiteX12" fmla="*/ 118534 w 1049867"/>
                <a:gd name="connsiteY12" fmla="*/ 152400 h 508000"/>
                <a:gd name="connsiteX13" fmla="*/ 110067 w 1049867"/>
                <a:gd name="connsiteY13" fmla="*/ 177800 h 508000"/>
                <a:gd name="connsiteX14" fmla="*/ 84667 w 1049867"/>
                <a:gd name="connsiteY14" fmla="*/ 194734 h 508000"/>
                <a:gd name="connsiteX15" fmla="*/ 50800 w 1049867"/>
                <a:gd name="connsiteY15" fmla="*/ 220134 h 508000"/>
                <a:gd name="connsiteX16" fmla="*/ 33867 w 1049867"/>
                <a:gd name="connsiteY16" fmla="*/ 254000 h 508000"/>
                <a:gd name="connsiteX17" fmla="*/ 16934 w 1049867"/>
                <a:gd name="connsiteY17" fmla="*/ 296334 h 508000"/>
                <a:gd name="connsiteX18" fmla="*/ 0 w 1049867"/>
                <a:gd name="connsiteY18" fmla="*/ 321734 h 508000"/>
                <a:gd name="connsiteX19" fmla="*/ 25400 w 1049867"/>
                <a:gd name="connsiteY19" fmla="*/ 414867 h 508000"/>
                <a:gd name="connsiteX20" fmla="*/ 50800 w 1049867"/>
                <a:gd name="connsiteY20" fmla="*/ 423334 h 508000"/>
                <a:gd name="connsiteX21" fmla="*/ 76200 w 1049867"/>
                <a:gd name="connsiteY21" fmla="*/ 440267 h 508000"/>
                <a:gd name="connsiteX22" fmla="*/ 169334 w 1049867"/>
                <a:gd name="connsiteY22" fmla="*/ 465667 h 508000"/>
                <a:gd name="connsiteX23" fmla="*/ 254000 w 1049867"/>
                <a:gd name="connsiteY23" fmla="*/ 474134 h 508000"/>
                <a:gd name="connsiteX24" fmla="*/ 313267 w 1049867"/>
                <a:gd name="connsiteY24" fmla="*/ 482600 h 508000"/>
                <a:gd name="connsiteX25" fmla="*/ 355600 w 1049867"/>
                <a:gd name="connsiteY25" fmla="*/ 491067 h 508000"/>
                <a:gd name="connsiteX26" fmla="*/ 491067 w 1049867"/>
                <a:gd name="connsiteY26" fmla="*/ 508000 h 508000"/>
                <a:gd name="connsiteX27" fmla="*/ 728134 w 1049867"/>
                <a:gd name="connsiteY27" fmla="*/ 499534 h 508000"/>
                <a:gd name="connsiteX28" fmla="*/ 787400 w 1049867"/>
                <a:gd name="connsiteY28" fmla="*/ 491067 h 508000"/>
                <a:gd name="connsiteX29" fmla="*/ 914400 w 1049867"/>
                <a:gd name="connsiteY29" fmla="*/ 482600 h 508000"/>
                <a:gd name="connsiteX30" fmla="*/ 982134 w 1049867"/>
                <a:gd name="connsiteY30" fmla="*/ 448734 h 508000"/>
                <a:gd name="connsiteX31" fmla="*/ 990600 w 1049867"/>
                <a:gd name="connsiteY31" fmla="*/ 423334 h 508000"/>
                <a:gd name="connsiteX32" fmla="*/ 1007534 w 1049867"/>
                <a:gd name="connsiteY32" fmla="*/ 406400 h 508000"/>
                <a:gd name="connsiteX33" fmla="*/ 1024467 w 1049867"/>
                <a:gd name="connsiteY33" fmla="*/ 355600 h 508000"/>
                <a:gd name="connsiteX34" fmla="*/ 1032934 w 1049867"/>
                <a:gd name="connsiteY34" fmla="*/ 330200 h 508000"/>
                <a:gd name="connsiteX35" fmla="*/ 1049867 w 1049867"/>
                <a:gd name="connsiteY35" fmla="*/ 304800 h 508000"/>
                <a:gd name="connsiteX36" fmla="*/ 1032934 w 1049867"/>
                <a:gd name="connsiteY36" fmla="*/ 211667 h 508000"/>
                <a:gd name="connsiteX37" fmla="*/ 1016000 w 1049867"/>
                <a:gd name="connsiteY37" fmla="*/ 160867 h 508000"/>
                <a:gd name="connsiteX38" fmla="*/ 1007534 w 1049867"/>
                <a:gd name="connsiteY38" fmla="*/ 127000 h 508000"/>
                <a:gd name="connsiteX39" fmla="*/ 965200 w 1049867"/>
                <a:gd name="connsiteY39" fmla="*/ 93134 h 508000"/>
                <a:gd name="connsiteX40" fmla="*/ 914400 w 1049867"/>
                <a:gd name="connsiteY40" fmla="*/ 93134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49867" h="508000">
                  <a:moveTo>
                    <a:pt x="956734" y="135467"/>
                  </a:moveTo>
                  <a:cubicBezTo>
                    <a:pt x="951089" y="121356"/>
                    <a:pt x="947340" y="106330"/>
                    <a:pt x="939800" y="93134"/>
                  </a:cubicBezTo>
                  <a:cubicBezTo>
                    <a:pt x="932374" y="80139"/>
                    <a:pt x="908218" y="66434"/>
                    <a:pt x="897467" y="59267"/>
                  </a:cubicBezTo>
                  <a:cubicBezTo>
                    <a:pt x="891823" y="50800"/>
                    <a:pt x="887729" y="41062"/>
                    <a:pt x="880534" y="33867"/>
                  </a:cubicBezTo>
                  <a:cubicBezTo>
                    <a:pt x="855282" y="8615"/>
                    <a:pt x="840823" y="16576"/>
                    <a:pt x="804334" y="8467"/>
                  </a:cubicBezTo>
                  <a:cubicBezTo>
                    <a:pt x="795622" y="6531"/>
                    <a:pt x="787401" y="2822"/>
                    <a:pt x="778934" y="0"/>
                  </a:cubicBezTo>
                  <a:lnTo>
                    <a:pt x="423334" y="8467"/>
                  </a:lnTo>
                  <a:cubicBezTo>
                    <a:pt x="379843" y="10173"/>
                    <a:pt x="351768" y="14400"/>
                    <a:pt x="313267" y="25400"/>
                  </a:cubicBezTo>
                  <a:cubicBezTo>
                    <a:pt x="304686" y="27852"/>
                    <a:pt x="295849" y="29876"/>
                    <a:pt x="287867" y="33867"/>
                  </a:cubicBezTo>
                  <a:cubicBezTo>
                    <a:pt x="278766" y="38418"/>
                    <a:pt x="271302" y="45751"/>
                    <a:pt x="262467" y="50800"/>
                  </a:cubicBezTo>
                  <a:cubicBezTo>
                    <a:pt x="187273" y="93768"/>
                    <a:pt x="265083" y="43413"/>
                    <a:pt x="203200" y="84667"/>
                  </a:cubicBezTo>
                  <a:cubicBezTo>
                    <a:pt x="154673" y="157459"/>
                    <a:pt x="219289" y="71796"/>
                    <a:pt x="160867" y="118534"/>
                  </a:cubicBezTo>
                  <a:cubicBezTo>
                    <a:pt x="106161" y="162300"/>
                    <a:pt x="182375" y="131121"/>
                    <a:pt x="118534" y="152400"/>
                  </a:cubicBezTo>
                  <a:cubicBezTo>
                    <a:pt x="115712" y="160867"/>
                    <a:pt x="115642" y="170831"/>
                    <a:pt x="110067" y="177800"/>
                  </a:cubicBezTo>
                  <a:cubicBezTo>
                    <a:pt x="103710" y="185746"/>
                    <a:pt x="92947" y="188819"/>
                    <a:pt x="84667" y="194734"/>
                  </a:cubicBezTo>
                  <a:cubicBezTo>
                    <a:pt x="73184" y="202936"/>
                    <a:pt x="62089" y="211667"/>
                    <a:pt x="50800" y="220134"/>
                  </a:cubicBezTo>
                  <a:cubicBezTo>
                    <a:pt x="45156" y="231423"/>
                    <a:pt x="38993" y="242467"/>
                    <a:pt x="33867" y="254000"/>
                  </a:cubicBezTo>
                  <a:cubicBezTo>
                    <a:pt x="27694" y="267888"/>
                    <a:pt x="23731" y="282740"/>
                    <a:pt x="16934" y="296334"/>
                  </a:cubicBezTo>
                  <a:cubicBezTo>
                    <a:pt x="12383" y="305436"/>
                    <a:pt x="5645" y="313267"/>
                    <a:pt x="0" y="321734"/>
                  </a:cubicBezTo>
                  <a:cubicBezTo>
                    <a:pt x="3304" y="348163"/>
                    <a:pt x="-1281" y="393522"/>
                    <a:pt x="25400" y="414867"/>
                  </a:cubicBezTo>
                  <a:cubicBezTo>
                    <a:pt x="32369" y="420442"/>
                    <a:pt x="42818" y="419343"/>
                    <a:pt x="50800" y="423334"/>
                  </a:cubicBezTo>
                  <a:cubicBezTo>
                    <a:pt x="59901" y="427885"/>
                    <a:pt x="66901" y="436134"/>
                    <a:pt x="76200" y="440267"/>
                  </a:cubicBezTo>
                  <a:cubicBezTo>
                    <a:pt x="101729" y="451613"/>
                    <a:pt x="140879" y="461873"/>
                    <a:pt x="169334" y="465667"/>
                  </a:cubicBezTo>
                  <a:cubicBezTo>
                    <a:pt x="197448" y="469416"/>
                    <a:pt x="225831" y="470820"/>
                    <a:pt x="254000" y="474134"/>
                  </a:cubicBezTo>
                  <a:cubicBezTo>
                    <a:pt x="273820" y="476466"/>
                    <a:pt x="293582" y="479319"/>
                    <a:pt x="313267" y="482600"/>
                  </a:cubicBezTo>
                  <a:cubicBezTo>
                    <a:pt x="327462" y="484966"/>
                    <a:pt x="341354" y="489032"/>
                    <a:pt x="355600" y="491067"/>
                  </a:cubicBezTo>
                  <a:cubicBezTo>
                    <a:pt x="400650" y="497503"/>
                    <a:pt x="491067" y="508000"/>
                    <a:pt x="491067" y="508000"/>
                  </a:cubicBezTo>
                  <a:cubicBezTo>
                    <a:pt x="570089" y="505178"/>
                    <a:pt x="649190" y="504045"/>
                    <a:pt x="728134" y="499534"/>
                  </a:cubicBezTo>
                  <a:cubicBezTo>
                    <a:pt x="748057" y="498396"/>
                    <a:pt x="767526" y="492874"/>
                    <a:pt x="787400" y="491067"/>
                  </a:cubicBezTo>
                  <a:cubicBezTo>
                    <a:pt x="829653" y="487226"/>
                    <a:pt x="872067" y="485422"/>
                    <a:pt x="914400" y="482600"/>
                  </a:cubicBezTo>
                  <a:cubicBezTo>
                    <a:pt x="972773" y="463143"/>
                    <a:pt x="952578" y="478288"/>
                    <a:pt x="982134" y="448734"/>
                  </a:cubicBezTo>
                  <a:cubicBezTo>
                    <a:pt x="984956" y="440267"/>
                    <a:pt x="986008" y="430987"/>
                    <a:pt x="990600" y="423334"/>
                  </a:cubicBezTo>
                  <a:cubicBezTo>
                    <a:pt x="994707" y="416489"/>
                    <a:pt x="1003964" y="413540"/>
                    <a:pt x="1007534" y="406400"/>
                  </a:cubicBezTo>
                  <a:cubicBezTo>
                    <a:pt x="1015516" y="390435"/>
                    <a:pt x="1018823" y="372533"/>
                    <a:pt x="1024467" y="355600"/>
                  </a:cubicBezTo>
                  <a:cubicBezTo>
                    <a:pt x="1027289" y="347133"/>
                    <a:pt x="1027984" y="337626"/>
                    <a:pt x="1032934" y="330200"/>
                  </a:cubicBezTo>
                  <a:lnTo>
                    <a:pt x="1049867" y="304800"/>
                  </a:lnTo>
                  <a:cubicBezTo>
                    <a:pt x="1044223" y="273756"/>
                    <a:pt x="1040161" y="242381"/>
                    <a:pt x="1032934" y="211667"/>
                  </a:cubicBezTo>
                  <a:cubicBezTo>
                    <a:pt x="1028846" y="194292"/>
                    <a:pt x="1020329" y="178184"/>
                    <a:pt x="1016000" y="160867"/>
                  </a:cubicBezTo>
                  <a:cubicBezTo>
                    <a:pt x="1013178" y="149578"/>
                    <a:pt x="1012738" y="137408"/>
                    <a:pt x="1007534" y="127000"/>
                  </a:cubicBezTo>
                  <a:cubicBezTo>
                    <a:pt x="1003262" y="118456"/>
                    <a:pt x="971929" y="94629"/>
                    <a:pt x="965200" y="93134"/>
                  </a:cubicBezTo>
                  <a:cubicBezTo>
                    <a:pt x="948670" y="89461"/>
                    <a:pt x="931333" y="93134"/>
                    <a:pt x="914400" y="93134"/>
                  </a:cubicBezTo>
                </a:path>
              </a:pathLst>
            </a:custGeom>
            <a:ln w="28575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5877159" y="3373938"/>
              <a:ext cx="1150267" cy="1046751"/>
            </a:xfrm>
            <a:custGeom>
              <a:avLst/>
              <a:gdLst>
                <a:gd name="connsiteX0" fmla="*/ 381014 w 531008"/>
                <a:gd name="connsiteY0" fmla="*/ 16933 h 592666"/>
                <a:gd name="connsiteX1" fmla="*/ 321747 w 531008"/>
                <a:gd name="connsiteY1" fmla="*/ 8466 h 592666"/>
                <a:gd name="connsiteX2" fmla="*/ 279414 w 531008"/>
                <a:gd name="connsiteY2" fmla="*/ 0 h 592666"/>
                <a:gd name="connsiteX3" fmla="*/ 152414 w 531008"/>
                <a:gd name="connsiteY3" fmla="*/ 8466 h 592666"/>
                <a:gd name="connsiteX4" fmla="*/ 118547 w 531008"/>
                <a:gd name="connsiteY4" fmla="*/ 25400 h 592666"/>
                <a:gd name="connsiteX5" fmla="*/ 84680 w 531008"/>
                <a:gd name="connsiteY5" fmla="*/ 33866 h 592666"/>
                <a:gd name="connsiteX6" fmla="*/ 42347 w 531008"/>
                <a:gd name="connsiteY6" fmla="*/ 84666 h 592666"/>
                <a:gd name="connsiteX7" fmla="*/ 16947 w 531008"/>
                <a:gd name="connsiteY7" fmla="*/ 110066 h 592666"/>
                <a:gd name="connsiteX8" fmla="*/ 8480 w 531008"/>
                <a:gd name="connsiteY8" fmla="*/ 160866 h 592666"/>
                <a:gd name="connsiteX9" fmla="*/ 14 w 531008"/>
                <a:gd name="connsiteY9" fmla="*/ 186266 h 592666"/>
                <a:gd name="connsiteX10" fmla="*/ 16947 w 531008"/>
                <a:gd name="connsiteY10" fmla="*/ 364066 h 592666"/>
                <a:gd name="connsiteX11" fmla="*/ 25414 w 531008"/>
                <a:gd name="connsiteY11" fmla="*/ 397933 h 592666"/>
                <a:gd name="connsiteX12" fmla="*/ 76214 w 531008"/>
                <a:gd name="connsiteY12" fmla="*/ 448733 h 592666"/>
                <a:gd name="connsiteX13" fmla="*/ 84680 w 531008"/>
                <a:gd name="connsiteY13" fmla="*/ 474133 h 592666"/>
                <a:gd name="connsiteX14" fmla="*/ 152414 w 531008"/>
                <a:gd name="connsiteY14" fmla="*/ 524933 h 592666"/>
                <a:gd name="connsiteX15" fmla="*/ 177814 w 531008"/>
                <a:gd name="connsiteY15" fmla="*/ 533400 h 592666"/>
                <a:gd name="connsiteX16" fmla="*/ 254014 w 531008"/>
                <a:gd name="connsiteY16" fmla="*/ 575733 h 592666"/>
                <a:gd name="connsiteX17" fmla="*/ 279414 w 531008"/>
                <a:gd name="connsiteY17" fmla="*/ 584200 h 592666"/>
                <a:gd name="connsiteX18" fmla="*/ 372547 w 531008"/>
                <a:gd name="connsiteY18" fmla="*/ 592666 h 592666"/>
                <a:gd name="connsiteX19" fmla="*/ 431814 w 531008"/>
                <a:gd name="connsiteY19" fmla="*/ 584200 h 592666"/>
                <a:gd name="connsiteX20" fmla="*/ 448747 w 531008"/>
                <a:gd name="connsiteY20" fmla="*/ 550333 h 592666"/>
                <a:gd name="connsiteX21" fmla="*/ 465680 w 531008"/>
                <a:gd name="connsiteY21" fmla="*/ 524933 h 592666"/>
                <a:gd name="connsiteX22" fmla="*/ 474147 w 531008"/>
                <a:gd name="connsiteY22" fmla="*/ 499533 h 592666"/>
                <a:gd name="connsiteX23" fmla="*/ 491080 w 531008"/>
                <a:gd name="connsiteY23" fmla="*/ 474133 h 592666"/>
                <a:gd name="connsiteX24" fmla="*/ 508014 w 531008"/>
                <a:gd name="connsiteY24" fmla="*/ 440266 h 592666"/>
                <a:gd name="connsiteX25" fmla="*/ 516480 w 531008"/>
                <a:gd name="connsiteY25" fmla="*/ 160866 h 592666"/>
                <a:gd name="connsiteX26" fmla="*/ 499547 w 531008"/>
                <a:gd name="connsiteY26" fmla="*/ 110066 h 592666"/>
                <a:gd name="connsiteX27" fmla="*/ 465680 w 531008"/>
                <a:gd name="connsiteY27" fmla="*/ 59266 h 592666"/>
                <a:gd name="connsiteX28" fmla="*/ 414880 w 531008"/>
                <a:gd name="connsiteY28" fmla="*/ 42333 h 592666"/>
                <a:gd name="connsiteX29" fmla="*/ 389480 w 531008"/>
                <a:gd name="connsiteY29" fmla="*/ 33866 h 592666"/>
                <a:gd name="connsiteX30" fmla="*/ 381014 w 531008"/>
                <a:gd name="connsiteY30" fmla="*/ 16933 h 59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31008" h="592666">
                  <a:moveTo>
                    <a:pt x="381014" y="16933"/>
                  </a:moveTo>
                  <a:cubicBezTo>
                    <a:pt x="369725" y="12700"/>
                    <a:pt x="341432" y="11747"/>
                    <a:pt x="321747" y="8466"/>
                  </a:cubicBezTo>
                  <a:cubicBezTo>
                    <a:pt x="307552" y="6100"/>
                    <a:pt x="293804" y="0"/>
                    <a:pt x="279414" y="0"/>
                  </a:cubicBezTo>
                  <a:cubicBezTo>
                    <a:pt x="236987" y="0"/>
                    <a:pt x="194747" y="5644"/>
                    <a:pt x="152414" y="8466"/>
                  </a:cubicBezTo>
                  <a:cubicBezTo>
                    <a:pt x="141125" y="14111"/>
                    <a:pt x="130365" y="20968"/>
                    <a:pt x="118547" y="25400"/>
                  </a:cubicBezTo>
                  <a:cubicBezTo>
                    <a:pt x="107652" y="29486"/>
                    <a:pt x="94783" y="28093"/>
                    <a:pt x="84680" y="33866"/>
                  </a:cubicBezTo>
                  <a:cubicBezTo>
                    <a:pt x="61069" y="47358"/>
                    <a:pt x="58287" y="65538"/>
                    <a:pt x="42347" y="84666"/>
                  </a:cubicBezTo>
                  <a:cubicBezTo>
                    <a:pt x="34682" y="93864"/>
                    <a:pt x="25414" y="101599"/>
                    <a:pt x="16947" y="110066"/>
                  </a:cubicBezTo>
                  <a:cubicBezTo>
                    <a:pt x="14125" y="126999"/>
                    <a:pt x="12204" y="144108"/>
                    <a:pt x="8480" y="160866"/>
                  </a:cubicBezTo>
                  <a:cubicBezTo>
                    <a:pt x="6544" y="169578"/>
                    <a:pt x="-358" y="177349"/>
                    <a:pt x="14" y="186266"/>
                  </a:cubicBezTo>
                  <a:cubicBezTo>
                    <a:pt x="2493" y="245749"/>
                    <a:pt x="9854" y="304955"/>
                    <a:pt x="16947" y="364066"/>
                  </a:cubicBezTo>
                  <a:cubicBezTo>
                    <a:pt x="18333" y="375620"/>
                    <a:pt x="18741" y="388400"/>
                    <a:pt x="25414" y="397933"/>
                  </a:cubicBezTo>
                  <a:cubicBezTo>
                    <a:pt x="39147" y="417551"/>
                    <a:pt x="76214" y="448733"/>
                    <a:pt x="76214" y="448733"/>
                  </a:cubicBezTo>
                  <a:cubicBezTo>
                    <a:pt x="79036" y="457200"/>
                    <a:pt x="79493" y="466871"/>
                    <a:pt x="84680" y="474133"/>
                  </a:cubicBezTo>
                  <a:cubicBezTo>
                    <a:pt x="105374" y="503105"/>
                    <a:pt x="121737" y="511786"/>
                    <a:pt x="152414" y="524933"/>
                  </a:cubicBezTo>
                  <a:cubicBezTo>
                    <a:pt x="160617" y="528449"/>
                    <a:pt x="169832" y="529409"/>
                    <a:pt x="177814" y="533400"/>
                  </a:cubicBezTo>
                  <a:cubicBezTo>
                    <a:pt x="242048" y="565517"/>
                    <a:pt x="196932" y="551269"/>
                    <a:pt x="254014" y="575733"/>
                  </a:cubicBezTo>
                  <a:cubicBezTo>
                    <a:pt x="262217" y="579249"/>
                    <a:pt x="270579" y="582938"/>
                    <a:pt x="279414" y="584200"/>
                  </a:cubicBezTo>
                  <a:cubicBezTo>
                    <a:pt x="310273" y="588608"/>
                    <a:pt x="341503" y="589844"/>
                    <a:pt x="372547" y="592666"/>
                  </a:cubicBezTo>
                  <a:cubicBezTo>
                    <a:pt x="392303" y="589844"/>
                    <a:pt x="414369" y="593892"/>
                    <a:pt x="431814" y="584200"/>
                  </a:cubicBezTo>
                  <a:cubicBezTo>
                    <a:pt x="442847" y="578071"/>
                    <a:pt x="442485" y="561292"/>
                    <a:pt x="448747" y="550333"/>
                  </a:cubicBezTo>
                  <a:cubicBezTo>
                    <a:pt x="453795" y="541498"/>
                    <a:pt x="461129" y="534034"/>
                    <a:pt x="465680" y="524933"/>
                  </a:cubicBezTo>
                  <a:cubicBezTo>
                    <a:pt x="469671" y="516951"/>
                    <a:pt x="470156" y="507515"/>
                    <a:pt x="474147" y="499533"/>
                  </a:cubicBezTo>
                  <a:cubicBezTo>
                    <a:pt x="478698" y="490432"/>
                    <a:pt x="486031" y="482968"/>
                    <a:pt x="491080" y="474133"/>
                  </a:cubicBezTo>
                  <a:cubicBezTo>
                    <a:pt x="497342" y="463174"/>
                    <a:pt x="502369" y="451555"/>
                    <a:pt x="508014" y="440266"/>
                  </a:cubicBezTo>
                  <a:cubicBezTo>
                    <a:pt x="538904" y="316705"/>
                    <a:pt x="535492" y="357326"/>
                    <a:pt x="516480" y="160866"/>
                  </a:cubicBezTo>
                  <a:cubicBezTo>
                    <a:pt x="514761" y="143100"/>
                    <a:pt x="505191" y="126999"/>
                    <a:pt x="499547" y="110066"/>
                  </a:cubicBezTo>
                  <a:cubicBezTo>
                    <a:pt x="491592" y="86200"/>
                    <a:pt x="491624" y="73679"/>
                    <a:pt x="465680" y="59266"/>
                  </a:cubicBezTo>
                  <a:cubicBezTo>
                    <a:pt x="450077" y="50598"/>
                    <a:pt x="431813" y="47977"/>
                    <a:pt x="414880" y="42333"/>
                  </a:cubicBezTo>
                  <a:lnTo>
                    <a:pt x="389480" y="33866"/>
                  </a:lnTo>
                  <a:cubicBezTo>
                    <a:pt x="360293" y="24137"/>
                    <a:pt x="392303" y="21166"/>
                    <a:pt x="381014" y="16933"/>
                  </a:cubicBezTo>
                  <a:close/>
                </a:path>
              </a:pathLst>
            </a:cu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1236134" y="5754029"/>
              <a:ext cx="880534" cy="406400"/>
            </a:xfrm>
            <a:custGeom>
              <a:avLst/>
              <a:gdLst>
                <a:gd name="connsiteX0" fmla="*/ 956734 w 1049867"/>
                <a:gd name="connsiteY0" fmla="*/ 135467 h 508000"/>
                <a:gd name="connsiteX1" fmla="*/ 939800 w 1049867"/>
                <a:gd name="connsiteY1" fmla="*/ 93134 h 508000"/>
                <a:gd name="connsiteX2" fmla="*/ 897467 w 1049867"/>
                <a:gd name="connsiteY2" fmla="*/ 59267 h 508000"/>
                <a:gd name="connsiteX3" fmla="*/ 880534 w 1049867"/>
                <a:gd name="connsiteY3" fmla="*/ 33867 h 508000"/>
                <a:gd name="connsiteX4" fmla="*/ 804334 w 1049867"/>
                <a:gd name="connsiteY4" fmla="*/ 8467 h 508000"/>
                <a:gd name="connsiteX5" fmla="*/ 778934 w 1049867"/>
                <a:gd name="connsiteY5" fmla="*/ 0 h 508000"/>
                <a:gd name="connsiteX6" fmla="*/ 423334 w 1049867"/>
                <a:gd name="connsiteY6" fmla="*/ 8467 h 508000"/>
                <a:gd name="connsiteX7" fmla="*/ 313267 w 1049867"/>
                <a:gd name="connsiteY7" fmla="*/ 25400 h 508000"/>
                <a:gd name="connsiteX8" fmla="*/ 287867 w 1049867"/>
                <a:gd name="connsiteY8" fmla="*/ 33867 h 508000"/>
                <a:gd name="connsiteX9" fmla="*/ 262467 w 1049867"/>
                <a:gd name="connsiteY9" fmla="*/ 50800 h 508000"/>
                <a:gd name="connsiteX10" fmla="*/ 203200 w 1049867"/>
                <a:gd name="connsiteY10" fmla="*/ 84667 h 508000"/>
                <a:gd name="connsiteX11" fmla="*/ 160867 w 1049867"/>
                <a:gd name="connsiteY11" fmla="*/ 118534 h 508000"/>
                <a:gd name="connsiteX12" fmla="*/ 118534 w 1049867"/>
                <a:gd name="connsiteY12" fmla="*/ 152400 h 508000"/>
                <a:gd name="connsiteX13" fmla="*/ 110067 w 1049867"/>
                <a:gd name="connsiteY13" fmla="*/ 177800 h 508000"/>
                <a:gd name="connsiteX14" fmla="*/ 84667 w 1049867"/>
                <a:gd name="connsiteY14" fmla="*/ 194734 h 508000"/>
                <a:gd name="connsiteX15" fmla="*/ 50800 w 1049867"/>
                <a:gd name="connsiteY15" fmla="*/ 220134 h 508000"/>
                <a:gd name="connsiteX16" fmla="*/ 33867 w 1049867"/>
                <a:gd name="connsiteY16" fmla="*/ 254000 h 508000"/>
                <a:gd name="connsiteX17" fmla="*/ 16934 w 1049867"/>
                <a:gd name="connsiteY17" fmla="*/ 296334 h 508000"/>
                <a:gd name="connsiteX18" fmla="*/ 0 w 1049867"/>
                <a:gd name="connsiteY18" fmla="*/ 321734 h 508000"/>
                <a:gd name="connsiteX19" fmla="*/ 25400 w 1049867"/>
                <a:gd name="connsiteY19" fmla="*/ 414867 h 508000"/>
                <a:gd name="connsiteX20" fmla="*/ 50800 w 1049867"/>
                <a:gd name="connsiteY20" fmla="*/ 423334 h 508000"/>
                <a:gd name="connsiteX21" fmla="*/ 76200 w 1049867"/>
                <a:gd name="connsiteY21" fmla="*/ 440267 h 508000"/>
                <a:gd name="connsiteX22" fmla="*/ 169334 w 1049867"/>
                <a:gd name="connsiteY22" fmla="*/ 465667 h 508000"/>
                <a:gd name="connsiteX23" fmla="*/ 254000 w 1049867"/>
                <a:gd name="connsiteY23" fmla="*/ 474134 h 508000"/>
                <a:gd name="connsiteX24" fmla="*/ 313267 w 1049867"/>
                <a:gd name="connsiteY24" fmla="*/ 482600 h 508000"/>
                <a:gd name="connsiteX25" fmla="*/ 355600 w 1049867"/>
                <a:gd name="connsiteY25" fmla="*/ 491067 h 508000"/>
                <a:gd name="connsiteX26" fmla="*/ 491067 w 1049867"/>
                <a:gd name="connsiteY26" fmla="*/ 508000 h 508000"/>
                <a:gd name="connsiteX27" fmla="*/ 728134 w 1049867"/>
                <a:gd name="connsiteY27" fmla="*/ 499534 h 508000"/>
                <a:gd name="connsiteX28" fmla="*/ 787400 w 1049867"/>
                <a:gd name="connsiteY28" fmla="*/ 491067 h 508000"/>
                <a:gd name="connsiteX29" fmla="*/ 914400 w 1049867"/>
                <a:gd name="connsiteY29" fmla="*/ 482600 h 508000"/>
                <a:gd name="connsiteX30" fmla="*/ 982134 w 1049867"/>
                <a:gd name="connsiteY30" fmla="*/ 448734 h 508000"/>
                <a:gd name="connsiteX31" fmla="*/ 990600 w 1049867"/>
                <a:gd name="connsiteY31" fmla="*/ 423334 h 508000"/>
                <a:gd name="connsiteX32" fmla="*/ 1007534 w 1049867"/>
                <a:gd name="connsiteY32" fmla="*/ 406400 h 508000"/>
                <a:gd name="connsiteX33" fmla="*/ 1024467 w 1049867"/>
                <a:gd name="connsiteY33" fmla="*/ 355600 h 508000"/>
                <a:gd name="connsiteX34" fmla="*/ 1032934 w 1049867"/>
                <a:gd name="connsiteY34" fmla="*/ 330200 h 508000"/>
                <a:gd name="connsiteX35" fmla="*/ 1049867 w 1049867"/>
                <a:gd name="connsiteY35" fmla="*/ 304800 h 508000"/>
                <a:gd name="connsiteX36" fmla="*/ 1032934 w 1049867"/>
                <a:gd name="connsiteY36" fmla="*/ 211667 h 508000"/>
                <a:gd name="connsiteX37" fmla="*/ 1016000 w 1049867"/>
                <a:gd name="connsiteY37" fmla="*/ 160867 h 508000"/>
                <a:gd name="connsiteX38" fmla="*/ 1007534 w 1049867"/>
                <a:gd name="connsiteY38" fmla="*/ 127000 h 508000"/>
                <a:gd name="connsiteX39" fmla="*/ 965200 w 1049867"/>
                <a:gd name="connsiteY39" fmla="*/ 93134 h 508000"/>
                <a:gd name="connsiteX40" fmla="*/ 914400 w 1049867"/>
                <a:gd name="connsiteY40" fmla="*/ 93134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49867" h="508000">
                  <a:moveTo>
                    <a:pt x="956734" y="135467"/>
                  </a:moveTo>
                  <a:cubicBezTo>
                    <a:pt x="951089" y="121356"/>
                    <a:pt x="947340" y="106330"/>
                    <a:pt x="939800" y="93134"/>
                  </a:cubicBezTo>
                  <a:cubicBezTo>
                    <a:pt x="932374" y="80139"/>
                    <a:pt x="908218" y="66434"/>
                    <a:pt x="897467" y="59267"/>
                  </a:cubicBezTo>
                  <a:cubicBezTo>
                    <a:pt x="891823" y="50800"/>
                    <a:pt x="887729" y="41062"/>
                    <a:pt x="880534" y="33867"/>
                  </a:cubicBezTo>
                  <a:cubicBezTo>
                    <a:pt x="855282" y="8615"/>
                    <a:pt x="840823" y="16576"/>
                    <a:pt x="804334" y="8467"/>
                  </a:cubicBezTo>
                  <a:cubicBezTo>
                    <a:pt x="795622" y="6531"/>
                    <a:pt x="787401" y="2822"/>
                    <a:pt x="778934" y="0"/>
                  </a:cubicBezTo>
                  <a:lnTo>
                    <a:pt x="423334" y="8467"/>
                  </a:lnTo>
                  <a:cubicBezTo>
                    <a:pt x="379843" y="10173"/>
                    <a:pt x="351768" y="14400"/>
                    <a:pt x="313267" y="25400"/>
                  </a:cubicBezTo>
                  <a:cubicBezTo>
                    <a:pt x="304686" y="27852"/>
                    <a:pt x="295849" y="29876"/>
                    <a:pt x="287867" y="33867"/>
                  </a:cubicBezTo>
                  <a:cubicBezTo>
                    <a:pt x="278766" y="38418"/>
                    <a:pt x="271302" y="45751"/>
                    <a:pt x="262467" y="50800"/>
                  </a:cubicBezTo>
                  <a:cubicBezTo>
                    <a:pt x="187273" y="93768"/>
                    <a:pt x="265083" y="43413"/>
                    <a:pt x="203200" y="84667"/>
                  </a:cubicBezTo>
                  <a:cubicBezTo>
                    <a:pt x="154673" y="157459"/>
                    <a:pt x="219289" y="71796"/>
                    <a:pt x="160867" y="118534"/>
                  </a:cubicBezTo>
                  <a:cubicBezTo>
                    <a:pt x="106161" y="162300"/>
                    <a:pt x="182375" y="131121"/>
                    <a:pt x="118534" y="152400"/>
                  </a:cubicBezTo>
                  <a:cubicBezTo>
                    <a:pt x="115712" y="160867"/>
                    <a:pt x="115642" y="170831"/>
                    <a:pt x="110067" y="177800"/>
                  </a:cubicBezTo>
                  <a:cubicBezTo>
                    <a:pt x="103710" y="185746"/>
                    <a:pt x="92947" y="188819"/>
                    <a:pt x="84667" y="194734"/>
                  </a:cubicBezTo>
                  <a:cubicBezTo>
                    <a:pt x="73184" y="202936"/>
                    <a:pt x="62089" y="211667"/>
                    <a:pt x="50800" y="220134"/>
                  </a:cubicBezTo>
                  <a:cubicBezTo>
                    <a:pt x="45156" y="231423"/>
                    <a:pt x="38993" y="242467"/>
                    <a:pt x="33867" y="254000"/>
                  </a:cubicBezTo>
                  <a:cubicBezTo>
                    <a:pt x="27694" y="267888"/>
                    <a:pt x="23731" y="282740"/>
                    <a:pt x="16934" y="296334"/>
                  </a:cubicBezTo>
                  <a:cubicBezTo>
                    <a:pt x="12383" y="305436"/>
                    <a:pt x="5645" y="313267"/>
                    <a:pt x="0" y="321734"/>
                  </a:cubicBezTo>
                  <a:cubicBezTo>
                    <a:pt x="3304" y="348163"/>
                    <a:pt x="-1281" y="393522"/>
                    <a:pt x="25400" y="414867"/>
                  </a:cubicBezTo>
                  <a:cubicBezTo>
                    <a:pt x="32369" y="420442"/>
                    <a:pt x="42818" y="419343"/>
                    <a:pt x="50800" y="423334"/>
                  </a:cubicBezTo>
                  <a:cubicBezTo>
                    <a:pt x="59901" y="427885"/>
                    <a:pt x="66901" y="436134"/>
                    <a:pt x="76200" y="440267"/>
                  </a:cubicBezTo>
                  <a:cubicBezTo>
                    <a:pt x="101729" y="451613"/>
                    <a:pt x="140879" y="461873"/>
                    <a:pt x="169334" y="465667"/>
                  </a:cubicBezTo>
                  <a:cubicBezTo>
                    <a:pt x="197448" y="469416"/>
                    <a:pt x="225831" y="470820"/>
                    <a:pt x="254000" y="474134"/>
                  </a:cubicBezTo>
                  <a:cubicBezTo>
                    <a:pt x="273820" y="476466"/>
                    <a:pt x="293582" y="479319"/>
                    <a:pt x="313267" y="482600"/>
                  </a:cubicBezTo>
                  <a:cubicBezTo>
                    <a:pt x="327462" y="484966"/>
                    <a:pt x="341354" y="489032"/>
                    <a:pt x="355600" y="491067"/>
                  </a:cubicBezTo>
                  <a:cubicBezTo>
                    <a:pt x="400650" y="497503"/>
                    <a:pt x="491067" y="508000"/>
                    <a:pt x="491067" y="508000"/>
                  </a:cubicBezTo>
                  <a:cubicBezTo>
                    <a:pt x="570089" y="505178"/>
                    <a:pt x="649190" y="504045"/>
                    <a:pt x="728134" y="499534"/>
                  </a:cubicBezTo>
                  <a:cubicBezTo>
                    <a:pt x="748057" y="498396"/>
                    <a:pt x="767526" y="492874"/>
                    <a:pt x="787400" y="491067"/>
                  </a:cubicBezTo>
                  <a:cubicBezTo>
                    <a:pt x="829653" y="487226"/>
                    <a:pt x="872067" y="485422"/>
                    <a:pt x="914400" y="482600"/>
                  </a:cubicBezTo>
                  <a:cubicBezTo>
                    <a:pt x="972773" y="463143"/>
                    <a:pt x="952578" y="478288"/>
                    <a:pt x="982134" y="448734"/>
                  </a:cubicBezTo>
                  <a:cubicBezTo>
                    <a:pt x="984956" y="440267"/>
                    <a:pt x="986008" y="430987"/>
                    <a:pt x="990600" y="423334"/>
                  </a:cubicBezTo>
                  <a:cubicBezTo>
                    <a:pt x="994707" y="416489"/>
                    <a:pt x="1003964" y="413540"/>
                    <a:pt x="1007534" y="406400"/>
                  </a:cubicBezTo>
                  <a:cubicBezTo>
                    <a:pt x="1015516" y="390435"/>
                    <a:pt x="1018823" y="372533"/>
                    <a:pt x="1024467" y="355600"/>
                  </a:cubicBezTo>
                  <a:cubicBezTo>
                    <a:pt x="1027289" y="347133"/>
                    <a:pt x="1027984" y="337626"/>
                    <a:pt x="1032934" y="330200"/>
                  </a:cubicBezTo>
                  <a:lnTo>
                    <a:pt x="1049867" y="304800"/>
                  </a:lnTo>
                  <a:cubicBezTo>
                    <a:pt x="1044223" y="273756"/>
                    <a:pt x="1040161" y="242381"/>
                    <a:pt x="1032934" y="211667"/>
                  </a:cubicBezTo>
                  <a:cubicBezTo>
                    <a:pt x="1028846" y="194292"/>
                    <a:pt x="1020329" y="178184"/>
                    <a:pt x="1016000" y="160867"/>
                  </a:cubicBezTo>
                  <a:cubicBezTo>
                    <a:pt x="1013178" y="149578"/>
                    <a:pt x="1012738" y="137408"/>
                    <a:pt x="1007534" y="127000"/>
                  </a:cubicBezTo>
                  <a:cubicBezTo>
                    <a:pt x="1003262" y="118456"/>
                    <a:pt x="971929" y="94629"/>
                    <a:pt x="965200" y="93134"/>
                  </a:cubicBezTo>
                  <a:cubicBezTo>
                    <a:pt x="948670" y="89461"/>
                    <a:pt x="931333" y="93134"/>
                    <a:pt x="914400" y="93134"/>
                  </a:cubicBezTo>
                </a:path>
              </a:pathLst>
            </a:custGeom>
            <a:ln w="28575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>
              <a:endCxn id="65" idx="27"/>
            </p:cNvCxnSpPr>
            <p:nvPr/>
          </p:nvCxnSpPr>
          <p:spPr>
            <a:xfrm flipH="1" flipV="1">
              <a:off x="2899947" y="3161312"/>
              <a:ext cx="1059473" cy="156679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endCxn id="68" idx="37"/>
            </p:cNvCxnSpPr>
            <p:nvPr/>
          </p:nvCxnSpPr>
          <p:spPr>
            <a:xfrm flipH="1">
              <a:off x="2088263" y="4880505"/>
              <a:ext cx="1871157" cy="100221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4" idx="3"/>
              <a:endCxn id="66" idx="14"/>
            </p:cNvCxnSpPr>
            <p:nvPr/>
          </p:nvCxnSpPr>
          <p:spPr>
            <a:xfrm flipV="1">
              <a:off x="5912164" y="4301061"/>
              <a:ext cx="295153" cy="6099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5836422" y="4917555"/>
              <a:ext cx="268045" cy="30056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reeform 80"/>
            <p:cNvSpPr/>
            <p:nvPr/>
          </p:nvSpPr>
          <p:spPr>
            <a:xfrm>
              <a:off x="5953359" y="5125480"/>
              <a:ext cx="1150267" cy="1046751"/>
            </a:xfrm>
            <a:custGeom>
              <a:avLst/>
              <a:gdLst>
                <a:gd name="connsiteX0" fmla="*/ 381014 w 531008"/>
                <a:gd name="connsiteY0" fmla="*/ 16933 h 592666"/>
                <a:gd name="connsiteX1" fmla="*/ 321747 w 531008"/>
                <a:gd name="connsiteY1" fmla="*/ 8466 h 592666"/>
                <a:gd name="connsiteX2" fmla="*/ 279414 w 531008"/>
                <a:gd name="connsiteY2" fmla="*/ 0 h 592666"/>
                <a:gd name="connsiteX3" fmla="*/ 152414 w 531008"/>
                <a:gd name="connsiteY3" fmla="*/ 8466 h 592666"/>
                <a:gd name="connsiteX4" fmla="*/ 118547 w 531008"/>
                <a:gd name="connsiteY4" fmla="*/ 25400 h 592666"/>
                <a:gd name="connsiteX5" fmla="*/ 84680 w 531008"/>
                <a:gd name="connsiteY5" fmla="*/ 33866 h 592666"/>
                <a:gd name="connsiteX6" fmla="*/ 42347 w 531008"/>
                <a:gd name="connsiteY6" fmla="*/ 84666 h 592666"/>
                <a:gd name="connsiteX7" fmla="*/ 16947 w 531008"/>
                <a:gd name="connsiteY7" fmla="*/ 110066 h 592666"/>
                <a:gd name="connsiteX8" fmla="*/ 8480 w 531008"/>
                <a:gd name="connsiteY8" fmla="*/ 160866 h 592666"/>
                <a:gd name="connsiteX9" fmla="*/ 14 w 531008"/>
                <a:gd name="connsiteY9" fmla="*/ 186266 h 592666"/>
                <a:gd name="connsiteX10" fmla="*/ 16947 w 531008"/>
                <a:gd name="connsiteY10" fmla="*/ 364066 h 592666"/>
                <a:gd name="connsiteX11" fmla="*/ 25414 w 531008"/>
                <a:gd name="connsiteY11" fmla="*/ 397933 h 592666"/>
                <a:gd name="connsiteX12" fmla="*/ 76214 w 531008"/>
                <a:gd name="connsiteY12" fmla="*/ 448733 h 592666"/>
                <a:gd name="connsiteX13" fmla="*/ 84680 w 531008"/>
                <a:gd name="connsiteY13" fmla="*/ 474133 h 592666"/>
                <a:gd name="connsiteX14" fmla="*/ 152414 w 531008"/>
                <a:gd name="connsiteY14" fmla="*/ 524933 h 592666"/>
                <a:gd name="connsiteX15" fmla="*/ 177814 w 531008"/>
                <a:gd name="connsiteY15" fmla="*/ 533400 h 592666"/>
                <a:gd name="connsiteX16" fmla="*/ 254014 w 531008"/>
                <a:gd name="connsiteY16" fmla="*/ 575733 h 592666"/>
                <a:gd name="connsiteX17" fmla="*/ 279414 w 531008"/>
                <a:gd name="connsiteY17" fmla="*/ 584200 h 592666"/>
                <a:gd name="connsiteX18" fmla="*/ 372547 w 531008"/>
                <a:gd name="connsiteY18" fmla="*/ 592666 h 592666"/>
                <a:gd name="connsiteX19" fmla="*/ 431814 w 531008"/>
                <a:gd name="connsiteY19" fmla="*/ 584200 h 592666"/>
                <a:gd name="connsiteX20" fmla="*/ 448747 w 531008"/>
                <a:gd name="connsiteY20" fmla="*/ 550333 h 592666"/>
                <a:gd name="connsiteX21" fmla="*/ 465680 w 531008"/>
                <a:gd name="connsiteY21" fmla="*/ 524933 h 592666"/>
                <a:gd name="connsiteX22" fmla="*/ 474147 w 531008"/>
                <a:gd name="connsiteY22" fmla="*/ 499533 h 592666"/>
                <a:gd name="connsiteX23" fmla="*/ 491080 w 531008"/>
                <a:gd name="connsiteY23" fmla="*/ 474133 h 592666"/>
                <a:gd name="connsiteX24" fmla="*/ 508014 w 531008"/>
                <a:gd name="connsiteY24" fmla="*/ 440266 h 592666"/>
                <a:gd name="connsiteX25" fmla="*/ 516480 w 531008"/>
                <a:gd name="connsiteY25" fmla="*/ 160866 h 592666"/>
                <a:gd name="connsiteX26" fmla="*/ 499547 w 531008"/>
                <a:gd name="connsiteY26" fmla="*/ 110066 h 592666"/>
                <a:gd name="connsiteX27" fmla="*/ 465680 w 531008"/>
                <a:gd name="connsiteY27" fmla="*/ 59266 h 592666"/>
                <a:gd name="connsiteX28" fmla="*/ 414880 w 531008"/>
                <a:gd name="connsiteY28" fmla="*/ 42333 h 592666"/>
                <a:gd name="connsiteX29" fmla="*/ 389480 w 531008"/>
                <a:gd name="connsiteY29" fmla="*/ 33866 h 592666"/>
                <a:gd name="connsiteX30" fmla="*/ 381014 w 531008"/>
                <a:gd name="connsiteY30" fmla="*/ 16933 h 59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31008" h="592666">
                  <a:moveTo>
                    <a:pt x="381014" y="16933"/>
                  </a:moveTo>
                  <a:cubicBezTo>
                    <a:pt x="369725" y="12700"/>
                    <a:pt x="341432" y="11747"/>
                    <a:pt x="321747" y="8466"/>
                  </a:cubicBezTo>
                  <a:cubicBezTo>
                    <a:pt x="307552" y="6100"/>
                    <a:pt x="293804" y="0"/>
                    <a:pt x="279414" y="0"/>
                  </a:cubicBezTo>
                  <a:cubicBezTo>
                    <a:pt x="236987" y="0"/>
                    <a:pt x="194747" y="5644"/>
                    <a:pt x="152414" y="8466"/>
                  </a:cubicBezTo>
                  <a:cubicBezTo>
                    <a:pt x="141125" y="14111"/>
                    <a:pt x="130365" y="20968"/>
                    <a:pt x="118547" y="25400"/>
                  </a:cubicBezTo>
                  <a:cubicBezTo>
                    <a:pt x="107652" y="29486"/>
                    <a:pt x="94783" y="28093"/>
                    <a:pt x="84680" y="33866"/>
                  </a:cubicBezTo>
                  <a:cubicBezTo>
                    <a:pt x="61069" y="47358"/>
                    <a:pt x="58287" y="65538"/>
                    <a:pt x="42347" y="84666"/>
                  </a:cubicBezTo>
                  <a:cubicBezTo>
                    <a:pt x="34682" y="93864"/>
                    <a:pt x="25414" y="101599"/>
                    <a:pt x="16947" y="110066"/>
                  </a:cubicBezTo>
                  <a:cubicBezTo>
                    <a:pt x="14125" y="126999"/>
                    <a:pt x="12204" y="144108"/>
                    <a:pt x="8480" y="160866"/>
                  </a:cubicBezTo>
                  <a:cubicBezTo>
                    <a:pt x="6544" y="169578"/>
                    <a:pt x="-358" y="177349"/>
                    <a:pt x="14" y="186266"/>
                  </a:cubicBezTo>
                  <a:cubicBezTo>
                    <a:pt x="2493" y="245749"/>
                    <a:pt x="9854" y="304955"/>
                    <a:pt x="16947" y="364066"/>
                  </a:cubicBezTo>
                  <a:cubicBezTo>
                    <a:pt x="18333" y="375620"/>
                    <a:pt x="18741" y="388400"/>
                    <a:pt x="25414" y="397933"/>
                  </a:cubicBezTo>
                  <a:cubicBezTo>
                    <a:pt x="39147" y="417551"/>
                    <a:pt x="76214" y="448733"/>
                    <a:pt x="76214" y="448733"/>
                  </a:cubicBezTo>
                  <a:cubicBezTo>
                    <a:pt x="79036" y="457200"/>
                    <a:pt x="79493" y="466871"/>
                    <a:pt x="84680" y="474133"/>
                  </a:cubicBezTo>
                  <a:cubicBezTo>
                    <a:pt x="105374" y="503105"/>
                    <a:pt x="121737" y="511786"/>
                    <a:pt x="152414" y="524933"/>
                  </a:cubicBezTo>
                  <a:cubicBezTo>
                    <a:pt x="160617" y="528449"/>
                    <a:pt x="169832" y="529409"/>
                    <a:pt x="177814" y="533400"/>
                  </a:cubicBezTo>
                  <a:cubicBezTo>
                    <a:pt x="242048" y="565517"/>
                    <a:pt x="196932" y="551269"/>
                    <a:pt x="254014" y="575733"/>
                  </a:cubicBezTo>
                  <a:cubicBezTo>
                    <a:pt x="262217" y="579249"/>
                    <a:pt x="270579" y="582938"/>
                    <a:pt x="279414" y="584200"/>
                  </a:cubicBezTo>
                  <a:cubicBezTo>
                    <a:pt x="310273" y="588608"/>
                    <a:pt x="341503" y="589844"/>
                    <a:pt x="372547" y="592666"/>
                  </a:cubicBezTo>
                  <a:cubicBezTo>
                    <a:pt x="392303" y="589844"/>
                    <a:pt x="414369" y="593892"/>
                    <a:pt x="431814" y="584200"/>
                  </a:cubicBezTo>
                  <a:cubicBezTo>
                    <a:pt x="442847" y="578071"/>
                    <a:pt x="442485" y="561292"/>
                    <a:pt x="448747" y="550333"/>
                  </a:cubicBezTo>
                  <a:cubicBezTo>
                    <a:pt x="453795" y="541498"/>
                    <a:pt x="461129" y="534034"/>
                    <a:pt x="465680" y="524933"/>
                  </a:cubicBezTo>
                  <a:cubicBezTo>
                    <a:pt x="469671" y="516951"/>
                    <a:pt x="470156" y="507515"/>
                    <a:pt x="474147" y="499533"/>
                  </a:cubicBezTo>
                  <a:cubicBezTo>
                    <a:pt x="478698" y="490432"/>
                    <a:pt x="486031" y="482968"/>
                    <a:pt x="491080" y="474133"/>
                  </a:cubicBezTo>
                  <a:cubicBezTo>
                    <a:pt x="497342" y="463174"/>
                    <a:pt x="502369" y="451555"/>
                    <a:pt x="508014" y="440266"/>
                  </a:cubicBezTo>
                  <a:cubicBezTo>
                    <a:pt x="538904" y="316705"/>
                    <a:pt x="535492" y="357326"/>
                    <a:pt x="516480" y="160866"/>
                  </a:cubicBezTo>
                  <a:cubicBezTo>
                    <a:pt x="514761" y="143100"/>
                    <a:pt x="505191" y="126999"/>
                    <a:pt x="499547" y="110066"/>
                  </a:cubicBezTo>
                  <a:cubicBezTo>
                    <a:pt x="491592" y="86200"/>
                    <a:pt x="491624" y="73679"/>
                    <a:pt x="465680" y="59266"/>
                  </a:cubicBezTo>
                  <a:cubicBezTo>
                    <a:pt x="450077" y="50598"/>
                    <a:pt x="431813" y="47977"/>
                    <a:pt x="414880" y="42333"/>
                  </a:cubicBezTo>
                  <a:lnTo>
                    <a:pt x="389480" y="33866"/>
                  </a:lnTo>
                  <a:cubicBezTo>
                    <a:pt x="360293" y="24137"/>
                    <a:pt x="392303" y="21166"/>
                    <a:pt x="381014" y="16933"/>
                  </a:cubicBezTo>
                  <a:close/>
                </a:path>
              </a:pathLst>
            </a:cu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353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363"/>
            <a:ext cx="8229600" cy="1143000"/>
          </a:xfrm>
        </p:spPr>
        <p:txBody>
          <a:bodyPr/>
          <a:lstStyle/>
          <a:p>
            <a:r>
              <a:rPr lang="en-US" dirty="0"/>
              <a:t>Example: Dot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4424"/>
            <a:ext cx="8229600" cy="557425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Problem statement</a:t>
            </a:r>
          </a:p>
          <a:p>
            <a:pPr marL="0" indent="0">
              <a:buNone/>
            </a:pPr>
            <a:r>
              <a:rPr lang="en-US" dirty="0"/>
              <a:t>		Compute C = </a:t>
            </a:r>
            <a:r>
              <a:rPr lang="en-US" dirty="0" err="1"/>
              <a:t>Σ</a:t>
            </a:r>
            <a:r>
              <a:rPr lang="en-US" dirty="0"/>
              <a:t> (A[</a:t>
            </a:r>
            <a:r>
              <a:rPr lang="en-US" dirty="0" err="1"/>
              <a:t>i</a:t>
            </a:r>
            <a:r>
              <a:rPr lang="en-US" dirty="0"/>
              <a:t>]*B[</a:t>
            </a:r>
            <a:r>
              <a:rPr lang="en-US" dirty="0" err="1"/>
              <a:t>i</a:t>
            </a:r>
            <a:r>
              <a:rPr lang="en-US" dirty="0"/>
              <a:t>]) for </a:t>
            </a:r>
            <a:r>
              <a:rPr lang="en-US" dirty="0" err="1"/>
              <a:t>i</a:t>
            </a:r>
            <a:r>
              <a:rPr lang="en-US" dirty="0"/>
              <a:t>=0, 1, … N-1</a:t>
            </a:r>
          </a:p>
          <a:p>
            <a:r>
              <a:rPr lang="en-US" dirty="0"/>
              <a:t>Sequential code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	double A[N], B[N], C;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	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	for 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=0, C=0.0;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&lt;N;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		C = C + A[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]*B[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];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	}</a:t>
            </a:r>
          </a:p>
          <a:p>
            <a:r>
              <a:rPr lang="en-US" dirty="0">
                <a:cs typeface="Arial"/>
              </a:rPr>
              <a:t>Parallelization strategy</a:t>
            </a:r>
          </a:p>
          <a:p>
            <a:pPr lvl="1"/>
            <a:r>
              <a:rPr lang="en-US" dirty="0">
                <a:cs typeface="Arial"/>
              </a:rPr>
              <a:t>Assume we have T threads</a:t>
            </a:r>
          </a:p>
          <a:p>
            <a:pPr lvl="1"/>
            <a:r>
              <a:rPr lang="en-US" dirty="0">
                <a:cs typeface="Arial"/>
              </a:rPr>
              <a:t>Map different iterations of the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>
                <a:cs typeface="Arial"/>
              </a:rPr>
              <a:t> loop to the T threads</a:t>
            </a:r>
          </a:p>
          <a:p>
            <a:pPr lvl="1"/>
            <a:r>
              <a:rPr lang="en-US" dirty="0">
                <a:cs typeface="Arial"/>
              </a:rPr>
              <a:t>Compute a global sum of the values computed by the different threads</a:t>
            </a:r>
          </a:p>
          <a:p>
            <a:pPr lvl="1"/>
            <a:r>
              <a:rPr lang="en-US" dirty="0">
                <a:cs typeface="Arial"/>
              </a:rPr>
              <a:t>Be careful about race condition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1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“An Introduction to OpenMP” (canvas)</a:t>
            </a:r>
          </a:p>
          <a:p>
            <a:r>
              <a:rPr lang="en-US" dirty="0"/>
              <a:t>Mattson </a:t>
            </a:r>
            <a:r>
              <a:rPr lang="en-US" dirty="0" err="1"/>
              <a:t>powerpoint</a:t>
            </a:r>
            <a:r>
              <a:rPr lang="en-US" dirty="0"/>
              <a:t> slides (canvas) </a:t>
            </a:r>
          </a:p>
          <a:p>
            <a:r>
              <a:rPr lang="en-US" dirty="0" err="1"/>
              <a:t>OpenMP</a:t>
            </a:r>
            <a:r>
              <a:rPr lang="en-US" dirty="0"/>
              <a:t> web site: </a:t>
            </a:r>
            <a:r>
              <a:rPr lang="en-US" u="sng" dirty="0">
                <a:hlinkClick r:id="rId2"/>
              </a:rPr>
              <a:t>http://openmp.org/wp/</a:t>
            </a:r>
            <a:r>
              <a:rPr lang="en-US" dirty="0"/>
              <a:t> </a:t>
            </a:r>
          </a:p>
          <a:p>
            <a:r>
              <a:rPr lang="en-US" dirty="0"/>
              <a:t>Online tutorial: </a:t>
            </a:r>
            <a:r>
              <a:rPr lang="en-US" u="sng" dirty="0">
                <a:hlinkClick r:id="rId3"/>
              </a:rPr>
              <a:t>https://computing.llnl.gov/tutorials/openMP/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61"/>
            <a:ext cx="8229600" cy="1143000"/>
          </a:xfrm>
        </p:spPr>
        <p:txBody>
          <a:bodyPr/>
          <a:lstStyle/>
          <a:p>
            <a:r>
              <a:rPr lang="en-US" dirty="0"/>
              <a:t>Allocation of Iterations to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4515"/>
            <a:ext cx="8229600" cy="57573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Round-Robin allocation, e.g., for 4 threads</a:t>
            </a:r>
          </a:p>
          <a:p>
            <a:pPr marL="0" indent="0">
              <a:buNone/>
            </a:pPr>
            <a:r>
              <a:rPr lang="en-US" dirty="0"/>
              <a:t>For “for” loop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9030" y="1964266"/>
            <a:ext cx="116683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Iteration 0</a:t>
            </a:r>
          </a:p>
          <a:p>
            <a:pPr>
              <a:spcBef>
                <a:spcPts val="1200"/>
              </a:spcBef>
            </a:pPr>
            <a:r>
              <a:rPr lang="en-US" dirty="0"/>
              <a:t>Iteration 1</a:t>
            </a:r>
          </a:p>
          <a:p>
            <a:pPr>
              <a:spcBef>
                <a:spcPts val="1200"/>
              </a:spcBef>
            </a:pPr>
            <a:r>
              <a:rPr lang="en-US" dirty="0"/>
              <a:t>Iteration 2</a:t>
            </a:r>
          </a:p>
          <a:p>
            <a:pPr>
              <a:spcBef>
                <a:spcPts val="1200"/>
              </a:spcBef>
            </a:pPr>
            <a:r>
              <a:rPr lang="en-US" dirty="0"/>
              <a:t>Iteration 3</a:t>
            </a:r>
          </a:p>
          <a:p>
            <a:pPr>
              <a:spcBef>
                <a:spcPts val="1200"/>
              </a:spcBef>
            </a:pPr>
            <a:r>
              <a:rPr lang="en-US" dirty="0"/>
              <a:t>Iteration 4</a:t>
            </a:r>
          </a:p>
          <a:p>
            <a:pPr>
              <a:spcBef>
                <a:spcPts val="1200"/>
              </a:spcBef>
            </a:pPr>
            <a:r>
              <a:rPr lang="en-US" dirty="0"/>
              <a:t>Iteration 5</a:t>
            </a:r>
          </a:p>
          <a:p>
            <a:pPr>
              <a:spcBef>
                <a:spcPts val="1200"/>
              </a:spcBef>
            </a:pPr>
            <a:r>
              <a:rPr lang="en-US" dirty="0"/>
              <a:t>Iteration 6</a:t>
            </a:r>
          </a:p>
          <a:p>
            <a:pPr>
              <a:spcBef>
                <a:spcPts val="1200"/>
              </a:spcBef>
            </a:pPr>
            <a:r>
              <a:rPr lang="en-US" dirty="0"/>
              <a:t>Iteration 7</a:t>
            </a:r>
          </a:p>
          <a:p>
            <a:pPr>
              <a:spcBef>
                <a:spcPts val="1200"/>
              </a:spcBef>
            </a:pPr>
            <a:r>
              <a:rPr lang="en-US" dirty="0"/>
              <a:t>Iteration 8</a:t>
            </a:r>
          </a:p>
          <a:p>
            <a:pPr>
              <a:spcBef>
                <a:spcPts val="1200"/>
              </a:spcBef>
            </a:pPr>
            <a:r>
              <a:rPr lang="en-US" dirty="0"/>
              <a:t>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55861" y="2159000"/>
            <a:ext cx="2041489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155861" y="2584450"/>
            <a:ext cx="204148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55861" y="3009900"/>
            <a:ext cx="2041489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55861" y="3435350"/>
            <a:ext cx="2041489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155861" y="2254250"/>
            <a:ext cx="2035139" cy="160655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155861" y="2660650"/>
            <a:ext cx="2041489" cy="1625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155861" y="3130550"/>
            <a:ext cx="2041489" cy="158115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155861" y="3530600"/>
            <a:ext cx="2041489" cy="160655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155861" y="2349500"/>
            <a:ext cx="2041489" cy="321310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13230" y="1964266"/>
            <a:ext cx="1014784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</a:rPr>
              <a:t>Thread 0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FF0000"/>
                </a:solidFill>
              </a:rPr>
              <a:t>Thread 1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8000"/>
                </a:solidFill>
              </a:rPr>
              <a:t>Thread 2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984807"/>
                </a:solidFill>
              </a:rPr>
              <a:t>Thread 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40330" y="1964266"/>
            <a:ext cx="245602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</a:rPr>
              <a:t>Iterations 0, 4, 8, 12, …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FF0000"/>
                </a:solidFill>
              </a:rPr>
              <a:t>Iterations 1, 5, 9, 13, …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8000"/>
                </a:solidFill>
              </a:rPr>
              <a:t>Iterations 2, 6, 10, 14, …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984807"/>
                </a:solidFill>
              </a:rPr>
              <a:t>Iterations 3, 7, 11, 15, …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67988" y="4762500"/>
            <a:ext cx="586406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// code for each thread</a:t>
            </a:r>
          </a:p>
          <a:p>
            <a:r>
              <a:rPr lang="en-US" dirty="0">
                <a:latin typeface="Courier"/>
                <a:cs typeface="Courier"/>
              </a:rPr>
              <a:t>id = </a:t>
            </a:r>
            <a:r>
              <a:rPr lang="en-US" dirty="0" err="1">
                <a:latin typeface="Courier"/>
                <a:cs typeface="Courier"/>
              </a:rPr>
              <a:t>omp_get_thread_num</a:t>
            </a:r>
            <a:r>
              <a:rPr lang="en-US" dirty="0">
                <a:latin typeface="Courier"/>
                <a:cs typeface="Courier"/>
              </a:rPr>
              <a:t>();  // 0,1,2,…</a:t>
            </a:r>
          </a:p>
          <a:p>
            <a:r>
              <a:rPr lang="en-US" dirty="0" err="1">
                <a:latin typeface="Courier"/>
                <a:cs typeface="Courier"/>
              </a:rPr>
              <a:t>nthrds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omp_get_num_threads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r>
              <a:rPr lang="en-US" dirty="0">
                <a:latin typeface="Courier"/>
                <a:cs typeface="Courier"/>
              </a:rPr>
              <a:t>for 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=id;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&lt;NUM_ITERATIONS;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+=</a:t>
            </a:r>
            <a:r>
              <a:rPr lang="en-US" dirty="0" err="1">
                <a:latin typeface="Courier"/>
                <a:cs typeface="Courier"/>
              </a:rPr>
              <a:t>nthrds</a:t>
            </a:r>
            <a:r>
              <a:rPr lang="en-US" dirty="0">
                <a:latin typeface="Courier"/>
                <a:cs typeface="Courier"/>
              </a:rPr>
              <a:t>) {</a:t>
            </a:r>
          </a:p>
          <a:p>
            <a:r>
              <a:rPr lang="en-US" dirty="0">
                <a:latin typeface="Courier"/>
                <a:cs typeface="Courier"/>
              </a:rPr>
              <a:t>	…</a:t>
            </a:r>
          </a:p>
          <a:p>
            <a:r>
              <a:rPr lang="en-US" dirty="0">
                <a:latin typeface="Courier"/>
                <a:cs typeface="Courier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18123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69"/>
            <a:ext cx="8229600" cy="53478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Parallel Dot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739402"/>
            <a:ext cx="8229600" cy="58264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#include &lt;</a:t>
            </a:r>
            <a:r>
              <a:rPr lang="en-US" sz="1400" dirty="0" err="1">
                <a:latin typeface="Courier"/>
                <a:cs typeface="Courier"/>
              </a:rPr>
              <a:t>omp.h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#include &lt;</a:t>
            </a:r>
            <a:r>
              <a:rPr lang="en-US" sz="1400" dirty="0" err="1">
                <a:latin typeface="Courier"/>
                <a:cs typeface="Courier"/>
              </a:rPr>
              <a:t>stdio.h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#include &lt;</a:t>
            </a:r>
            <a:r>
              <a:rPr lang="en-US" sz="1400" dirty="0" err="1">
                <a:latin typeface="Courier"/>
                <a:cs typeface="Courier"/>
              </a:rPr>
              <a:t>stdlib.h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#define NUM_THREADS 4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#define NUM_ELEM 100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double A[NUM_ELEM], B[NUM_ELEM];	// inputs; initialization not shown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double C[NUM_THREADS];         	// result computed by each thread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double Result;                 	// final result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main (void)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nthreads</a:t>
            </a:r>
            <a:r>
              <a:rPr lang="en-US" sz="1400" dirty="0">
                <a:latin typeface="Courier"/>
                <a:cs typeface="Courier"/>
              </a:rPr>
              <a:t>;			// shared variables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err="1">
                <a:latin typeface="Courier"/>
                <a:cs typeface="Courier"/>
              </a:rPr>
              <a:t>omp_set_num_threads</a:t>
            </a:r>
            <a:r>
              <a:rPr lang="en-US" sz="1400" dirty="0">
                <a:latin typeface="Courier"/>
                <a:cs typeface="Courier"/>
              </a:rPr>
              <a:t>(NUM_THREADS);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#pragma </a:t>
            </a:r>
            <a:r>
              <a:rPr lang="en-US" sz="1400" dirty="0" err="1">
                <a:latin typeface="Courier"/>
                <a:cs typeface="Courier"/>
              </a:rPr>
              <a:t>omp</a:t>
            </a:r>
            <a:r>
              <a:rPr lang="en-US" sz="1400" dirty="0">
                <a:latin typeface="Courier"/>
                <a:cs typeface="Courier"/>
              </a:rPr>
              <a:t> parallel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{	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, id, </a:t>
            </a:r>
            <a:r>
              <a:rPr lang="en-US" sz="1400" dirty="0" err="1">
                <a:latin typeface="Courier"/>
                <a:cs typeface="Courier"/>
              </a:rPr>
              <a:t>nthrds</a:t>
            </a:r>
            <a:r>
              <a:rPr lang="en-US" sz="1400" dirty="0">
                <a:latin typeface="Courier"/>
                <a:cs typeface="Courier"/>
              </a:rPr>
              <a:t>;	// private variables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	id = </a:t>
            </a:r>
            <a:r>
              <a:rPr lang="en-US" sz="1400" dirty="0" err="1">
                <a:latin typeface="Courier"/>
                <a:cs typeface="Courier"/>
              </a:rPr>
              <a:t>omp_get_thread_num</a:t>
            </a:r>
            <a:r>
              <a:rPr lang="en-US" sz="1400" dirty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	</a:t>
            </a:r>
            <a:r>
              <a:rPr lang="en-US" sz="1400" dirty="0" err="1">
                <a:latin typeface="Courier"/>
                <a:cs typeface="Courier"/>
              </a:rPr>
              <a:t>nthrds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omp_get_num_threads</a:t>
            </a:r>
            <a:r>
              <a:rPr lang="en-US" sz="1400" dirty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	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if (id == 0) 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nthreads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nthrds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;	// one thread writes 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nthreads</a:t>
            </a:r>
            <a:endParaRPr lang="en-US" sz="14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	for (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=id, C[id]=0.0; 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&lt;NUM_ELEM; 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+=</a:t>
            </a:r>
            <a:r>
              <a:rPr lang="en-US" sz="1400" dirty="0" err="1">
                <a:latin typeface="Courier"/>
                <a:cs typeface="Courier"/>
              </a:rPr>
              <a:t>nthrds</a:t>
            </a:r>
            <a:r>
              <a:rPr lang="en-US" sz="1400" dirty="0">
                <a:latin typeface="Courier"/>
                <a:cs typeface="Courier"/>
              </a:rPr>
              <a:t>)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C[id]</a:t>
            </a:r>
            <a:r>
              <a:rPr lang="en-US" sz="1400" dirty="0">
                <a:latin typeface="Courier"/>
                <a:cs typeface="Courier"/>
              </a:rPr>
              <a:t> += A[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]*B[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for (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=0, Result=0.0;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&lt;</a:t>
            </a:r>
            <a:r>
              <a:rPr lang="en-US" sz="1400" dirty="0" err="1">
                <a:latin typeface="Courier"/>
                <a:cs typeface="Courier"/>
              </a:rPr>
              <a:t>nthreads</a:t>
            </a:r>
            <a:r>
              <a:rPr lang="en-US" sz="1400" dirty="0">
                <a:latin typeface="Courier"/>
                <a:cs typeface="Courier"/>
              </a:rPr>
              <a:t>;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++)  Result += C[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err="1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 ("result = %f\n", Result);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}</a:t>
            </a:r>
          </a:p>
          <a:p>
            <a:endParaRPr lang="en-US" sz="1400" dirty="0">
              <a:latin typeface="Courier"/>
              <a:cs typeface="Courier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206500" y="778534"/>
            <a:ext cx="7493000" cy="4682466"/>
            <a:chOff x="1206500" y="778534"/>
            <a:chExt cx="7493000" cy="4682466"/>
          </a:xfrm>
        </p:grpSpPr>
        <p:sp>
          <p:nvSpPr>
            <p:cNvPr id="4" name="TextBox 3"/>
            <p:cNvSpPr txBox="1"/>
            <p:nvPr/>
          </p:nvSpPr>
          <p:spPr>
            <a:xfrm>
              <a:off x="4381500" y="778534"/>
              <a:ext cx="33347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One result per thread</a:t>
              </a:r>
            </a:p>
          </p:txBody>
        </p:sp>
        <p:sp>
          <p:nvSpPr>
            <p:cNvPr id="5" name="Freeform 4"/>
            <p:cNvSpPr/>
            <p:nvPr/>
          </p:nvSpPr>
          <p:spPr>
            <a:xfrm>
              <a:off x="1206500" y="2222500"/>
              <a:ext cx="1778000" cy="495300"/>
            </a:xfrm>
            <a:custGeom>
              <a:avLst/>
              <a:gdLst>
                <a:gd name="connsiteX0" fmla="*/ 1435100 w 1778000"/>
                <a:gd name="connsiteY0" fmla="*/ 76200 h 495300"/>
                <a:gd name="connsiteX1" fmla="*/ 1371600 w 1778000"/>
                <a:gd name="connsiteY1" fmla="*/ 63500 h 495300"/>
                <a:gd name="connsiteX2" fmla="*/ 1257300 w 1778000"/>
                <a:gd name="connsiteY2" fmla="*/ 12700 h 495300"/>
                <a:gd name="connsiteX3" fmla="*/ 1117600 w 1778000"/>
                <a:gd name="connsiteY3" fmla="*/ 0 h 495300"/>
                <a:gd name="connsiteX4" fmla="*/ 63500 w 1778000"/>
                <a:gd name="connsiteY4" fmla="*/ 12700 h 495300"/>
                <a:gd name="connsiteX5" fmla="*/ 38100 w 1778000"/>
                <a:gd name="connsiteY5" fmla="*/ 50800 h 495300"/>
                <a:gd name="connsiteX6" fmla="*/ 12700 w 1778000"/>
                <a:gd name="connsiteY6" fmla="*/ 127000 h 495300"/>
                <a:gd name="connsiteX7" fmla="*/ 0 w 1778000"/>
                <a:gd name="connsiteY7" fmla="*/ 190500 h 495300"/>
                <a:gd name="connsiteX8" fmla="*/ 12700 w 1778000"/>
                <a:gd name="connsiteY8" fmla="*/ 342900 h 495300"/>
                <a:gd name="connsiteX9" fmla="*/ 25400 w 1778000"/>
                <a:gd name="connsiteY9" fmla="*/ 381000 h 495300"/>
                <a:gd name="connsiteX10" fmla="*/ 63500 w 1778000"/>
                <a:gd name="connsiteY10" fmla="*/ 393700 h 495300"/>
                <a:gd name="connsiteX11" fmla="*/ 190500 w 1778000"/>
                <a:gd name="connsiteY11" fmla="*/ 444500 h 495300"/>
                <a:gd name="connsiteX12" fmla="*/ 342900 w 1778000"/>
                <a:gd name="connsiteY12" fmla="*/ 482600 h 495300"/>
                <a:gd name="connsiteX13" fmla="*/ 1244600 w 1778000"/>
                <a:gd name="connsiteY13" fmla="*/ 495300 h 495300"/>
                <a:gd name="connsiteX14" fmla="*/ 1511300 w 1778000"/>
                <a:gd name="connsiteY14" fmla="*/ 482600 h 495300"/>
                <a:gd name="connsiteX15" fmla="*/ 1587500 w 1778000"/>
                <a:gd name="connsiteY15" fmla="*/ 457200 h 495300"/>
                <a:gd name="connsiteX16" fmla="*/ 1701800 w 1778000"/>
                <a:gd name="connsiteY16" fmla="*/ 431800 h 495300"/>
                <a:gd name="connsiteX17" fmla="*/ 1714500 w 1778000"/>
                <a:gd name="connsiteY17" fmla="*/ 393700 h 495300"/>
                <a:gd name="connsiteX18" fmla="*/ 1765300 w 1778000"/>
                <a:gd name="connsiteY18" fmla="*/ 381000 h 495300"/>
                <a:gd name="connsiteX19" fmla="*/ 1778000 w 1778000"/>
                <a:gd name="connsiteY19" fmla="*/ 304800 h 495300"/>
                <a:gd name="connsiteX20" fmla="*/ 1765300 w 1778000"/>
                <a:gd name="connsiteY20" fmla="*/ 177800 h 495300"/>
                <a:gd name="connsiteX21" fmla="*/ 1752600 w 1778000"/>
                <a:gd name="connsiteY21" fmla="*/ 139700 h 495300"/>
                <a:gd name="connsiteX22" fmla="*/ 1727200 w 1778000"/>
                <a:gd name="connsiteY22" fmla="*/ 101600 h 495300"/>
                <a:gd name="connsiteX23" fmla="*/ 1689100 w 1778000"/>
                <a:gd name="connsiteY23" fmla="*/ 76200 h 495300"/>
                <a:gd name="connsiteX24" fmla="*/ 1384300 w 1778000"/>
                <a:gd name="connsiteY24" fmla="*/ 508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78000" h="495300">
                  <a:moveTo>
                    <a:pt x="1435100" y="76200"/>
                  </a:moveTo>
                  <a:cubicBezTo>
                    <a:pt x="1413933" y="71967"/>
                    <a:pt x="1391811" y="71079"/>
                    <a:pt x="1371600" y="63500"/>
                  </a:cubicBezTo>
                  <a:cubicBezTo>
                    <a:pt x="1293349" y="34156"/>
                    <a:pt x="1379333" y="23794"/>
                    <a:pt x="1257300" y="12700"/>
                  </a:cubicBezTo>
                  <a:lnTo>
                    <a:pt x="1117600" y="0"/>
                  </a:lnTo>
                  <a:lnTo>
                    <a:pt x="63500" y="12700"/>
                  </a:lnTo>
                  <a:cubicBezTo>
                    <a:pt x="48253" y="13417"/>
                    <a:pt x="44299" y="36852"/>
                    <a:pt x="38100" y="50800"/>
                  </a:cubicBezTo>
                  <a:cubicBezTo>
                    <a:pt x="27226" y="75266"/>
                    <a:pt x="17951" y="100746"/>
                    <a:pt x="12700" y="127000"/>
                  </a:cubicBezTo>
                  <a:lnTo>
                    <a:pt x="0" y="190500"/>
                  </a:lnTo>
                  <a:cubicBezTo>
                    <a:pt x="4233" y="241300"/>
                    <a:pt x="5963" y="292371"/>
                    <a:pt x="12700" y="342900"/>
                  </a:cubicBezTo>
                  <a:cubicBezTo>
                    <a:pt x="14469" y="356170"/>
                    <a:pt x="15934" y="371534"/>
                    <a:pt x="25400" y="381000"/>
                  </a:cubicBezTo>
                  <a:cubicBezTo>
                    <a:pt x="34866" y="390466"/>
                    <a:pt x="51526" y="387713"/>
                    <a:pt x="63500" y="393700"/>
                  </a:cubicBezTo>
                  <a:cubicBezTo>
                    <a:pt x="176821" y="450361"/>
                    <a:pt x="-13181" y="386305"/>
                    <a:pt x="190500" y="444500"/>
                  </a:cubicBezTo>
                  <a:cubicBezTo>
                    <a:pt x="253578" y="486552"/>
                    <a:pt x="230805" y="479798"/>
                    <a:pt x="342900" y="482600"/>
                  </a:cubicBezTo>
                  <a:cubicBezTo>
                    <a:pt x="643403" y="490113"/>
                    <a:pt x="944033" y="491067"/>
                    <a:pt x="1244600" y="495300"/>
                  </a:cubicBezTo>
                  <a:cubicBezTo>
                    <a:pt x="1333500" y="491067"/>
                    <a:pt x="1422844" y="492428"/>
                    <a:pt x="1511300" y="482600"/>
                  </a:cubicBezTo>
                  <a:cubicBezTo>
                    <a:pt x="1537910" y="479643"/>
                    <a:pt x="1561525" y="463694"/>
                    <a:pt x="1587500" y="457200"/>
                  </a:cubicBezTo>
                  <a:cubicBezTo>
                    <a:pt x="1659241" y="439265"/>
                    <a:pt x="1621184" y="447923"/>
                    <a:pt x="1701800" y="431800"/>
                  </a:cubicBezTo>
                  <a:cubicBezTo>
                    <a:pt x="1706033" y="419100"/>
                    <a:pt x="1704047" y="402063"/>
                    <a:pt x="1714500" y="393700"/>
                  </a:cubicBezTo>
                  <a:cubicBezTo>
                    <a:pt x="1728130" y="382796"/>
                    <a:pt x="1755155" y="395203"/>
                    <a:pt x="1765300" y="381000"/>
                  </a:cubicBezTo>
                  <a:cubicBezTo>
                    <a:pt x="1780267" y="360046"/>
                    <a:pt x="1773767" y="330200"/>
                    <a:pt x="1778000" y="304800"/>
                  </a:cubicBezTo>
                  <a:cubicBezTo>
                    <a:pt x="1773767" y="262467"/>
                    <a:pt x="1771769" y="219850"/>
                    <a:pt x="1765300" y="177800"/>
                  </a:cubicBezTo>
                  <a:cubicBezTo>
                    <a:pt x="1763264" y="164569"/>
                    <a:pt x="1758587" y="151674"/>
                    <a:pt x="1752600" y="139700"/>
                  </a:cubicBezTo>
                  <a:cubicBezTo>
                    <a:pt x="1745774" y="126048"/>
                    <a:pt x="1737993" y="112393"/>
                    <a:pt x="1727200" y="101600"/>
                  </a:cubicBezTo>
                  <a:cubicBezTo>
                    <a:pt x="1716407" y="90807"/>
                    <a:pt x="1703048" y="82399"/>
                    <a:pt x="1689100" y="76200"/>
                  </a:cubicBezTo>
                  <a:cubicBezTo>
                    <a:pt x="1577733" y="26703"/>
                    <a:pt x="1534022" y="50800"/>
                    <a:pt x="1384300" y="50800"/>
                  </a:cubicBezTo>
                </a:path>
              </a:pathLst>
            </a:cu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4" idx="2"/>
            </p:cNvCxnSpPr>
            <p:nvPr/>
          </p:nvCxnSpPr>
          <p:spPr>
            <a:xfrm flipH="1">
              <a:off x="2984500" y="1301754"/>
              <a:ext cx="3064396" cy="1022346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337300" y="5067300"/>
              <a:ext cx="2362200" cy="393700"/>
            </a:xfrm>
            <a:custGeom>
              <a:avLst/>
              <a:gdLst>
                <a:gd name="connsiteX0" fmla="*/ 1435100 w 1778000"/>
                <a:gd name="connsiteY0" fmla="*/ 76200 h 495300"/>
                <a:gd name="connsiteX1" fmla="*/ 1371600 w 1778000"/>
                <a:gd name="connsiteY1" fmla="*/ 63500 h 495300"/>
                <a:gd name="connsiteX2" fmla="*/ 1257300 w 1778000"/>
                <a:gd name="connsiteY2" fmla="*/ 12700 h 495300"/>
                <a:gd name="connsiteX3" fmla="*/ 1117600 w 1778000"/>
                <a:gd name="connsiteY3" fmla="*/ 0 h 495300"/>
                <a:gd name="connsiteX4" fmla="*/ 63500 w 1778000"/>
                <a:gd name="connsiteY4" fmla="*/ 12700 h 495300"/>
                <a:gd name="connsiteX5" fmla="*/ 38100 w 1778000"/>
                <a:gd name="connsiteY5" fmla="*/ 50800 h 495300"/>
                <a:gd name="connsiteX6" fmla="*/ 12700 w 1778000"/>
                <a:gd name="connsiteY6" fmla="*/ 127000 h 495300"/>
                <a:gd name="connsiteX7" fmla="*/ 0 w 1778000"/>
                <a:gd name="connsiteY7" fmla="*/ 190500 h 495300"/>
                <a:gd name="connsiteX8" fmla="*/ 12700 w 1778000"/>
                <a:gd name="connsiteY8" fmla="*/ 342900 h 495300"/>
                <a:gd name="connsiteX9" fmla="*/ 25400 w 1778000"/>
                <a:gd name="connsiteY9" fmla="*/ 381000 h 495300"/>
                <a:gd name="connsiteX10" fmla="*/ 63500 w 1778000"/>
                <a:gd name="connsiteY10" fmla="*/ 393700 h 495300"/>
                <a:gd name="connsiteX11" fmla="*/ 190500 w 1778000"/>
                <a:gd name="connsiteY11" fmla="*/ 444500 h 495300"/>
                <a:gd name="connsiteX12" fmla="*/ 342900 w 1778000"/>
                <a:gd name="connsiteY12" fmla="*/ 482600 h 495300"/>
                <a:gd name="connsiteX13" fmla="*/ 1244600 w 1778000"/>
                <a:gd name="connsiteY13" fmla="*/ 495300 h 495300"/>
                <a:gd name="connsiteX14" fmla="*/ 1511300 w 1778000"/>
                <a:gd name="connsiteY14" fmla="*/ 482600 h 495300"/>
                <a:gd name="connsiteX15" fmla="*/ 1587500 w 1778000"/>
                <a:gd name="connsiteY15" fmla="*/ 457200 h 495300"/>
                <a:gd name="connsiteX16" fmla="*/ 1701800 w 1778000"/>
                <a:gd name="connsiteY16" fmla="*/ 431800 h 495300"/>
                <a:gd name="connsiteX17" fmla="*/ 1714500 w 1778000"/>
                <a:gd name="connsiteY17" fmla="*/ 393700 h 495300"/>
                <a:gd name="connsiteX18" fmla="*/ 1765300 w 1778000"/>
                <a:gd name="connsiteY18" fmla="*/ 381000 h 495300"/>
                <a:gd name="connsiteX19" fmla="*/ 1778000 w 1778000"/>
                <a:gd name="connsiteY19" fmla="*/ 304800 h 495300"/>
                <a:gd name="connsiteX20" fmla="*/ 1765300 w 1778000"/>
                <a:gd name="connsiteY20" fmla="*/ 177800 h 495300"/>
                <a:gd name="connsiteX21" fmla="*/ 1752600 w 1778000"/>
                <a:gd name="connsiteY21" fmla="*/ 139700 h 495300"/>
                <a:gd name="connsiteX22" fmla="*/ 1727200 w 1778000"/>
                <a:gd name="connsiteY22" fmla="*/ 101600 h 495300"/>
                <a:gd name="connsiteX23" fmla="*/ 1689100 w 1778000"/>
                <a:gd name="connsiteY23" fmla="*/ 76200 h 495300"/>
                <a:gd name="connsiteX24" fmla="*/ 1384300 w 1778000"/>
                <a:gd name="connsiteY24" fmla="*/ 508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78000" h="495300">
                  <a:moveTo>
                    <a:pt x="1435100" y="76200"/>
                  </a:moveTo>
                  <a:cubicBezTo>
                    <a:pt x="1413933" y="71967"/>
                    <a:pt x="1391811" y="71079"/>
                    <a:pt x="1371600" y="63500"/>
                  </a:cubicBezTo>
                  <a:cubicBezTo>
                    <a:pt x="1293349" y="34156"/>
                    <a:pt x="1379333" y="23794"/>
                    <a:pt x="1257300" y="12700"/>
                  </a:cubicBezTo>
                  <a:lnTo>
                    <a:pt x="1117600" y="0"/>
                  </a:lnTo>
                  <a:lnTo>
                    <a:pt x="63500" y="12700"/>
                  </a:lnTo>
                  <a:cubicBezTo>
                    <a:pt x="48253" y="13417"/>
                    <a:pt x="44299" y="36852"/>
                    <a:pt x="38100" y="50800"/>
                  </a:cubicBezTo>
                  <a:cubicBezTo>
                    <a:pt x="27226" y="75266"/>
                    <a:pt x="17951" y="100746"/>
                    <a:pt x="12700" y="127000"/>
                  </a:cubicBezTo>
                  <a:lnTo>
                    <a:pt x="0" y="190500"/>
                  </a:lnTo>
                  <a:cubicBezTo>
                    <a:pt x="4233" y="241300"/>
                    <a:pt x="5963" y="292371"/>
                    <a:pt x="12700" y="342900"/>
                  </a:cubicBezTo>
                  <a:cubicBezTo>
                    <a:pt x="14469" y="356170"/>
                    <a:pt x="15934" y="371534"/>
                    <a:pt x="25400" y="381000"/>
                  </a:cubicBezTo>
                  <a:cubicBezTo>
                    <a:pt x="34866" y="390466"/>
                    <a:pt x="51526" y="387713"/>
                    <a:pt x="63500" y="393700"/>
                  </a:cubicBezTo>
                  <a:cubicBezTo>
                    <a:pt x="176821" y="450361"/>
                    <a:pt x="-13181" y="386305"/>
                    <a:pt x="190500" y="444500"/>
                  </a:cubicBezTo>
                  <a:cubicBezTo>
                    <a:pt x="253578" y="486552"/>
                    <a:pt x="230805" y="479798"/>
                    <a:pt x="342900" y="482600"/>
                  </a:cubicBezTo>
                  <a:cubicBezTo>
                    <a:pt x="643403" y="490113"/>
                    <a:pt x="944033" y="491067"/>
                    <a:pt x="1244600" y="495300"/>
                  </a:cubicBezTo>
                  <a:cubicBezTo>
                    <a:pt x="1333500" y="491067"/>
                    <a:pt x="1422844" y="492428"/>
                    <a:pt x="1511300" y="482600"/>
                  </a:cubicBezTo>
                  <a:cubicBezTo>
                    <a:pt x="1537910" y="479643"/>
                    <a:pt x="1561525" y="463694"/>
                    <a:pt x="1587500" y="457200"/>
                  </a:cubicBezTo>
                  <a:cubicBezTo>
                    <a:pt x="1659241" y="439265"/>
                    <a:pt x="1621184" y="447923"/>
                    <a:pt x="1701800" y="431800"/>
                  </a:cubicBezTo>
                  <a:cubicBezTo>
                    <a:pt x="1706033" y="419100"/>
                    <a:pt x="1704047" y="402063"/>
                    <a:pt x="1714500" y="393700"/>
                  </a:cubicBezTo>
                  <a:cubicBezTo>
                    <a:pt x="1728130" y="382796"/>
                    <a:pt x="1755155" y="395203"/>
                    <a:pt x="1765300" y="381000"/>
                  </a:cubicBezTo>
                  <a:cubicBezTo>
                    <a:pt x="1780267" y="360046"/>
                    <a:pt x="1773767" y="330200"/>
                    <a:pt x="1778000" y="304800"/>
                  </a:cubicBezTo>
                  <a:cubicBezTo>
                    <a:pt x="1773767" y="262467"/>
                    <a:pt x="1771769" y="219850"/>
                    <a:pt x="1765300" y="177800"/>
                  </a:cubicBezTo>
                  <a:cubicBezTo>
                    <a:pt x="1763264" y="164569"/>
                    <a:pt x="1758587" y="151674"/>
                    <a:pt x="1752600" y="139700"/>
                  </a:cubicBezTo>
                  <a:cubicBezTo>
                    <a:pt x="1745774" y="126048"/>
                    <a:pt x="1737993" y="112393"/>
                    <a:pt x="1727200" y="101600"/>
                  </a:cubicBezTo>
                  <a:cubicBezTo>
                    <a:pt x="1716407" y="90807"/>
                    <a:pt x="1703048" y="82399"/>
                    <a:pt x="1689100" y="76200"/>
                  </a:cubicBezTo>
                  <a:cubicBezTo>
                    <a:pt x="1577733" y="26703"/>
                    <a:pt x="1534022" y="50800"/>
                    <a:pt x="1384300" y="50800"/>
                  </a:cubicBezTo>
                </a:path>
              </a:pathLst>
            </a:cu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6048896" y="1301754"/>
              <a:ext cx="1190104" cy="3765546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850900" y="5584166"/>
            <a:ext cx="8449196" cy="1311934"/>
            <a:chOff x="850900" y="5584166"/>
            <a:chExt cx="8449196" cy="1311934"/>
          </a:xfrm>
        </p:grpSpPr>
        <p:sp>
          <p:nvSpPr>
            <p:cNvPr id="16" name="TextBox 15"/>
            <p:cNvSpPr txBox="1"/>
            <p:nvPr/>
          </p:nvSpPr>
          <p:spPr>
            <a:xfrm>
              <a:off x="4202116" y="5941993"/>
              <a:ext cx="50979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Accumulate (sequentially) results from different threads</a:t>
              </a:r>
            </a:p>
          </p:txBody>
        </p:sp>
        <p:cxnSp>
          <p:nvCxnSpPr>
            <p:cNvPr id="18" name="Straight Arrow Connector 17"/>
            <p:cNvCxnSpPr>
              <a:stCxn id="16" idx="1"/>
            </p:cNvCxnSpPr>
            <p:nvPr/>
          </p:nvCxnSpPr>
          <p:spPr>
            <a:xfrm flipH="1" flipV="1">
              <a:off x="3111500" y="5977866"/>
              <a:ext cx="1090616" cy="441181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850900" y="5584166"/>
              <a:ext cx="6184900" cy="393700"/>
            </a:xfrm>
            <a:custGeom>
              <a:avLst/>
              <a:gdLst>
                <a:gd name="connsiteX0" fmla="*/ 1435100 w 1778000"/>
                <a:gd name="connsiteY0" fmla="*/ 76200 h 495300"/>
                <a:gd name="connsiteX1" fmla="*/ 1371600 w 1778000"/>
                <a:gd name="connsiteY1" fmla="*/ 63500 h 495300"/>
                <a:gd name="connsiteX2" fmla="*/ 1257300 w 1778000"/>
                <a:gd name="connsiteY2" fmla="*/ 12700 h 495300"/>
                <a:gd name="connsiteX3" fmla="*/ 1117600 w 1778000"/>
                <a:gd name="connsiteY3" fmla="*/ 0 h 495300"/>
                <a:gd name="connsiteX4" fmla="*/ 63500 w 1778000"/>
                <a:gd name="connsiteY4" fmla="*/ 12700 h 495300"/>
                <a:gd name="connsiteX5" fmla="*/ 38100 w 1778000"/>
                <a:gd name="connsiteY5" fmla="*/ 50800 h 495300"/>
                <a:gd name="connsiteX6" fmla="*/ 12700 w 1778000"/>
                <a:gd name="connsiteY6" fmla="*/ 127000 h 495300"/>
                <a:gd name="connsiteX7" fmla="*/ 0 w 1778000"/>
                <a:gd name="connsiteY7" fmla="*/ 190500 h 495300"/>
                <a:gd name="connsiteX8" fmla="*/ 12700 w 1778000"/>
                <a:gd name="connsiteY8" fmla="*/ 342900 h 495300"/>
                <a:gd name="connsiteX9" fmla="*/ 25400 w 1778000"/>
                <a:gd name="connsiteY9" fmla="*/ 381000 h 495300"/>
                <a:gd name="connsiteX10" fmla="*/ 63500 w 1778000"/>
                <a:gd name="connsiteY10" fmla="*/ 393700 h 495300"/>
                <a:gd name="connsiteX11" fmla="*/ 190500 w 1778000"/>
                <a:gd name="connsiteY11" fmla="*/ 444500 h 495300"/>
                <a:gd name="connsiteX12" fmla="*/ 342900 w 1778000"/>
                <a:gd name="connsiteY12" fmla="*/ 482600 h 495300"/>
                <a:gd name="connsiteX13" fmla="*/ 1244600 w 1778000"/>
                <a:gd name="connsiteY13" fmla="*/ 495300 h 495300"/>
                <a:gd name="connsiteX14" fmla="*/ 1511300 w 1778000"/>
                <a:gd name="connsiteY14" fmla="*/ 482600 h 495300"/>
                <a:gd name="connsiteX15" fmla="*/ 1587500 w 1778000"/>
                <a:gd name="connsiteY15" fmla="*/ 457200 h 495300"/>
                <a:gd name="connsiteX16" fmla="*/ 1701800 w 1778000"/>
                <a:gd name="connsiteY16" fmla="*/ 431800 h 495300"/>
                <a:gd name="connsiteX17" fmla="*/ 1714500 w 1778000"/>
                <a:gd name="connsiteY17" fmla="*/ 393700 h 495300"/>
                <a:gd name="connsiteX18" fmla="*/ 1765300 w 1778000"/>
                <a:gd name="connsiteY18" fmla="*/ 381000 h 495300"/>
                <a:gd name="connsiteX19" fmla="*/ 1778000 w 1778000"/>
                <a:gd name="connsiteY19" fmla="*/ 304800 h 495300"/>
                <a:gd name="connsiteX20" fmla="*/ 1765300 w 1778000"/>
                <a:gd name="connsiteY20" fmla="*/ 177800 h 495300"/>
                <a:gd name="connsiteX21" fmla="*/ 1752600 w 1778000"/>
                <a:gd name="connsiteY21" fmla="*/ 139700 h 495300"/>
                <a:gd name="connsiteX22" fmla="*/ 1727200 w 1778000"/>
                <a:gd name="connsiteY22" fmla="*/ 101600 h 495300"/>
                <a:gd name="connsiteX23" fmla="*/ 1689100 w 1778000"/>
                <a:gd name="connsiteY23" fmla="*/ 76200 h 495300"/>
                <a:gd name="connsiteX24" fmla="*/ 1384300 w 1778000"/>
                <a:gd name="connsiteY24" fmla="*/ 508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78000" h="495300">
                  <a:moveTo>
                    <a:pt x="1435100" y="76200"/>
                  </a:moveTo>
                  <a:cubicBezTo>
                    <a:pt x="1413933" y="71967"/>
                    <a:pt x="1391811" y="71079"/>
                    <a:pt x="1371600" y="63500"/>
                  </a:cubicBezTo>
                  <a:cubicBezTo>
                    <a:pt x="1293349" y="34156"/>
                    <a:pt x="1379333" y="23794"/>
                    <a:pt x="1257300" y="12700"/>
                  </a:cubicBezTo>
                  <a:lnTo>
                    <a:pt x="1117600" y="0"/>
                  </a:lnTo>
                  <a:lnTo>
                    <a:pt x="63500" y="12700"/>
                  </a:lnTo>
                  <a:cubicBezTo>
                    <a:pt x="48253" y="13417"/>
                    <a:pt x="44299" y="36852"/>
                    <a:pt x="38100" y="50800"/>
                  </a:cubicBezTo>
                  <a:cubicBezTo>
                    <a:pt x="27226" y="75266"/>
                    <a:pt x="17951" y="100746"/>
                    <a:pt x="12700" y="127000"/>
                  </a:cubicBezTo>
                  <a:lnTo>
                    <a:pt x="0" y="190500"/>
                  </a:lnTo>
                  <a:cubicBezTo>
                    <a:pt x="4233" y="241300"/>
                    <a:pt x="5963" y="292371"/>
                    <a:pt x="12700" y="342900"/>
                  </a:cubicBezTo>
                  <a:cubicBezTo>
                    <a:pt x="14469" y="356170"/>
                    <a:pt x="15934" y="371534"/>
                    <a:pt x="25400" y="381000"/>
                  </a:cubicBezTo>
                  <a:cubicBezTo>
                    <a:pt x="34866" y="390466"/>
                    <a:pt x="51526" y="387713"/>
                    <a:pt x="63500" y="393700"/>
                  </a:cubicBezTo>
                  <a:cubicBezTo>
                    <a:pt x="176821" y="450361"/>
                    <a:pt x="-13181" y="386305"/>
                    <a:pt x="190500" y="444500"/>
                  </a:cubicBezTo>
                  <a:cubicBezTo>
                    <a:pt x="253578" y="486552"/>
                    <a:pt x="230805" y="479798"/>
                    <a:pt x="342900" y="482600"/>
                  </a:cubicBezTo>
                  <a:cubicBezTo>
                    <a:pt x="643403" y="490113"/>
                    <a:pt x="944033" y="491067"/>
                    <a:pt x="1244600" y="495300"/>
                  </a:cubicBezTo>
                  <a:cubicBezTo>
                    <a:pt x="1333500" y="491067"/>
                    <a:pt x="1422844" y="492428"/>
                    <a:pt x="1511300" y="482600"/>
                  </a:cubicBezTo>
                  <a:cubicBezTo>
                    <a:pt x="1537910" y="479643"/>
                    <a:pt x="1561525" y="463694"/>
                    <a:pt x="1587500" y="457200"/>
                  </a:cubicBezTo>
                  <a:cubicBezTo>
                    <a:pt x="1659241" y="439265"/>
                    <a:pt x="1621184" y="447923"/>
                    <a:pt x="1701800" y="431800"/>
                  </a:cubicBezTo>
                  <a:cubicBezTo>
                    <a:pt x="1706033" y="419100"/>
                    <a:pt x="1704047" y="402063"/>
                    <a:pt x="1714500" y="393700"/>
                  </a:cubicBezTo>
                  <a:cubicBezTo>
                    <a:pt x="1728130" y="382796"/>
                    <a:pt x="1755155" y="395203"/>
                    <a:pt x="1765300" y="381000"/>
                  </a:cubicBezTo>
                  <a:cubicBezTo>
                    <a:pt x="1780267" y="360046"/>
                    <a:pt x="1773767" y="330200"/>
                    <a:pt x="1778000" y="304800"/>
                  </a:cubicBezTo>
                  <a:cubicBezTo>
                    <a:pt x="1773767" y="262467"/>
                    <a:pt x="1771769" y="219850"/>
                    <a:pt x="1765300" y="177800"/>
                  </a:cubicBezTo>
                  <a:cubicBezTo>
                    <a:pt x="1763264" y="164569"/>
                    <a:pt x="1758587" y="151674"/>
                    <a:pt x="1752600" y="139700"/>
                  </a:cubicBezTo>
                  <a:cubicBezTo>
                    <a:pt x="1745774" y="126048"/>
                    <a:pt x="1737993" y="112393"/>
                    <a:pt x="1727200" y="101600"/>
                  </a:cubicBezTo>
                  <a:cubicBezTo>
                    <a:pt x="1716407" y="90807"/>
                    <a:pt x="1703048" y="82399"/>
                    <a:pt x="1689100" y="76200"/>
                  </a:cubicBezTo>
                  <a:cubicBezTo>
                    <a:pt x="1577733" y="26703"/>
                    <a:pt x="1534022" y="50800"/>
                    <a:pt x="1384300" y="50800"/>
                  </a:cubicBezTo>
                </a:path>
              </a:pathLst>
            </a:cu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740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vs. Shared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general, accesses to private (local to thread) variables are usually </a:t>
            </a:r>
            <a:r>
              <a:rPr lang="en-US" dirty="0">
                <a:solidFill>
                  <a:srgbClr val="FF0000"/>
                </a:solidFill>
              </a:rPr>
              <a:t>faster</a:t>
            </a:r>
            <a:r>
              <a:rPr lang="en-US" dirty="0"/>
              <a:t> than access to shared variables</a:t>
            </a:r>
          </a:p>
          <a:p>
            <a:pPr lvl="1"/>
            <a:r>
              <a:rPr lang="en-US" dirty="0"/>
              <a:t>If accessed often, private variables will be kept in the processor’s cache memory</a:t>
            </a:r>
          </a:p>
          <a:p>
            <a:pPr lvl="1"/>
            <a:r>
              <a:rPr lang="en-US" dirty="0"/>
              <a:t>Shared variables will also be cached, but there are some additional overheads required to manage them if more than one processor accesses and modifies the variables</a:t>
            </a:r>
          </a:p>
          <a:p>
            <a:r>
              <a:rPr lang="en-US" dirty="0"/>
              <a:t>Maximize use of local / private variables to achieve best performance</a:t>
            </a:r>
          </a:p>
        </p:txBody>
      </p:sp>
    </p:spTree>
    <p:extLst>
      <p:ext uri="{BB962C8B-B14F-4D97-AF65-F5344CB8AC3E}">
        <p14:creationId xmlns:p14="http://schemas.microsoft.com/office/powerpoint/2010/main" val="35141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69"/>
            <a:ext cx="8229600" cy="53478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Parallel Dot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536202"/>
            <a:ext cx="8229600" cy="62074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#include &lt;</a:t>
            </a:r>
            <a:r>
              <a:rPr lang="en-US" sz="1400" dirty="0" err="1">
                <a:latin typeface="Courier"/>
                <a:cs typeface="Courier"/>
              </a:rPr>
              <a:t>omp.h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#include &lt;</a:t>
            </a:r>
            <a:r>
              <a:rPr lang="en-US" sz="1400" dirty="0" err="1">
                <a:latin typeface="Courier"/>
                <a:cs typeface="Courier"/>
              </a:rPr>
              <a:t>stdio.h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#include &lt;</a:t>
            </a:r>
            <a:r>
              <a:rPr lang="en-US" sz="1400" dirty="0" err="1">
                <a:latin typeface="Courier"/>
                <a:cs typeface="Courier"/>
              </a:rPr>
              <a:t>stdlib.h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#define NUM_THREADS 4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#define NUM_ELEM 100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double A[NUM_ELEM], B[NUM_ELEM];	// inputs; initialization not shown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double C[NUM_THREADS];         	// result computed by each thread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double Result;                 	// final result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main (void)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nthreads</a:t>
            </a:r>
            <a:r>
              <a:rPr lang="en-US" sz="1400" dirty="0">
                <a:latin typeface="Courier"/>
                <a:cs typeface="Courier"/>
              </a:rPr>
              <a:t>;			// shared variables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err="1">
                <a:latin typeface="Courier"/>
                <a:cs typeface="Courier"/>
              </a:rPr>
              <a:t>omp_set_num_threads</a:t>
            </a:r>
            <a:r>
              <a:rPr lang="en-US" sz="1400" dirty="0">
                <a:latin typeface="Courier"/>
                <a:cs typeface="Courier"/>
              </a:rPr>
              <a:t>(NUM_THREADS);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#pragma </a:t>
            </a:r>
            <a:r>
              <a:rPr lang="en-US" sz="1400" dirty="0" err="1">
                <a:latin typeface="Courier"/>
                <a:cs typeface="Courier"/>
              </a:rPr>
              <a:t>omp</a:t>
            </a:r>
            <a:r>
              <a:rPr lang="en-US" sz="1400" dirty="0">
                <a:latin typeface="Courier"/>
                <a:cs typeface="Courier"/>
              </a:rPr>
              <a:t> parallel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{	</a:t>
            </a:r>
            <a:r>
              <a:rPr lang="en-US" sz="1400" dirty="0" err="1">
                <a:latin typeface="Courier"/>
                <a:cs typeface="Courier"/>
              </a:rPr>
              <a:t>int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, id, </a:t>
            </a:r>
            <a:r>
              <a:rPr lang="en-US" sz="1400" dirty="0" err="1">
                <a:latin typeface="Courier"/>
                <a:cs typeface="Courier"/>
              </a:rPr>
              <a:t>nthrds</a:t>
            </a:r>
            <a:r>
              <a:rPr lang="en-US" sz="1400" dirty="0">
                <a:latin typeface="Courier"/>
                <a:cs typeface="Courier"/>
              </a:rPr>
              <a:t>;	// private variables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	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double 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MyC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;			// private variable; sum results from thread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	id = </a:t>
            </a:r>
            <a:r>
              <a:rPr lang="en-US" sz="1400" dirty="0" err="1">
                <a:latin typeface="Courier"/>
                <a:cs typeface="Courier"/>
              </a:rPr>
              <a:t>omp_get_thread_num</a:t>
            </a:r>
            <a:r>
              <a:rPr lang="en-US" sz="1400" dirty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	</a:t>
            </a:r>
            <a:r>
              <a:rPr lang="en-US" sz="1400" dirty="0" err="1">
                <a:latin typeface="Courier"/>
                <a:cs typeface="Courier"/>
              </a:rPr>
              <a:t>nthrds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omp_get_num_threads</a:t>
            </a:r>
            <a:r>
              <a:rPr lang="en-US" sz="1400" dirty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	if (id == 0) </a:t>
            </a:r>
            <a:r>
              <a:rPr lang="en-US" sz="1400" dirty="0" err="1">
                <a:latin typeface="Courier"/>
                <a:cs typeface="Courier"/>
              </a:rPr>
              <a:t>nthreads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nthrds</a:t>
            </a:r>
            <a:r>
              <a:rPr lang="en-US" sz="1400" dirty="0">
                <a:latin typeface="Courier"/>
                <a:cs typeface="Courier"/>
              </a:rPr>
              <a:t>;	// one thread writes </a:t>
            </a:r>
            <a:r>
              <a:rPr lang="en-US" sz="1400" dirty="0" err="1">
                <a:latin typeface="Courier"/>
                <a:cs typeface="Courier"/>
              </a:rPr>
              <a:t>nthreads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	for (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=id, 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MyC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=0.0</a:t>
            </a:r>
            <a:r>
              <a:rPr lang="en-US" sz="1400" dirty="0">
                <a:latin typeface="Courier"/>
                <a:cs typeface="Courier"/>
              </a:rPr>
              <a:t>; 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&lt;NUM_ELEM; 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+=</a:t>
            </a:r>
            <a:r>
              <a:rPr lang="en-US" sz="1400" dirty="0" err="1">
                <a:latin typeface="Courier"/>
                <a:cs typeface="Courier"/>
              </a:rPr>
              <a:t>nthrds</a:t>
            </a:r>
            <a:r>
              <a:rPr lang="en-US" sz="1400" dirty="0">
                <a:latin typeface="Courier"/>
                <a:cs typeface="Courier"/>
              </a:rPr>
              <a:t>) 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MyC</a:t>
            </a:r>
            <a:r>
              <a:rPr lang="en-US" sz="1400" dirty="0">
                <a:latin typeface="Courier"/>
                <a:cs typeface="Courier"/>
              </a:rPr>
              <a:t> += A[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]*B[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	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C[id] = 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MyC</a:t>
            </a:r>
            <a:r>
              <a:rPr lang="en-US" sz="1400" dirty="0">
                <a:latin typeface="Courier"/>
                <a:cs typeface="Courier"/>
              </a:rPr>
              <a:t>; 	// write result from this thread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for (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=0, Result=0.0;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&lt;</a:t>
            </a:r>
            <a:r>
              <a:rPr lang="en-US" sz="1400" dirty="0" err="1">
                <a:latin typeface="Courier"/>
                <a:cs typeface="Courier"/>
              </a:rPr>
              <a:t>nthreads</a:t>
            </a:r>
            <a:r>
              <a:rPr lang="en-US" sz="1400" dirty="0">
                <a:latin typeface="Courier"/>
                <a:cs typeface="Courier"/>
              </a:rPr>
              <a:t>;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++)  Result += C[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err="1">
                <a:latin typeface="Courier"/>
                <a:cs typeface="Courier"/>
              </a:rPr>
              <a:t>printf</a:t>
            </a:r>
            <a:r>
              <a:rPr lang="en-US" sz="1400" dirty="0">
                <a:latin typeface="Courier"/>
                <a:cs typeface="Courier"/>
              </a:rPr>
              <a:t> ("result = %f\n", Result);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}</a:t>
            </a:r>
          </a:p>
          <a:p>
            <a:endParaRPr lang="en-US" sz="1400" dirty="0">
              <a:latin typeface="Courier"/>
              <a:cs typeface="Courier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346200" y="2717800"/>
            <a:ext cx="7797801" cy="3063216"/>
            <a:chOff x="1346200" y="2717800"/>
            <a:chExt cx="7797801" cy="3063216"/>
          </a:xfrm>
        </p:grpSpPr>
        <p:sp>
          <p:nvSpPr>
            <p:cNvPr id="5" name="TextBox 4"/>
            <p:cNvSpPr txBox="1"/>
            <p:nvPr/>
          </p:nvSpPr>
          <p:spPr>
            <a:xfrm>
              <a:off x="5092701" y="2717800"/>
              <a:ext cx="40513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Private variable holds result from each thread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2108200" y="4127500"/>
              <a:ext cx="609600" cy="383516"/>
            </a:xfrm>
            <a:custGeom>
              <a:avLst/>
              <a:gdLst>
                <a:gd name="connsiteX0" fmla="*/ 1435100 w 1778000"/>
                <a:gd name="connsiteY0" fmla="*/ 76200 h 495300"/>
                <a:gd name="connsiteX1" fmla="*/ 1371600 w 1778000"/>
                <a:gd name="connsiteY1" fmla="*/ 63500 h 495300"/>
                <a:gd name="connsiteX2" fmla="*/ 1257300 w 1778000"/>
                <a:gd name="connsiteY2" fmla="*/ 12700 h 495300"/>
                <a:gd name="connsiteX3" fmla="*/ 1117600 w 1778000"/>
                <a:gd name="connsiteY3" fmla="*/ 0 h 495300"/>
                <a:gd name="connsiteX4" fmla="*/ 63500 w 1778000"/>
                <a:gd name="connsiteY4" fmla="*/ 12700 h 495300"/>
                <a:gd name="connsiteX5" fmla="*/ 38100 w 1778000"/>
                <a:gd name="connsiteY5" fmla="*/ 50800 h 495300"/>
                <a:gd name="connsiteX6" fmla="*/ 12700 w 1778000"/>
                <a:gd name="connsiteY6" fmla="*/ 127000 h 495300"/>
                <a:gd name="connsiteX7" fmla="*/ 0 w 1778000"/>
                <a:gd name="connsiteY7" fmla="*/ 190500 h 495300"/>
                <a:gd name="connsiteX8" fmla="*/ 12700 w 1778000"/>
                <a:gd name="connsiteY8" fmla="*/ 342900 h 495300"/>
                <a:gd name="connsiteX9" fmla="*/ 25400 w 1778000"/>
                <a:gd name="connsiteY9" fmla="*/ 381000 h 495300"/>
                <a:gd name="connsiteX10" fmla="*/ 63500 w 1778000"/>
                <a:gd name="connsiteY10" fmla="*/ 393700 h 495300"/>
                <a:gd name="connsiteX11" fmla="*/ 190500 w 1778000"/>
                <a:gd name="connsiteY11" fmla="*/ 444500 h 495300"/>
                <a:gd name="connsiteX12" fmla="*/ 342900 w 1778000"/>
                <a:gd name="connsiteY12" fmla="*/ 482600 h 495300"/>
                <a:gd name="connsiteX13" fmla="*/ 1244600 w 1778000"/>
                <a:gd name="connsiteY13" fmla="*/ 495300 h 495300"/>
                <a:gd name="connsiteX14" fmla="*/ 1511300 w 1778000"/>
                <a:gd name="connsiteY14" fmla="*/ 482600 h 495300"/>
                <a:gd name="connsiteX15" fmla="*/ 1587500 w 1778000"/>
                <a:gd name="connsiteY15" fmla="*/ 457200 h 495300"/>
                <a:gd name="connsiteX16" fmla="*/ 1701800 w 1778000"/>
                <a:gd name="connsiteY16" fmla="*/ 431800 h 495300"/>
                <a:gd name="connsiteX17" fmla="*/ 1714500 w 1778000"/>
                <a:gd name="connsiteY17" fmla="*/ 393700 h 495300"/>
                <a:gd name="connsiteX18" fmla="*/ 1765300 w 1778000"/>
                <a:gd name="connsiteY18" fmla="*/ 381000 h 495300"/>
                <a:gd name="connsiteX19" fmla="*/ 1778000 w 1778000"/>
                <a:gd name="connsiteY19" fmla="*/ 304800 h 495300"/>
                <a:gd name="connsiteX20" fmla="*/ 1765300 w 1778000"/>
                <a:gd name="connsiteY20" fmla="*/ 177800 h 495300"/>
                <a:gd name="connsiteX21" fmla="*/ 1752600 w 1778000"/>
                <a:gd name="connsiteY21" fmla="*/ 139700 h 495300"/>
                <a:gd name="connsiteX22" fmla="*/ 1727200 w 1778000"/>
                <a:gd name="connsiteY22" fmla="*/ 101600 h 495300"/>
                <a:gd name="connsiteX23" fmla="*/ 1689100 w 1778000"/>
                <a:gd name="connsiteY23" fmla="*/ 76200 h 495300"/>
                <a:gd name="connsiteX24" fmla="*/ 1384300 w 1778000"/>
                <a:gd name="connsiteY24" fmla="*/ 508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78000" h="495300">
                  <a:moveTo>
                    <a:pt x="1435100" y="76200"/>
                  </a:moveTo>
                  <a:cubicBezTo>
                    <a:pt x="1413933" y="71967"/>
                    <a:pt x="1391811" y="71079"/>
                    <a:pt x="1371600" y="63500"/>
                  </a:cubicBezTo>
                  <a:cubicBezTo>
                    <a:pt x="1293349" y="34156"/>
                    <a:pt x="1379333" y="23794"/>
                    <a:pt x="1257300" y="12700"/>
                  </a:cubicBezTo>
                  <a:lnTo>
                    <a:pt x="1117600" y="0"/>
                  </a:lnTo>
                  <a:lnTo>
                    <a:pt x="63500" y="12700"/>
                  </a:lnTo>
                  <a:cubicBezTo>
                    <a:pt x="48253" y="13417"/>
                    <a:pt x="44299" y="36852"/>
                    <a:pt x="38100" y="50800"/>
                  </a:cubicBezTo>
                  <a:cubicBezTo>
                    <a:pt x="27226" y="75266"/>
                    <a:pt x="17951" y="100746"/>
                    <a:pt x="12700" y="127000"/>
                  </a:cubicBezTo>
                  <a:lnTo>
                    <a:pt x="0" y="190500"/>
                  </a:lnTo>
                  <a:cubicBezTo>
                    <a:pt x="4233" y="241300"/>
                    <a:pt x="5963" y="292371"/>
                    <a:pt x="12700" y="342900"/>
                  </a:cubicBezTo>
                  <a:cubicBezTo>
                    <a:pt x="14469" y="356170"/>
                    <a:pt x="15934" y="371534"/>
                    <a:pt x="25400" y="381000"/>
                  </a:cubicBezTo>
                  <a:cubicBezTo>
                    <a:pt x="34866" y="390466"/>
                    <a:pt x="51526" y="387713"/>
                    <a:pt x="63500" y="393700"/>
                  </a:cubicBezTo>
                  <a:cubicBezTo>
                    <a:pt x="176821" y="450361"/>
                    <a:pt x="-13181" y="386305"/>
                    <a:pt x="190500" y="444500"/>
                  </a:cubicBezTo>
                  <a:cubicBezTo>
                    <a:pt x="253578" y="486552"/>
                    <a:pt x="230805" y="479798"/>
                    <a:pt x="342900" y="482600"/>
                  </a:cubicBezTo>
                  <a:cubicBezTo>
                    <a:pt x="643403" y="490113"/>
                    <a:pt x="944033" y="491067"/>
                    <a:pt x="1244600" y="495300"/>
                  </a:cubicBezTo>
                  <a:cubicBezTo>
                    <a:pt x="1333500" y="491067"/>
                    <a:pt x="1422844" y="492428"/>
                    <a:pt x="1511300" y="482600"/>
                  </a:cubicBezTo>
                  <a:cubicBezTo>
                    <a:pt x="1537910" y="479643"/>
                    <a:pt x="1561525" y="463694"/>
                    <a:pt x="1587500" y="457200"/>
                  </a:cubicBezTo>
                  <a:cubicBezTo>
                    <a:pt x="1659241" y="439265"/>
                    <a:pt x="1621184" y="447923"/>
                    <a:pt x="1701800" y="431800"/>
                  </a:cubicBezTo>
                  <a:cubicBezTo>
                    <a:pt x="1706033" y="419100"/>
                    <a:pt x="1704047" y="402063"/>
                    <a:pt x="1714500" y="393700"/>
                  </a:cubicBezTo>
                  <a:cubicBezTo>
                    <a:pt x="1728130" y="382796"/>
                    <a:pt x="1755155" y="395203"/>
                    <a:pt x="1765300" y="381000"/>
                  </a:cubicBezTo>
                  <a:cubicBezTo>
                    <a:pt x="1780267" y="360046"/>
                    <a:pt x="1773767" y="330200"/>
                    <a:pt x="1778000" y="304800"/>
                  </a:cubicBezTo>
                  <a:cubicBezTo>
                    <a:pt x="1773767" y="262467"/>
                    <a:pt x="1771769" y="219850"/>
                    <a:pt x="1765300" y="177800"/>
                  </a:cubicBezTo>
                  <a:cubicBezTo>
                    <a:pt x="1763264" y="164569"/>
                    <a:pt x="1758587" y="151674"/>
                    <a:pt x="1752600" y="139700"/>
                  </a:cubicBezTo>
                  <a:cubicBezTo>
                    <a:pt x="1745774" y="126048"/>
                    <a:pt x="1737993" y="112393"/>
                    <a:pt x="1727200" y="101600"/>
                  </a:cubicBezTo>
                  <a:cubicBezTo>
                    <a:pt x="1716407" y="90807"/>
                    <a:pt x="1703048" y="82399"/>
                    <a:pt x="1689100" y="76200"/>
                  </a:cubicBezTo>
                  <a:cubicBezTo>
                    <a:pt x="1577733" y="26703"/>
                    <a:pt x="1534022" y="50800"/>
                    <a:pt x="1384300" y="50800"/>
                  </a:cubicBezTo>
                </a:path>
              </a:pathLst>
            </a:cu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2717800" y="3671907"/>
              <a:ext cx="3975100" cy="591459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 7"/>
            <p:cNvSpPr/>
            <p:nvPr/>
          </p:nvSpPr>
          <p:spPr>
            <a:xfrm>
              <a:off x="6057900" y="5105400"/>
              <a:ext cx="2362200" cy="393700"/>
            </a:xfrm>
            <a:custGeom>
              <a:avLst/>
              <a:gdLst>
                <a:gd name="connsiteX0" fmla="*/ 1435100 w 1778000"/>
                <a:gd name="connsiteY0" fmla="*/ 76200 h 495300"/>
                <a:gd name="connsiteX1" fmla="*/ 1371600 w 1778000"/>
                <a:gd name="connsiteY1" fmla="*/ 63500 h 495300"/>
                <a:gd name="connsiteX2" fmla="*/ 1257300 w 1778000"/>
                <a:gd name="connsiteY2" fmla="*/ 12700 h 495300"/>
                <a:gd name="connsiteX3" fmla="*/ 1117600 w 1778000"/>
                <a:gd name="connsiteY3" fmla="*/ 0 h 495300"/>
                <a:gd name="connsiteX4" fmla="*/ 63500 w 1778000"/>
                <a:gd name="connsiteY4" fmla="*/ 12700 h 495300"/>
                <a:gd name="connsiteX5" fmla="*/ 38100 w 1778000"/>
                <a:gd name="connsiteY5" fmla="*/ 50800 h 495300"/>
                <a:gd name="connsiteX6" fmla="*/ 12700 w 1778000"/>
                <a:gd name="connsiteY6" fmla="*/ 127000 h 495300"/>
                <a:gd name="connsiteX7" fmla="*/ 0 w 1778000"/>
                <a:gd name="connsiteY7" fmla="*/ 190500 h 495300"/>
                <a:gd name="connsiteX8" fmla="*/ 12700 w 1778000"/>
                <a:gd name="connsiteY8" fmla="*/ 342900 h 495300"/>
                <a:gd name="connsiteX9" fmla="*/ 25400 w 1778000"/>
                <a:gd name="connsiteY9" fmla="*/ 381000 h 495300"/>
                <a:gd name="connsiteX10" fmla="*/ 63500 w 1778000"/>
                <a:gd name="connsiteY10" fmla="*/ 393700 h 495300"/>
                <a:gd name="connsiteX11" fmla="*/ 190500 w 1778000"/>
                <a:gd name="connsiteY11" fmla="*/ 444500 h 495300"/>
                <a:gd name="connsiteX12" fmla="*/ 342900 w 1778000"/>
                <a:gd name="connsiteY12" fmla="*/ 482600 h 495300"/>
                <a:gd name="connsiteX13" fmla="*/ 1244600 w 1778000"/>
                <a:gd name="connsiteY13" fmla="*/ 495300 h 495300"/>
                <a:gd name="connsiteX14" fmla="*/ 1511300 w 1778000"/>
                <a:gd name="connsiteY14" fmla="*/ 482600 h 495300"/>
                <a:gd name="connsiteX15" fmla="*/ 1587500 w 1778000"/>
                <a:gd name="connsiteY15" fmla="*/ 457200 h 495300"/>
                <a:gd name="connsiteX16" fmla="*/ 1701800 w 1778000"/>
                <a:gd name="connsiteY16" fmla="*/ 431800 h 495300"/>
                <a:gd name="connsiteX17" fmla="*/ 1714500 w 1778000"/>
                <a:gd name="connsiteY17" fmla="*/ 393700 h 495300"/>
                <a:gd name="connsiteX18" fmla="*/ 1765300 w 1778000"/>
                <a:gd name="connsiteY18" fmla="*/ 381000 h 495300"/>
                <a:gd name="connsiteX19" fmla="*/ 1778000 w 1778000"/>
                <a:gd name="connsiteY19" fmla="*/ 304800 h 495300"/>
                <a:gd name="connsiteX20" fmla="*/ 1765300 w 1778000"/>
                <a:gd name="connsiteY20" fmla="*/ 177800 h 495300"/>
                <a:gd name="connsiteX21" fmla="*/ 1752600 w 1778000"/>
                <a:gd name="connsiteY21" fmla="*/ 139700 h 495300"/>
                <a:gd name="connsiteX22" fmla="*/ 1727200 w 1778000"/>
                <a:gd name="connsiteY22" fmla="*/ 101600 h 495300"/>
                <a:gd name="connsiteX23" fmla="*/ 1689100 w 1778000"/>
                <a:gd name="connsiteY23" fmla="*/ 76200 h 495300"/>
                <a:gd name="connsiteX24" fmla="*/ 1384300 w 1778000"/>
                <a:gd name="connsiteY24" fmla="*/ 508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78000" h="495300">
                  <a:moveTo>
                    <a:pt x="1435100" y="76200"/>
                  </a:moveTo>
                  <a:cubicBezTo>
                    <a:pt x="1413933" y="71967"/>
                    <a:pt x="1391811" y="71079"/>
                    <a:pt x="1371600" y="63500"/>
                  </a:cubicBezTo>
                  <a:cubicBezTo>
                    <a:pt x="1293349" y="34156"/>
                    <a:pt x="1379333" y="23794"/>
                    <a:pt x="1257300" y="12700"/>
                  </a:cubicBezTo>
                  <a:lnTo>
                    <a:pt x="1117600" y="0"/>
                  </a:lnTo>
                  <a:lnTo>
                    <a:pt x="63500" y="12700"/>
                  </a:lnTo>
                  <a:cubicBezTo>
                    <a:pt x="48253" y="13417"/>
                    <a:pt x="44299" y="36852"/>
                    <a:pt x="38100" y="50800"/>
                  </a:cubicBezTo>
                  <a:cubicBezTo>
                    <a:pt x="27226" y="75266"/>
                    <a:pt x="17951" y="100746"/>
                    <a:pt x="12700" y="127000"/>
                  </a:cubicBezTo>
                  <a:lnTo>
                    <a:pt x="0" y="190500"/>
                  </a:lnTo>
                  <a:cubicBezTo>
                    <a:pt x="4233" y="241300"/>
                    <a:pt x="5963" y="292371"/>
                    <a:pt x="12700" y="342900"/>
                  </a:cubicBezTo>
                  <a:cubicBezTo>
                    <a:pt x="14469" y="356170"/>
                    <a:pt x="15934" y="371534"/>
                    <a:pt x="25400" y="381000"/>
                  </a:cubicBezTo>
                  <a:cubicBezTo>
                    <a:pt x="34866" y="390466"/>
                    <a:pt x="51526" y="387713"/>
                    <a:pt x="63500" y="393700"/>
                  </a:cubicBezTo>
                  <a:cubicBezTo>
                    <a:pt x="176821" y="450361"/>
                    <a:pt x="-13181" y="386305"/>
                    <a:pt x="190500" y="444500"/>
                  </a:cubicBezTo>
                  <a:cubicBezTo>
                    <a:pt x="253578" y="486552"/>
                    <a:pt x="230805" y="479798"/>
                    <a:pt x="342900" y="482600"/>
                  </a:cubicBezTo>
                  <a:cubicBezTo>
                    <a:pt x="643403" y="490113"/>
                    <a:pt x="944033" y="491067"/>
                    <a:pt x="1244600" y="495300"/>
                  </a:cubicBezTo>
                  <a:cubicBezTo>
                    <a:pt x="1333500" y="491067"/>
                    <a:pt x="1422844" y="492428"/>
                    <a:pt x="1511300" y="482600"/>
                  </a:cubicBezTo>
                  <a:cubicBezTo>
                    <a:pt x="1537910" y="479643"/>
                    <a:pt x="1561525" y="463694"/>
                    <a:pt x="1587500" y="457200"/>
                  </a:cubicBezTo>
                  <a:cubicBezTo>
                    <a:pt x="1659241" y="439265"/>
                    <a:pt x="1621184" y="447923"/>
                    <a:pt x="1701800" y="431800"/>
                  </a:cubicBezTo>
                  <a:cubicBezTo>
                    <a:pt x="1706033" y="419100"/>
                    <a:pt x="1704047" y="402063"/>
                    <a:pt x="1714500" y="393700"/>
                  </a:cubicBezTo>
                  <a:cubicBezTo>
                    <a:pt x="1728130" y="382796"/>
                    <a:pt x="1755155" y="395203"/>
                    <a:pt x="1765300" y="381000"/>
                  </a:cubicBezTo>
                  <a:cubicBezTo>
                    <a:pt x="1780267" y="360046"/>
                    <a:pt x="1773767" y="330200"/>
                    <a:pt x="1778000" y="304800"/>
                  </a:cubicBezTo>
                  <a:cubicBezTo>
                    <a:pt x="1773767" y="262467"/>
                    <a:pt x="1771769" y="219850"/>
                    <a:pt x="1765300" y="177800"/>
                  </a:cubicBezTo>
                  <a:cubicBezTo>
                    <a:pt x="1763264" y="164569"/>
                    <a:pt x="1758587" y="151674"/>
                    <a:pt x="1752600" y="139700"/>
                  </a:cubicBezTo>
                  <a:cubicBezTo>
                    <a:pt x="1745774" y="126048"/>
                    <a:pt x="1737993" y="112393"/>
                    <a:pt x="1727200" y="101600"/>
                  </a:cubicBezTo>
                  <a:cubicBezTo>
                    <a:pt x="1716407" y="90807"/>
                    <a:pt x="1703048" y="82399"/>
                    <a:pt x="1689100" y="76200"/>
                  </a:cubicBezTo>
                  <a:cubicBezTo>
                    <a:pt x="1577733" y="26703"/>
                    <a:pt x="1534022" y="50800"/>
                    <a:pt x="1384300" y="50800"/>
                  </a:cubicBezTo>
                </a:path>
              </a:pathLst>
            </a:cu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6692900" y="3671907"/>
              <a:ext cx="546100" cy="1395393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1346200" y="5397500"/>
              <a:ext cx="1524000" cy="383516"/>
            </a:xfrm>
            <a:custGeom>
              <a:avLst/>
              <a:gdLst>
                <a:gd name="connsiteX0" fmla="*/ 1435100 w 1778000"/>
                <a:gd name="connsiteY0" fmla="*/ 76200 h 495300"/>
                <a:gd name="connsiteX1" fmla="*/ 1371600 w 1778000"/>
                <a:gd name="connsiteY1" fmla="*/ 63500 h 495300"/>
                <a:gd name="connsiteX2" fmla="*/ 1257300 w 1778000"/>
                <a:gd name="connsiteY2" fmla="*/ 12700 h 495300"/>
                <a:gd name="connsiteX3" fmla="*/ 1117600 w 1778000"/>
                <a:gd name="connsiteY3" fmla="*/ 0 h 495300"/>
                <a:gd name="connsiteX4" fmla="*/ 63500 w 1778000"/>
                <a:gd name="connsiteY4" fmla="*/ 12700 h 495300"/>
                <a:gd name="connsiteX5" fmla="*/ 38100 w 1778000"/>
                <a:gd name="connsiteY5" fmla="*/ 50800 h 495300"/>
                <a:gd name="connsiteX6" fmla="*/ 12700 w 1778000"/>
                <a:gd name="connsiteY6" fmla="*/ 127000 h 495300"/>
                <a:gd name="connsiteX7" fmla="*/ 0 w 1778000"/>
                <a:gd name="connsiteY7" fmla="*/ 190500 h 495300"/>
                <a:gd name="connsiteX8" fmla="*/ 12700 w 1778000"/>
                <a:gd name="connsiteY8" fmla="*/ 342900 h 495300"/>
                <a:gd name="connsiteX9" fmla="*/ 25400 w 1778000"/>
                <a:gd name="connsiteY9" fmla="*/ 381000 h 495300"/>
                <a:gd name="connsiteX10" fmla="*/ 63500 w 1778000"/>
                <a:gd name="connsiteY10" fmla="*/ 393700 h 495300"/>
                <a:gd name="connsiteX11" fmla="*/ 190500 w 1778000"/>
                <a:gd name="connsiteY11" fmla="*/ 444500 h 495300"/>
                <a:gd name="connsiteX12" fmla="*/ 342900 w 1778000"/>
                <a:gd name="connsiteY12" fmla="*/ 482600 h 495300"/>
                <a:gd name="connsiteX13" fmla="*/ 1244600 w 1778000"/>
                <a:gd name="connsiteY13" fmla="*/ 495300 h 495300"/>
                <a:gd name="connsiteX14" fmla="*/ 1511300 w 1778000"/>
                <a:gd name="connsiteY14" fmla="*/ 482600 h 495300"/>
                <a:gd name="connsiteX15" fmla="*/ 1587500 w 1778000"/>
                <a:gd name="connsiteY15" fmla="*/ 457200 h 495300"/>
                <a:gd name="connsiteX16" fmla="*/ 1701800 w 1778000"/>
                <a:gd name="connsiteY16" fmla="*/ 431800 h 495300"/>
                <a:gd name="connsiteX17" fmla="*/ 1714500 w 1778000"/>
                <a:gd name="connsiteY17" fmla="*/ 393700 h 495300"/>
                <a:gd name="connsiteX18" fmla="*/ 1765300 w 1778000"/>
                <a:gd name="connsiteY18" fmla="*/ 381000 h 495300"/>
                <a:gd name="connsiteX19" fmla="*/ 1778000 w 1778000"/>
                <a:gd name="connsiteY19" fmla="*/ 304800 h 495300"/>
                <a:gd name="connsiteX20" fmla="*/ 1765300 w 1778000"/>
                <a:gd name="connsiteY20" fmla="*/ 177800 h 495300"/>
                <a:gd name="connsiteX21" fmla="*/ 1752600 w 1778000"/>
                <a:gd name="connsiteY21" fmla="*/ 139700 h 495300"/>
                <a:gd name="connsiteX22" fmla="*/ 1727200 w 1778000"/>
                <a:gd name="connsiteY22" fmla="*/ 101600 h 495300"/>
                <a:gd name="connsiteX23" fmla="*/ 1689100 w 1778000"/>
                <a:gd name="connsiteY23" fmla="*/ 76200 h 495300"/>
                <a:gd name="connsiteX24" fmla="*/ 1384300 w 1778000"/>
                <a:gd name="connsiteY24" fmla="*/ 508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78000" h="495300">
                  <a:moveTo>
                    <a:pt x="1435100" y="76200"/>
                  </a:moveTo>
                  <a:cubicBezTo>
                    <a:pt x="1413933" y="71967"/>
                    <a:pt x="1391811" y="71079"/>
                    <a:pt x="1371600" y="63500"/>
                  </a:cubicBezTo>
                  <a:cubicBezTo>
                    <a:pt x="1293349" y="34156"/>
                    <a:pt x="1379333" y="23794"/>
                    <a:pt x="1257300" y="12700"/>
                  </a:cubicBezTo>
                  <a:lnTo>
                    <a:pt x="1117600" y="0"/>
                  </a:lnTo>
                  <a:lnTo>
                    <a:pt x="63500" y="12700"/>
                  </a:lnTo>
                  <a:cubicBezTo>
                    <a:pt x="48253" y="13417"/>
                    <a:pt x="44299" y="36852"/>
                    <a:pt x="38100" y="50800"/>
                  </a:cubicBezTo>
                  <a:cubicBezTo>
                    <a:pt x="27226" y="75266"/>
                    <a:pt x="17951" y="100746"/>
                    <a:pt x="12700" y="127000"/>
                  </a:cubicBezTo>
                  <a:lnTo>
                    <a:pt x="0" y="190500"/>
                  </a:lnTo>
                  <a:cubicBezTo>
                    <a:pt x="4233" y="241300"/>
                    <a:pt x="5963" y="292371"/>
                    <a:pt x="12700" y="342900"/>
                  </a:cubicBezTo>
                  <a:cubicBezTo>
                    <a:pt x="14469" y="356170"/>
                    <a:pt x="15934" y="371534"/>
                    <a:pt x="25400" y="381000"/>
                  </a:cubicBezTo>
                  <a:cubicBezTo>
                    <a:pt x="34866" y="390466"/>
                    <a:pt x="51526" y="387713"/>
                    <a:pt x="63500" y="393700"/>
                  </a:cubicBezTo>
                  <a:cubicBezTo>
                    <a:pt x="176821" y="450361"/>
                    <a:pt x="-13181" y="386305"/>
                    <a:pt x="190500" y="444500"/>
                  </a:cubicBezTo>
                  <a:cubicBezTo>
                    <a:pt x="253578" y="486552"/>
                    <a:pt x="230805" y="479798"/>
                    <a:pt x="342900" y="482600"/>
                  </a:cubicBezTo>
                  <a:cubicBezTo>
                    <a:pt x="643403" y="490113"/>
                    <a:pt x="944033" y="491067"/>
                    <a:pt x="1244600" y="495300"/>
                  </a:cubicBezTo>
                  <a:cubicBezTo>
                    <a:pt x="1333500" y="491067"/>
                    <a:pt x="1422844" y="492428"/>
                    <a:pt x="1511300" y="482600"/>
                  </a:cubicBezTo>
                  <a:cubicBezTo>
                    <a:pt x="1537910" y="479643"/>
                    <a:pt x="1561525" y="463694"/>
                    <a:pt x="1587500" y="457200"/>
                  </a:cubicBezTo>
                  <a:cubicBezTo>
                    <a:pt x="1659241" y="439265"/>
                    <a:pt x="1621184" y="447923"/>
                    <a:pt x="1701800" y="431800"/>
                  </a:cubicBezTo>
                  <a:cubicBezTo>
                    <a:pt x="1706033" y="419100"/>
                    <a:pt x="1704047" y="402063"/>
                    <a:pt x="1714500" y="393700"/>
                  </a:cubicBezTo>
                  <a:cubicBezTo>
                    <a:pt x="1728130" y="382796"/>
                    <a:pt x="1755155" y="395203"/>
                    <a:pt x="1765300" y="381000"/>
                  </a:cubicBezTo>
                  <a:cubicBezTo>
                    <a:pt x="1780267" y="360046"/>
                    <a:pt x="1773767" y="330200"/>
                    <a:pt x="1778000" y="304800"/>
                  </a:cubicBezTo>
                  <a:cubicBezTo>
                    <a:pt x="1773767" y="262467"/>
                    <a:pt x="1771769" y="219850"/>
                    <a:pt x="1765300" y="177800"/>
                  </a:cubicBezTo>
                  <a:cubicBezTo>
                    <a:pt x="1763264" y="164569"/>
                    <a:pt x="1758587" y="151674"/>
                    <a:pt x="1752600" y="139700"/>
                  </a:cubicBezTo>
                  <a:cubicBezTo>
                    <a:pt x="1745774" y="126048"/>
                    <a:pt x="1737993" y="112393"/>
                    <a:pt x="1727200" y="101600"/>
                  </a:cubicBezTo>
                  <a:cubicBezTo>
                    <a:pt x="1716407" y="90807"/>
                    <a:pt x="1703048" y="82399"/>
                    <a:pt x="1689100" y="76200"/>
                  </a:cubicBezTo>
                  <a:cubicBezTo>
                    <a:pt x="1577733" y="26703"/>
                    <a:pt x="1534022" y="50800"/>
                    <a:pt x="1384300" y="50800"/>
                  </a:cubicBezTo>
                </a:path>
              </a:pathLst>
            </a:cu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2870200" y="3671907"/>
              <a:ext cx="3822700" cy="1725593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480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Overview</a:t>
            </a:r>
          </a:p>
          <a:p>
            <a:r>
              <a:rPr lang="en-US" dirty="0">
                <a:solidFill>
                  <a:srgbClr val="BFBFBF"/>
                </a:solidFill>
              </a:rPr>
              <a:t>Threads and How to Create Them</a:t>
            </a:r>
          </a:p>
          <a:p>
            <a:r>
              <a:rPr lang="en-US" dirty="0">
                <a:solidFill>
                  <a:srgbClr val="BFBFBF"/>
                </a:solidFill>
              </a:rPr>
              <a:t>Shared and Private Variables</a:t>
            </a:r>
          </a:p>
          <a:p>
            <a:r>
              <a:rPr lang="en-US" dirty="0"/>
              <a:t>Synchronization</a:t>
            </a:r>
          </a:p>
          <a:p>
            <a:pPr lvl="1"/>
            <a:r>
              <a:rPr lang="en-US" dirty="0"/>
              <a:t>Barriers</a:t>
            </a:r>
          </a:p>
          <a:p>
            <a:pPr lvl="1"/>
            <a:r>
              <a:rPr lang="en-US" dirty="0"/>
              <a:t>Mutual Exclusion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77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38"/>
            <a:ext cx="8229600" cy="1143000"/>
          </a:xfrm>
        </p:spPr>
        <p:txBody>
          <a:bodyPr/>
          <a:lstStyle/>
          <a:p>
            <a:r>
              <a:rPr lang="en-US" dirty="0"/>
              <a:t>Sequence of Parallel 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70" y="927101"/>
            <a:ext cx="8229600" cy="2152650"/>
          </a:xfrm>
        </p:spPr>
        <p:txBody>
          <a:bodyPr>
            <a:normAutofit/>
          </a:bodyPr>
          <a:lstStyle/>
          <a:p>
            <a:r>
              <a:rPr lang="en-US" sz="2800" dirty="0"/>
              <a:t>Many parallel computations are structured as a sequence of steps, where each step computes results used by the next step</a:t>
            </a:r>
          </a:p>
          <a:p>
            <a:r>
              <a:rPr lang="en-US" sz="2800" dirty="0"/>
              <a:t>Each step involves a parallel computation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746352" y="3506992"/>
            <a:ext cx="7677818" cy="1455057"/>
            <a:chOff x="1073150" y="4231217"/>
            <a:chExt cx="7677818" cy="1455057"/>
          </a:xfrm>
        </p:grpSpPr>
        <p:grpSp>
          <p:nvGrpSpPr>
            <p:cNvPr id="23" name="Group 22"/>
            <p:cNvGrpSpPr/>
            <p:nvPr/>
          </p:nvGrpSpPr>
          <p:grpSpPr>
            <a:xfrm>
              <a:off x="1073150" y="4235449"/>
              <a:ext cx="2609850" cy="1450825"/>
              <a:chOff x="2432050" y="4486191"/>
              <a:chExt cx="4248150" cy="2247834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2432050" y="5831751"/>
                <a:ext cx="186918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2824515" y="4519071"/>
                <a:ext cx="3259904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824515" y="5453683"/>
                <a:ext cx="2865953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824515" y="6734025"/>
                <a:ext cx="3633828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2618969" y="4519071"/>
                <a:ext cx="205546" cy="1312680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2618969" y="5453683"/>
                <a:ext cx="205546" cy="378069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618969" y="5831751"/>
                <a:ext cx="205546" cy="902274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6556711" y="5831751"/>
                <a:ext cx="123489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073216" y="4486191"/>
                <a:ext cx="483494" cy="1325330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690468" y="5453683"/>
                <a:ext cx="866243" cy="378069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458343" y="5811521"/>
                <a:ext cx="98368" cy="889624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607134" y="4233333"/>
              <a:ext cx="2609850" cy="1450825"/>
              <a:chOff x="2432050" y="4486191"/>
              <a:chExt cx="4248150" cy="2247834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2432050" y="5831751"/>
                <a:ext cx="186918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824515" y="4519071"/>
                <a:ext cx="3259904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2824515" y="5453683"/>
                <a:ext cx="2865953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2824515" y="6734025"/>
                <a:ext cx="3633828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618969" y="4519071"/>
                <a:ext cx="205546" cy="1312680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2618969" y="5453683"/>
                <a:ext cx="205546" cy="378069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618969" y="5831751"/>
                <a:ext cx="205546" cy="902274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6556711" y="5831751"/>
                <a:ext cx="123489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 flipV="1">
                <a:off x="6073216" y="4486191"/>
                <a:ext cx="483494" cy="1325330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690468" y="5453683"/>
                <a:ext cx="866243" cy="378069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6458343" y="5811521"/>
                <a:ext cx="98368" cy="889624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6141118" y="4231217"/>
              <a:ext cx="2609850" cy="1450825"/>
              <a:chOff x="2432050" y="4486191"/>
              <a:chExt cx="4248150" cy="2247834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2432050" y="5831751"/>
                <a:ext cx="186918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824515" y="4519071"/>
                <a:ext cx="3259904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824515" y="5453683"/>
                <a:ext cx="2865953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824515" y="6734025"/>
                <a:ext cx="3633828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2618969" y="4519071"/>
                <a:ext cx="205546" cy="1312680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2618969" y="5453683"/>
                <a:ext cx="205546" cy="378069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2618969" y="5831751"/>
                <a:ext cx="205546" cy="902274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556711" y="5831751"/>
                <a:ext cx="123489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6073216" y="4486191"/>
                <a:ext cx="483494" cy="1325330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5690468" y="5453683"/>
                <a:ext cx="866243" cy="378069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6458343" y="5811521"/>
                <a:ext cx="98368" cy="889624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TextBox 48"/>
          <p:cNvSpPr txBox="1"/>
          <p:nvPr/>
        </p:nvSpPr>
        <p:spPr>
          <a:xfrm>
            <a:off x="385070" y="5436574"/>
            <a:ext cx="8460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Mechanism needed to ensure no thread begins the next step until all threads complete the current step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Barrier synchronization performs this function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663700" y="5148493"/>
            <a:ext cx="70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146550" y="5148493"/>
            <a:ext cx="94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i+1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13550" y="5148493"/>
            <a:ext cx="94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i+2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1600" y="3876211"/>
            <a:ext cx="549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…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443220" y="3857161"/>
            <a:ext cx="549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…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713351" y="2730175"/>
            <a:ext cx="1412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Intermediate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result</a:t>
            </a:r>
          </a:p>
        </p:txBody>
      </p:sp>
      <p:cxnSp>
        <p:nvCxnSpPr>
          <p:cNvPr id="58" name="Straight Arrow Connector 57"/>
          <p:cNvCxnSpPr>
            <a:stCxn id="55" idx="2"/>
          </p:cNvCxnSpPr>
          <p:nvPr/>
        </p:nvCxnSpPr>
        <p:spPr>
          <a:xfrm flipH="1">
            <a:off x="3280337" y="3376506"/>
            <a:ext cx="139510" cy="915769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282144" y="2742875"/>
            <a:ext cx="1412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Intermediate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result</a:t>
            </a:r>
          </a:p>
        </p:txBody>
      </p:sp>
      <p:cxnSp>
        <p:nvCxnSpPr>
          <p:cNvPr id="61" name="Straight Arrow Connector 60"/>
          <p:cNvCxnSpPr>
            <a:stCxn id="60" idx="2"/>
          </p:cNvCxnSpPr>
          <p:nvPr/>
        </p:nvCxnSpPr>
        <p:spPr>
          <a:xfrm flipH="1">
            <a:off x="5849130" y="3389206"/>
            <a:ext cx="139510" cy="915769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14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Barrier Synchronization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641850"/>
            <a:ext cx="8353425" cy="20955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dirty="0">
                <a:cs typeface="+mn-cs"/>
              </a:rPr>
              <a:t>Barrier Synchronization: when a thread invokes the barrier primitive, it will block until all other threads have also invoked the barrier primitive.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dirty="0">
                <a:cs typeface="+mn-cs"/>
              </a:rPr>
              <a:t>When the last thread invokes the barrier, all threads can resume execution</a:t>
            </a:r>
          </a:p>
        </p:txBody>
      </p:sp>
      <p:grpSp>
        <p:nvGrpSpPr>
          <p:cNvPr id="8195" name="Group 78"/>
          <p:cNvGrpSpPr>
            <a:grpSpLocks/>
          </p:cNvGrpSpPr>
          <p:nvPr/>
        </p:nvGrpSpPr>
        <p:grpSpPr bwMode="auto">
          <a:xfrm>
            <a:off x="387350" y="1143000"/>
            <a:ext cx="8445500" cy="3124200"/>
            <a:chOff x="244" y="720"/>
            <a:chExt cx="5320" cy="1968"/>
          </a:xfrm>
        </p:grpSpPr>
        <p:sp>
          <p:nvSpPr>
            <p:cNvPr id="161798" name="Rectangle 6"/>
            <p:cNvSpPr>
              <a:spLocks noChangeArrowheads="1"/>
            </p:cNvSpPr>
            <p:nvPr/>
          </p:nvSpPr>
          <p:spPr bwMode="auto">
            <a:xfrm>
              <a:off x="244" y="720"/>
              <a:ext cx="5320" cy="1968"/>
            </a:xfrm>
            <a:prstGeom prst="rect">
              <a:avLst/>
            </a:prstGeom>
            <a:solidFill>
              <a:srgbClr val="FDE3B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799" name="Rectangle 7"/>
            <p:cNvSpPr>
              <a:spLocks noChangeArrowheads="1"/>
            </p:cNvSpPr>
            <p:nvPr/>
          </p:nvSpPr>
          <p:spPr bwMode="auto">
            <a:xfrm>
              <a:off x="3028" y="1108"/>
              <a:ext cx="568" cy="952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00" name="Rectangle 8"/>
            <p:cNvSpPr>
              <a:spLocks noChangeArrowheads="1"/>
            </p:cNvSpPr>
            <p:nvPr/>
          </p:nvSpPr>
          <p:spPr bwMode="auto">
            <a:xfrm>
              <a:off x="3892" y="1108"/>
              <a:ext cx="568" cy="712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01" name="Rectangle 9"/>
            <p:cNvSpPr>
              <a:spLocks noChangeArrowheads="1"/>
            </p:cNvSpPr>
            <p:nvPr/>
          </p:nvSpPr>
          <p:spPr bwMode="auto">
            <a:xfrm>
              <a:off x="1300" y="1108"/>
              <a:ext cx="568" cy="808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03" name="Rectangle 11"/>
            <p:cNvSpPr>
              <a:spLocks noChangeArrowheads="1"/>
            </p:cNvSpPr>
            <p:nvPr/>
          </p:nvSpPr>
          <p:spPr bwMode="auto">
            <a:xfrm>
              <a:off x="2164" y="1108"/>
              <a:ext cx="568" cy="424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04" name="Line 12"/>
            <p:cNvSpPr>
              <a:spLocks noChangeShapeType="1"/>
            </p:cNvSpPr>
            <p:nvPr/>
          </p:nvSpPr>
          <p:spPr bwMode="auto">
            <a:xfrm>
              <a:off x="2308" y="1344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05" name="Line 13"/>
            <p:cNvSpPr>
              <a:spLocks noChangeShapeType="1"/>
            </p:cNvSpPr>
            <p:nvPr/>
          </p:nvSpPr>
          <p:spPr bwMode="auto">
            <a:xfrm>
              <a:off x="2308" y="1248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06" name="Line 14"/>
            <p:cNvSpPr>
              <a:spLocks noChangeShapeType="1"/>
            </p:cNvSpPr>
            <p:nvPr/>
          </p:nvSpPr>
          <p:spPr bwMode="auto">
            <a:xfrm>
              <a:off x="2308" y="1152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07" name="Rectangle 15"/>
            <p:cNvSpPr>
              <a:spLocks noChangeArrowheads="1"/>
            </p:cNvSpPr>
            <p:nvPr/>
          </p:nvSpPr>
          <p:spPr bwMode="auto">
            <a:xfrm>
              <a:off x="2992" y="1920"/>
              <a:ext cx="64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defRPr/>
              </a:pPr>
              <a:r>
                <a:rPr lang="en-US" sz="1600">
                  <a:cs typeface="+mn-cs"/>
                </a:rPr>
                <a:t>- barrier -</a:t>
              </a:r>
            </a:p>
          </p:txBody>
        </p:sp>
        <p:sp>
          <p:nvSpPr>
            <p:cNvPr id="161808" name="Line 16"/>
            <p:cNvSpPr>
              <a:spLocks noChangeShapeType="1"/>
            </p:cNvSpPr>
            <p:nvPr/>
          </p:nvSpPr>
          <p:spPr bwMode="auto">
            <a:xfrm>
              <a:off x="3149" y="1920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09" name="Line 17"/>
            <p:cNvSpPr>
              <a:spLocks noChangeShapeType="1"/>
            </p:cNvSpPr>
            <p:nvPr/>
          </p:nvSpPr>
          <p:spPr bwMode="auto">
            <a:xfrm>
              <a:off x="3149" y="1824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10" name="Line 18"/>
            <p:cNvSpPr>
              <a:spLocks noChangeShapeType="1"/>
            </p:cNvSpPr>
            <p:nvPr/>
          </p:nvSpPr>
          <p:spPr bwMode="auto">
            <a:xfrm>
              <a:off x="3149" y="1728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11" name="Line 19"/>
            <p:cNvSpPr>
              <a:spLocks noChangeShapeType="1"/>
            </p:cNvSpPr>
            <p:nvPr/>
          </p:nvSpPr>
          <p:spPr bwMode="auto">
            <a:xfrm>
              <a:off x="3149" y="1632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12" name="Line 20"/>
            <p:cNvSpPr>
              <a:spLocks noChangeShapeType="1"/>
            </p:cNvSpPr>
            <p:nvPr/>
          </p:nvSpPr>
          <p:spPr bwMode="auto">
            <a:xfrm>
              <a:off x="3149" y="1536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13" name="Line 21"/>
            <p:cNvSpPr>
              <a:spLocks noChangeShapeType="1"/>
            </p:cNvSpPr>
            <p:nvPr/>
          </p:nvSpPr>
          <p:spPr bwMode="auto">
            <a:xfrm>
              <a:off x="3149" y="1440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14" name="Line 22"/>
            <p:cNvSpPr>
              <a:spLocks noChangeShapeType="1"/>
            </p:cNvSpPr>
            <p:nvPr/>
          </p:nvSpPr>
          <p:spPr bwMode="auto">
            <a:xfrm>
              <a:off x="3149" y="1344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15" name="Line 23"/>
            <p:cNvSpPr>
              <a:spLocks noChangeShapeType="1"/>
            </p:cNvSpPr>
            <p:nvPr/>
          </p:nvSpPr>
          <p:spPr bwMode="auto">
            <a:xfrm>
              <a:off x="3149" y="1248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16" name="Line 24"/>
            <p:cNvSpPr>
              <a:spLocks noChangeShapeType="1"/>
            </p:cNvSpPr>
            <p:nvPr/>
          </p:nvSpPr>
          <p:spPr bwMode="auto">
            <a:xfrm>
              <a:off x="3149" y="1152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17" name="Rectangle 25"/>
            <p:cNvSpPr>
              <a:spLocks noChangeArrowheads="1"/>
            </p:cNvSpPr>
            <p:nvPr/>
          </p:nvSpPr>
          <p:spPr bwMode="auto">
            <a:xfrm>
              <a:off x="3879" y="1632"/>
              <a:ext cx="64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defRPr/>
              </a:pPr>
              <a:r>
                <a:rPr lang="en-US" sz="1600">
                  <a:cs typeface="+mn-cs"/>
                </a:rPr>
                <a:t>- barrier -</a:t>
              </a:r>
            </a:p>
          </p:txBody>
        </p:sp>
        <p:sp>
          <p:nvSpPr>
            <p:cNvPr id="161818" name="Line 26"/>
            <p:cNvSpPr>
              <a:spLocks noChangeShapeType="1"/>
            </p:cNvSpPr>
            <p:nvPr/>
          </p:nvSpPr>
          <p:spPr bwMode="auto">
            <a:xfrm>
              <a:off x="4036" y="1632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19" name="Line 27"/>
            <p:cNvSpPr>
              <a:spLocks noChangeShapeType="1"/>
            </p:cNvSpPr>
            <p:nvPr/>
          </p:nvSpPr>
          <p:spPr bwMode="auto">
            <a:xfrm>
              <a:off x="4036" y="1536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20" name="Line 28"/>
            <p:cNvSpPr>
              <a:spLocks noChangeShapeType="1"/>
            </p:cNvSpPr>
            <p:nvPr/>
          </p:nvSpPr>
          <p:spPr bwMode="auto">
            <a:xfrm>
              <a:off x="4036" y="1440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21" name="Line 29"/>
            <p:cNvSpPr>
              <a:spLocks noChangeShapeType="1"/>
            </p:cNvSpPr>
            <p:nvPr/>
          </p:nvSpPr>
          <p:spPr bwMode="auto">
            <a:xfrm>
              <a:off x="4036" y="1344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22" name="Line 30"/>
            <p:cNvSpPr>
              <a:spLocks noChangeShapeType="1"/>
            </p:cNvSpPr>
            <p:nvPr/>
          </p:nvSpPr>
          <p:spPr bwMode="auto">
            <a:xfrm>
              <a:off x="4036" y="1248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23" name="Line 31"/>
            <p:cNvSpPr>
              <a:spLocks noChangeShapeType="1"/>
            </p:cNvSpPr>
            <p:nvPr/>
          </p:nvSpPr>
          <p:spPr bwMode="auto">
            <a:xfrm>
              <a:off x="4036" y="1152"/>
              <a:ext cx="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grpSp>
          <p:nvGrpSpPr>
            <p:cNvPr id="8221" name="Group 32"/>
            <p:cNvGrpSpPr>
              <a:grpSpLocks/>
            </p:cNvGrpSpPr>
            <p:nvPr/>
          </p:nvGrpSpPr>
          <p:grpSpPr bwMode="auto">
            <a:xfrm>
              <a:off x="1287" y="1152"/>
              <a:ext cx="640" cy="786"/>
              <a:chOff x="1095" y="1200"/>
              <a:chExt cx="640" cy="786"/>
            </a:xfrm>
          </p:grpSpPr>
          <p:sp>
            <p:nvSpPr>
              <p:cNvPr id="161825" name="Rectangle 33"/>
              <p:cNvSpPr>
                <a:spLocks noChangeArrowheads="1"/>
              </p:cNvSpPr>
              <p:nvPr/>
            </p:nvSpPr>
            <p:spPr bwMode="auto">
              <a:xfrm>
                <a:off x="1095" y="1776"/>
                <a:ext cx="640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cs typeface="+mn-cs"/>
                  </a:rPr>
                  <a:t>- barrier -</a:t>
                </a:r>
              </a:p>
            </p:txBody>
          </p:sp>
          <p:sp>
            <p:nvSpPr>
              <p:cNvPr id="161826" name="Line 34"/>
              <p:cNvSpPr>
                <a:spLocks noChangeShapeType="1"/>
              </p:cNvSpPr>
              <p:nvPr/>
            </p:nvSpPr>
            <p:spPr bwMode="auto">
              <a:xfrm>
                <a:off x="1252" y="1776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27" name="Line 35"/>
              <p:cNvSpPr>
                <a:spLocks noChangeShapeType="1"/>
              </p:cNvSpPr>
              <p:nvPr/>
            </p:nvSpPr>
            <p:spPr bwMode="auto">
              <a:xfrm>
                <a:off x="1252" y="1680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28" name="Line 36"/>
              <p:cNvSpPr>
                <a:spLocks noChangeShapeType="1"/>
              </p:cNvSpPr>
              <p:nvPr/>
            </p:nvSpPr>
            <p:spPr bwMode="auto">
              <a:xfrm>
                <a:off x="1252" y="1584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29" name="Line 37"/>
              <p:cNvSpPr>
                <a:spLocks noChangeShapeType="1"/>
              </p:cNvSpPr>
              <p:nvPr/>
            </p:nvSpPr>
            <p:spPr bwMode="auto">
              <a:xfrm>
                <a:off x="1252" y="1488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30" name="Line 38"/>
              <p:cNvSpPr>
                <a:spLocks noChangeShapeType="1"/>
              </p:cNvSpPr>
              <p:nvPr/>
            </p:nvSpPr>
            <p:spPr bwMode="auto">
              <a:xfrm>
                <a:off x="1252" y="1392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31" name="Line 39"/>
              <p:cNvSpPr>
                <a:spLocks noChangeShapeType="1"/>
              </p:cNvSpPr>
              <p:nvPr/>
            </p:nvSpPr>
            <p:spPr bwMode="auto">
              <a:xfrm>
                <a:off x="1252" y="1296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32" name="Line 40"/>
              <p:cNvSpPr>
                <a:spLocks noChangeShapeType="1"/>
              </p:cNvSpPr>
              <p:nvPr/>
            </p:nvSpPr>
            <p:spPr bwMode="auto">
              <a:xfrm>
                <a:off x="1252" y="1200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</p:grpSp>
        <p:sp>
          <p:nvSpPr>
            <p:cNvPr id="161833" name="Line 41"/>
            <p:cNvSpPr>
              <a:spLocks noChangeShapeType="1"/>
            </p:cNvSpPr>
            <p:nvPr/>
          </p:nvSpPr>
          <p:spPr bwMode="auto">
            <a:xfrm flipH="1">
              <a:off x="1200" y="2112"/>
              <a:ext cx="3360" cy="0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34" name="Rectangle 42"/>
            <p:cNvSpPr>
              <a:spLocks noChangeArrowheads="1"/>
            </p:cNvSpPr>
            <p:nvPr/>
          </p:nvSpPr>
          <p:spPr bwMode="auto">
            <a:xfrm>
              <a:off x="2164" y="1540"/>
              <a:ext cx="568" cy="52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35" name="Rectangle 43"/>
            <p:cNvSpPr>
              <a:spLocks noChangeArrowheads="1"/>
            </p:cNvSpPr>
            <p:nvPr/>
          </p:nvSpPr>
          <p:spPr bwMode="auto">
            <a:xfrm>
              <a:off x="1300" y="1924"/>
              <a:ext cx="568" cy="13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defRPr/>
              </a:pPr>
              <a:r>
                <a:rPr lang="en-US" sz="1600" i="1">
                  <a:cs typeface="+mn-cs"/>
                </a:rPr>
                <a:t>wait</a:t>
              </a:r>
            </a:p>
          </p:txBody>
        </p:sp>
        <p:sp>
          <p:nvSpPr>
            <p:cNvPr id="161836" name="Rectangle 44"/>
            <p:cNvSpPr>
              <a:spLocks noChangeArrowheads="1"/>
            </p:cNvSpPr>
            <p:nvPr/>
          </p:nvSpPr>
          <p:spPr bwMode="auto">
            <a:xfrm>
              <a:off x="3892" y="1828"/>
              <a:ext cx="568" cy="23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>
                <a:defRPr/>
              </a:pPr>
              <a:r>
                <a:rPr lang="en-US" sz="1600" i="1">
                  <a:cs typeface="+mn-cs"/>
                </a:rPr>
                <a:t>wait</a:t>
              </a:r>
            </a:p>
          </p:txBody>
        </p:sp>
        <p:sp>
          <p:nvSpPr>
            <p:cNvPr id="161837" name="Rectangle 45"/>
            <p:cNvSpPr>
              <a:spLocks noChangeArrowheads="1"/>
            </p:cNvSpPr>
            <p:nvPr/>
          </p:nvSpPr>
          <p:spPr bwMode="auto">
            <a:xfrm>
              <a:off x="2253" y="1680"/>
              <a:ext cx="3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>
                <a:defRPr/>
              </a:pPr>
              <a:r>
                <a:rPr lang="en-US" sz="1600" i="1">
                  <a:cs typeface="+mn-cs"/>
                </a:rPr>
                <a:t>wait</a:t>
              </a:r>
            </a:p>
          </p:txBody>
        </p:sp>
        <p:grpSp>
          <p:nvGrpSpPr>
            <p:cNvPr id="8227" name="Group 46"/>
            <p:cNvGrpSpPr>
              <a:grpSpLocks/>
            </p:cNvGrpSpPr>
            <p:nvPr/>
          </p:nvGrpSpPr>
          <p:grpSpPr bwMode="auto">
            <a:xfrm>
              <a:off x="2164" y="2164"/>
              <a:ext cx="568" cy="376"/>
              <a:chOff x="1972" y="2212"/>
              <a:chExt cx="568" cy="376"/>
            </a:xfrm>
          </p:grpSpPr>
          <p:sp>
            <p:nvSpPr>
              <p:cNvPr id="161839" name="Rectangle 47"/>
              <p:cNvSpPr>
                <a:spLocks noChangeArrowheads="1"/>
              </p:cNvSpPr>
              <p:nvPr/>
            </p:nvSpPr>
            <p:spPr bwMode="auto">
              <a:xfrm>
                <a:off x="1972" y="2212"/>
                <a:ext cx="568" cy="376"/>
              </a:xfrm>
              <a:prstGeom prst="rect">
                <a:avLst/>
              </a:prstGeom>
              <a:solidFill>
                <a:srgbClr val="FCFEB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40" name="Line 48"/>
              <p:cNvSpPr>
                <a:spLocks noChangeShapeType="1"/>
              </p:cNvSpPr>
              <p:nvPr/>
            </p:nvSpPr>
            <p:spPr bwMode="auto">
              <a:xfrm>
                <a:off x="2116" y="2448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41" name="Line 49"/>
              <p:cNvSpPr>
                <a:spLocks noChangeShapeType="1"/>
              </p:cNvSpPr>
              <p:nvPr/>
            </p:nvSpPr>
            <p:spPr bwMode="auto">
              <a:xfrm>
                <a:off x="2116" y="2352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42" name="Line 50"/>
              <p:cNvSpPr>
                <a:spLocks noChangeShapeType="1"/>
              </p:cNvSpPr>
              <p:nvPr/>
            </p:nvSpPr>
            <p:spPr bwMode="auto">
              <a:xfrm>
                <a:off x="2116" y="2256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43" name="Line 51"/>
              <p:cNvSpPr>
                <a:spLocks noChangeShapeType="1"/>
              </p:cNvSpPr>
              <p:nvPr/>
            </p:nvSpPr>
            <p:spPr bwMode="auto">
              <a:xfrm>
                <a:off x="2116" y="2544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</p:grpSp>
        <p:grpSp>
          <p:nvGrpSpPr>
            <p:cNvPr id="8228" name="Group 52"/>
            <p:cNvGrpSpPr>
              <a:grpSpLocks/>
            </p:cNvGrpSpPr>
            <p:nvPr/>
          </p:nvGrpSpPr>
          <p:grpSpPr bwMode="auto">
            <a:xfrm>
              <a:off x="1300" y="2164"/>
              <a:ext cx="568" cy="376"/>
              <a:chOff x="1108" y="2212"/>
              <a:chExt cx="568" cy="376"/>
            </a:xfrm>
          </p:grpSpPr>
          <p:sp>
            <p:nvSpPr>
              <p:cNvPr id="161845" name="Rectangle 53"/>
              <p:cNvSpPr>
                <a:spLocks noChangeArrowheads="1"/>
              </p:cNvSpPr>
              <p:nvPr/>
            </p:nvSpPr>
            <p:spPr bwMode="auto">
              <a:xfrm>
                <a:off x="1108" y="2212"/>
                <a:ext cx="568" cy="376"/>
              </a:xfrm>
              <a:prstGeom prst="rect">
                <a:avLst/>
              </a:prstGeom>
              <a:solidFill>
                <a:srgbClr val="FCFEB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46" name="Line 54"/>
              <p:cNvSpPr>
                <a:spLocks noChangeShapeType="1"/>
              </p:cNvSpPr>
              <p:nvPr/>
            </p:nvSpPr>
            <p:spPr bwMode="auto">
              <a:xfrm>
                <a:off x="1252" y="2448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47" name="Line 55"/>
              <p:cNvSpPr>
                <a:spLocks noChangeShapeType="1"/>
              </p:cNvSpPr>
              <p:nvPr/>
            </p:nvSpPr>
            <p:spPr bwMode="auto">
              <a:xfrm>
                <a:off x="1252" y="2352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48" name="Line 56"/>
              <p:cNvSpPr>
                <a:spLocks noChangeShapeType="1"/>
              </p:cNvSpPr>
              <p:nvPr/>
            </p:nvSpPr>
            <p:spPr bwMode="auto">
              <a:xfrm>
                <a:off x="1252" y="2256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49" name="Line 57"/>
              <p:cNvSpPr>
                <a:spLocks noChangeShapeType="1"/>
              </p:cNvSpPr>
              <p:nvPr/>
            </p:nvSpPr>
            <p:spPr bwMode="auto">
              <a:xfrm>
                <a:off x="1252" y="2544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</p:grpSp>
        <p:grpSp>
          <p:nvGrpSpPr>
            <p:cNvPr id="8229" name="Group 58"/>
            <p:cNvGrpSpPr>
              <a:grpSpLocks/>
            </p:cNvGrpSpPr>
            <p:nvPr/>
          </p:nvGrpSpPr>
          <p:grpSpPr bwMode="auto">
            <a:xfrm>
              <a:off x="3028" y="2164"/>
              <a:ext cx="568" cy="376"/>
              <a:chOff x="2836" y="2212"/>
              <a:chExt cx="568" cy="376"/>
            </a:xfrm>
          </p:grpSpPr>
          <p:sp>
            <p:nvSpPr>
              <p:cNvPr id="161851" name="Rectangle 59"/>
              <p:cNvSpPr>
                <a:spLocks noChangeArrowheads="1"/>
              </p:cNvSpPr>
              <p:nvPr/>
            </p:nvSpPr>
            <p:spPr bwMode="auto">
              <a:xfrm>
                <a:off x="2836" y="2212"/>
                <a:ext cx="568" cy="376"/>
              </a:xfrm>
              <a:prstGeom prst="rect">
                <a:avLst/>
              </a:prstGeom>
              <a:solidFill>
                <a:srgbClr val="FCFEB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52" name="Line 60"/>
              <p:cNvSpPr>
                <a:spLocks noChangeShapeType="1"/>
              </p:cNvSpPr>
              <p:nvPr/>
            </p:nvSpPr>
            <p:spPr bwMode="auto">
              <a:xfrm>
                <a:off x="2980" y="2448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53" name="Line 61"/>
              <p:cNvSpPr>
                <a:spLocks noChangeShapeType="1"/>
              </p:cNvSpPr>
              <p:nvPr/>
            </p:nvSpPr>
            <p:spPr bwMode="auto">
              <a:xfrm>
                <a:off x="2980" y="2352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54" name="Line 62"/>
              <p:cNvSpPr>
                <a:spLocks noChangeShapeType="1"/>
              </p:cNvSpPr>
              <p:nvPr/>
            </p:nvSpPr>
            <p:spPr bwMode="auto">
              <a:xfrm>
                <a:off x="2980" y="2256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55" name="Line 63"/>
              <p:cNvSpPr>
                <a:spLocks noChangeShapeType="1"/>
              </p:cNvSpPr>
              <p:nvPr/>
            </p:nvSpPr>
            <p:spPr bwMode="auto">
              <a:xfrm>
                <a:off x="2980" y="2544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</p:grpSp>
        <p:grpSp>
          <p:nvGrpSpPr>
            <p:cNvPr id="8230" name="Group 64"/>
            <p:cNvGrpSpPr>
              <a:grpSpLocks/>
            </p:cNvGrpSpPr>
            <p:nvPr/>
          </p:nvGrpSpPr>
          <p:grpSpPr bwMode="auto">
            <a:xfrm>
              <a:off x="3892" y="2164"/>
              <a:ext cx="568" cy="376"/>
              <a:chOff x="3700" y="2212"/>
              <a:chExt cx="568" cy="376"/>
            </a:xfrm>
          </p:grpSpPr>
          <p:sp>
            <p:nvSpPr>
              <p:cNvPr id="161857" name="Rectangle 65"/>
              <p:cNvSpPr>
                <a:spLocks noChangeArrowheads="1"/>
              </p:cNvSpPr>
              <p:nvPr/>
            </p:nvSpPr>
            <p:spPr bwMode="auto">
              <a:xfrm>
                <a:off x="3700" y="2212"/>
                <a:ext cx="568" cy="376"/>
              </a:xfrm>
              <a:prstGeom prst="rect">
                <a:avLst/>
              </a:prstGeom>
              <a:solidFill>
                <a:srgbClr val="FCFEB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58" name="Line 66"/>
              <p:cNvSpPr>
                <a:spLocks noChangeShapeType="1"/>
              </p:cNvSpPr>
              <p:nvPr/>
            </p:nvSpPr>
            <p:spPr bwMode="auto">
              <a:xfrm>
                <a:off x="3844" y="2448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59" name="Line 67"/>
              <p:cNvSpPr>
                <a:spLocks noChangeShapeType="1"/>
              </p:cNvSpPr>
              <p:nvPr/>
            </p:nvSpPr>
            <p:spPr bwMode="auto">
              <a:xfrm>
                <a:off x="3844" y="2352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60" name="Line 68"/>
              <p:cNvSpPr>
                <a:spLocks noChangeShapeType="1"/>
              </p:cNvSpPr>
              <p:nvPr/>
            </p:nvSpPr>
            <p:spPr bwMode="auto">
              <a:xfrm>
                <a:off x="3844" y="2256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161861" name="Line 69"/>
              <p:cNvSpPr>
                <a:spLocks noChangeShapeType="1"/>
              </p:cNvSpPr>
              <p:nvPr/>
            </p:nvSpPr>
            <p:spPr bwMode="auto">
              <a:xfrm>
                <a:off x="3844" y="2544"/>
                <a:ext cx="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</p:grpSp>
        <p:sp>
          <p:nvSpPr>
            <p:cNvPr id="161862" name="Rectangle 70"/>
            <p:cNvSpPr>
              <a:spLocks noChangeArrowheads="1"/>
            </p:cNvSpPr>
            <p:nvPr/>
          </p:nvSpPr>
          <p:spPr bwMode="auto">
            <a:xfrm>
              <a:off x="2151" y="1344"/>
              <a:ext cx="64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defRPr/>
              </a:pPr>
              <a:r>
                <a:rPr lang="en-US" sz="1600">
                  <a:cs typeface="+mn-cs"/>
                </a:rPr>
                <a:t>- barrier -</a:t>
              </a:r>
            </a:p>
          </p:txBody>
        </p:sp>
        <p:sp>
          <p:nvSpPr>
            <p:cNvPr id="161863" name="Rectangle 71"/>
            <p:cNvSpPr>
              <a:spLocks noChangeArrowheads="1"/>
            </p:cNvSpPr>
            <p:nvPr/>
          </p:nvSpPr>
          <p:spPr bwMode="auto">
            <a:xfrm>
              <a:off x="1279" y="864"/>
              <a:ext cx="60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>
                <a:defRPr/>
              </a:pPr>
              <a:r>
                <a:rPr lang="en-US" sz="1600" i="1" dirty="0">
                  <a:cs typeface="+mn-cs"/>
                </a:rPr>
                <a:t>Thread 1</a:t>
              </a:r>
            </a:p>
          </p:txBody>
        </p:sp>
        <p:sp>
          <p:nvSpPr>
            <p:cNvPr id="161864" name="Rectangle 72"/>
            <p:cNvSpPr>
              <a:spLocks noChangeArrowheads="1"/>
            </p:cNvSpPr>
            <p:nvPr/>
          </p:nvSpPr>
          <p:spPr bwMode="auto">
            <a:xfrm>
              <a:off x="2143" y="864"/>
              <a:ext cx="60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>
                <a:defRPr/>
              </a:pPr>
              <a:r>
                <a:rPr lang="en-US" sz="1600" i="1" dirty="0">
                  <a:cs typeface="+mn-cs"/>
                </a:rPr>
                <a:t>Thread 2</a:t>
              </a:r>
            </a:p>
          </p:txBody>
        </p:sp>
        <p:sp>
          <p:nvSpPr>
            <p:cNvPr id="161865" name="Rectangle 73"/>
            <p:cNvSpPr>
              <a:spLocks noChangeArrowheads="1"/>
            </p:cNvSpPr>
            <p:nvPr/>
          </p:nvSpPr>
          <p:spPr bwMode="auto">
            <a:xfrm>
              <a:off x="3007" y="864"/>
              <a:ext cx="60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>
                <a:defRPr/>
              </a:pPr>
              <a:r>
                <a:rPr lang="en-US" sz="1600" i="1" dirty="0">
                  <a:cs typeface="+mn-cs"/>
                </a:rPr>
                <a:t>Thread 3</a:t>
              </a:r>
            </a:p>
          </p:txBody>
        </p:sp>
        <p:sp>
          <p:nvSpPr>
            <p:cNvPr id="161866" name="Rectangle 74"/>
            <p:cNvSpPr>
              <a:spLocks noChangeArrowheads="1"/>
            </p:cNvSpPr>
            <p:nvPr/>
          </p:nvSpPr>
          <p:spPr bwMode="auto">
            <a:xfrm>
              <a:off x="3871" y="864"/>
              <a:ext cx="60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>
                <a:defRPr/>
              </a:pPr>
              <a:r>
                <a:rPr lang="en-US" sz="1600" i="1" dirty="0">
                  <a:cs typeface="+mn-cs"/>
                </a:rPr>
                <a:t>Thread 4</a:t>
              </a:r>
            </a:p>
          </p:txBody>
        </p:sp>
        <p:sp>
          <p:nvSpPr>
            <p:cNvPr id="161867" name="Line 75"/>
            <p:cNvSpPr>
              <a:spLocks noChangeShapeType="1"/>
            </p:cNvSpPr>
            <p:nvPr/>
          </p:nvSpPr>
          <p:spPr bwMode="auto">
            <a:xfrm>
              <a:off x="912" y="1056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1868" name="Text Box 76"/>
            <p:cNvSpPr txBox="1">
              <a:spLocks noChangeArrowheads="1"/>
            </p:cNvSpPr>
            <p:nvPr/>
          </p:nvSpPr>
          <p:spPr bwMode="auto">
            <a:xfrm>
              <a:off x="252" y="1470"/>
              <a:ext cx="69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800">
                  <a:cs typeface="+mn-cs"/>
                </a:rPr>
                <a:t>wallclock</a:t>
              </a:r>
            </a:p>
            <a:p>
              <a:pPr algn="ctr">
                <a:defRPr/>
              </a:pPr>
              <a:r>
                <a:rPr lang="en-US" sz="1800">
                  <a:cs typeface="+mn-cs"/>
                </a:rPr>
                <a:t>time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4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Barrier Synchronization in Open 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945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OpenMP</a:t>
            </a:r>
            <a:r>
              <a:rPr lang="en-US" dirty="0"/>
              <a:t> provides a simple barrier primitive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50" y="2333685"/>
            <a:ext cx="83629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#pragma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omp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parallel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    &lt;computation 1&gt;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    # pragma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omp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barrier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    &lt;computation 2&gt;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OpenMP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automatically inserts a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// barrier </a:t>
            </a:r>
            <a:r>
              <a:rPr lang="en-US" sz="2800">
                <a:latin typeface="Courier" charset="0"/>
                <a:ea typeface="Courier" charset="0"/>
                <a:cs typeface="Courier" charset="0"/>
              </a:rPr>
              <a:t>at the end 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of the</a:t>
            </a:r>
          </a:p>
          <a:p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// parallel pragma</a:t>
            </a:r>
          </a:p>
        </p:txBody>
      </p:sp>
    </p:spTree>
    <p:extLst>
      <p:ext uri="{BB962C8B-B14F-4D97-AF65-F5344CB8AC3E}">
        <p14:creationId xmlns:p14="http://schemas.microsoft.com/office/powerpoint/2010/main" val="397755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Overview</a:t>
            </a:r>
          </a:p>
          <a:p>
            <a:r>
              <a:rPr lang="en-US" dirty="0">
                <a:solidFill>
                  <a:srgbClr val="BFBFBF"/>
                </a:solidFill>
              </a:rPr>
              <a:t>Threads and How to Create Them</a:t>
            </a:r>
          </a:p>
          <a:p>
            <a:r>
              <a:rPr lang="en-US" dirty="0">
                <a:solidFill>
                  <a:srgbClr val="BFBFBF"/>
                </a:solidFill>
              </a:rPr>
              <a:t>Shared and Private Variables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Synchronization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Barriers</a:t>
            </a:r>
          </a:p>
          <a:p>
            <a:pPr lvl="1"/>
            <a:r>
              <a:rPr lang="en-US" dirty="0"/>
              <a:t>Mutual Exclusion</a:t>
            </a:r>
          </a:p>
        </p:txBody>
      </p:sp>
    </p:spTree>
    <p:extLst>
      <p:ext uri="{BB962C8B-B14F-4D97-AF65-F5344CB8AC3E}">
        <p14:creationId xmlns:p14="http://schemas.microsoft.com/office/powerpoint/2010/main" val="339262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0EB4C-DC50-9946-A3B3-5C1F509EE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2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Problem: Concurrent Access to Shared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383FF-D6C5-F447-B727-413022DA8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35" y="4197591"/>
            <a:ext cx="8513179" cy="2387277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Incorrect results can occur when more than one thread concurrently modifies shared variables</a:t>
            </a:r>
          </a:p>
          <a:p>
            <a:r>
              <a:rPr lang="en-US" sz="2800" dirty="0"/>
              <a:t>Such errors called “race conditions”</a:t>
            </a:r>
          </a:p>
          <a:p>
            <a:pPr lvl="1"/>
            <a:r>
              <a:rPr lang="en-US" sz="2400" dirty="0"/>
              <a:t>Execution is often </a:t>
            </a:r>
            <a:r>
              <a:rPr lang="en-US" sz="2400" i="1" dirty="0"/>
              <a:t>not</a:t>
            </a:r>
            <a:r>
              <a:rPr lang="en-US" sz="2400" dirty="0"/>
              <a:t> repeatable</a:t>
            </a:r>
          </a:p>
          <a:p>
            <a:pPr lvl="1"/>
            <a:r>
              <a:rPr lang="en-US" sz="2400" dirty="0"/>
              <a:t>Bugs due to race conditions can be very difficult to detect/fix</a:t>
            </a:r>
          </a:p>
          <a:p>
            <a:r>
              <a:rPr lang="en-US" sz="2800" dirty="0"/>
              <a:t>Need a mechanism to guarantee “one at a time” access to shared data structures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345084-C33B-694E-822C-E8D736F5C91B}"/>
              </a:ext>
            </a:extLst>
          </p:cNvPr>
          <p:cNvSpPr txBox="1">
            <a:spLocks/>
          </p:cNvSpPr>
          <p:nvPr/>
        </p:nvSpPr>
        <p:spPr>
          <a:xfrm>
            <a:off x="104654" y="1409544"/>
            <a:ext cx="4451350" cy="8942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>
                <a:cs typeface="Courier"/>
              </a:rPr>
              <a:t>Thread 1</a:t>
            </a:r>
          </a:p>
          <a:p>
            <a:pPr marL="0" indent="0" algn="ctr">
              <a:buFont typeface="Arial"/>
              <a:buNone/>
            </a:pPr>
            <a:r>
              <a:rPr lang="en-US" sz="2000" dirty="0"/>
              <a:t>Insert into linked list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634040-A797-6E4E-AE9F-1F677D2F7DF9}"/>
              </a:ext>
            </a:extLst>
          </p:cNvPr>
          <p:cNvSpPr txBox="1">
            <a:spLocks/>
          </p:cNvSpPr>
          <p:nvPr/>
        </p:nvSpPr>
        <p:spPr>
          <a:xfrm>
            <a:off x="5549486" y="1436450"/>
            <a:ext cx="3495153" cy="1148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>
                <a:cs typeface="Courier"/>
              </a:rPr>
              <a:t>Thread 2</a:t>
            </a:r>
          </a:p>
          <a:p>
            <a:pPr marL="0" indent="0" algn="ctr">
              <a:buFont typeface="Arial"/>
              <a:buNone/>
            </a:pPr>
            <a:r>
              <a:rPr lang="en-US" sz="2400" dirty="0">
                <a:cs typeface="Courier"/>
              </a:rPr>
              <a:t>Insert into linked list</a:t>
            </a:r>
          </a:p>
          <a:p>
            <a:pPr marL="0" indent="0">
              <a:buFont typeface="Arial"/>
              <a:buNone/>
            </a:pPr>
            <a:endParaRPr lang="en-US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239DF0-1BAC-B048-95ED-D6E2B8D82A7A}"/>
              </a:ext>
            </a:extLst>
          </p:cNvPr>
          <p:cNvCxnSpPr>
            <a:cxnSpLocks/>
          </p:cNvCxnSpPr>
          <p:nvPr/>
        </p:nvCxnSpPr>
        <p:spPr>
          <a:xfrm>
            <a:off x="943095" y="1353277"/>
            <a:ext cx="0" cy="2315898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8DE06B-FD0A-8048-A3D1-9AB9A24A3C1B}"/>
              </a:ext>
            </a:extLst>
          </p:cNvPr>
          <p:cNvSpPr txBox="1"/>
          <p:nvPr/>
        </p:nvSpPr>
        <p:spPr>
          <a:xfrm>
            <a:off x="1007400" y="3538046"/>
            <a:ext cx="61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81325D-A3AD-B54F-BF76-A29A702C248C}"/>
              </a:ext>
            </a:extLst>
          </p:cNvPr>
          <p:cNvGrpSpPr/>
          <p:nvPr/>
        </p:nvGrpSpPr>
        <p:grpSpPr>
          <a:xfrm>
            <a:off x="3886087" y="2921782"/>
            <a:ext cx="1838965" cy="274437"/>
            <a:chOff x="3375449" y="3373044"/>
            <a:chExt cx="1838965" cy="27443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148B96-FB32-D44F-A92E-49AB604D201F}"/>
                </a:ext>
              </a:extLst>
            </p:cNvPr>
            <p:cNvSpPr/>
            <p:nvPr/>
          </p:nvSpPr>
          <p:spPr>
            <a:xfrm>
              <a:off x="3375449" y="3373044"/>
              <a:ext cx="370389" cy="2546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354B7A-1368-1B40-809E-80FA16F4820F}"/>
                </a:ext>
              </a:extLst>
            </p:cNvPr>
            <p:cNvSpPr/>
            <p:nvPr/>
          </p:nvSpPr>
          <p:spPr>
            <a:xfrm>
              <a:off x="4109737" y="3382941"/>
              <a:ext cx="370389" cy="2546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6705E43-1452-4A4F-BCCA-740D4C38BDE5}"/>
                </a:ext>
              </a:extLst>
            </p:cNvPr>
            <p:cNvSpPr/>
            <p:nvPr/>
          </p:nvSpPr>
          <p:spPr>
            <a:xfrm>
              <a:off x="4844025" y="3392838"/>
              <a:ext cx="370389" cy="2546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BF3F99F-ED65-E149-A99F-D9D1D414424F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3745838" y="3500366"/>
              <a:ext cx="363899" cy="98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68F0B58-2B27-7E45-9B76-5A5AFF66F791}"/>
                </a:ext>
              </a:extLst>
            </p:cNvPr>
            <p:cNvCxnSpPr/>
            <p:nvPr/>
          </p:nvCxnSpPr>
          <p:spPr>
            <a:xfrm>
              <a:off x="4480126" y="3486514"/>
              <a:ext cx="363899" cy="98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ight Arrow 16">
            <a:extLst>
              <a:ext uri="{FF2B5EF4-FFF2-40B4-BE49-F238E27FC236}">
                <a16:creationId xmlns:a16="http://schemas.microsoft.com/office/drawing/2014/main" id="{B427A1D8-971A-654E-8C29-EBA075A81105}"/>
              </a:ext>
            </a:extLst>
          </p:cNvPr>
          <p:cNvSpPr/>
          <p:nvPr/>
        </p:nvSpPr>
        <p:spPr>
          <a:xfrm rot="2155075">
            <a:off x="3408218" y="2339440"/>
            <a:ext cx="748146" cy="34438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87630264-B91F-B74E-91A6-066E1C4E12ED}"/>
              </a:ext>
            </a:extLst>
          </p:cNvPr>
          <p:cNvSpPr/>
          <p:nvPr/>
        </p:nvSpPr>
        <p:spPr>
          <a:xfrm rot="19444925" flipH="1">
            <a:off x="5270665" y="2396836"/>
            <a:ext cx="748146" cy="34438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9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Threads and How to Create Them</a:t>
            </a:r>
          </a:p>
          <a:p>
            <a:r>
              <a:rPr lang="en-US" dirty="0"/>
              <a:t>Shared and Private Variables</a:t>
            </a:r>
          </a:p>
          <a:p>
            <a:r>
              <a:rPr lang="en-US" dirty="0"/>
              <a:t>Synchronization</a:t>
            </a:r>
          </a:p>
          <a:p>
            <a:pPr lvl="1"/>
            <a:r>
              <a:rPr lang="en-US" dirty="0"/>
              <a:t>Barriers</a:t>
            </a:r>
          </a:p>
          <a:p>
            <a:pPr lvl="1"/>
            <a:r>
              <a:rPr lang="en-US" dirty="0"/>
              <a:t>Mutual Exclusion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61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Critical section: A section of code where it is guaranteed that at most one thread can be executing in a critical section at one time</a:t>
            </a:r>
          </a:p>
          <a:p>
            <a:r>
              <a:rPr lang="en-US" dirty="0">
                <a:solidFill>
                  <a:srgbClr val="FF0000"/>
                </a:solidFill>
              </a:rPr>
              <a:t>Code that accesses and modifies shared variables, should be placed within a critical section</a:t>
            </a:r>
          </a:p>
        </p:txBody>
      </p:sp>
    </p:spTree>
    <p:extLst>
      <p:ext uri="{BB962C8B-B14F-4D97-AF65-F5344CB8AC3E}">
        <p14:creationId xmlns:p14="http://schemas.microsoft.com/office/powerpoint/2010/main" val="410715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9062"/>
            <a:ext cx="8229600" cy="1143000"/>
          </a:xfrm>
        </p:spPr>
        <p:txBody>
          <a:bodyPr/>
          <a:lstStyle/>
          <a:p>
            <a:r>
              <a:rPr lang="en-US" dirty="0"/>
              <a:t>Critical Sections in </a:t>
            </a:r>
            <a:r>
              <a:rPr lang="en-US" dirty="0" err="1"/>
              <a:t>OpenMP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2070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#pragma </a:t>
            </a:r>
            <a:r>
              <a:rPr lang="en-US" sz="2800" dirty="0" err="1">
                <a:latin typeface="Courier"/>
                <a:cs typeface="Courier"/>
              </a:rPr>
              <a:t>omp</a:t>
            </a:r>
            <a:r>
              <a:rPr lang="en-US" sz="2800" dirty="0">
                <a:latin typeface="Courier"/>
                <a:cs typeface="Courier"/>
              </a:rPr>
              <a:t> critical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	code for critical section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812801"/>
            <a:ext cx="8547100" cy="571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/>
              <a:t>Use </a:t>
            </a:r>
            <a:r>
              <a:rPr lang="en-US" sz="2800" dirty="0" err="1"/>
              <a:t>OpenMP</a:t>
            </a:r>
            <a:r>
              <a:rPr lang="en-US" sz="2800" dirty="0"/>
              <a:t> “critical” primitive to create critical sections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302000"/>
            <a:ext cx="6819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Courier"/>
              </a:rPr>
              <a:t>Example</a:t>
            </a:r>
          </a:p>
          <a:p>
            <a:r>
              <a:rPr lang="en-US" sz="2800" dirty="0">
                <a:cs typeface="Courier"/>
              </a:rPr>
              <a:t>c…</a:t>
            </a:r>
          </a:p>
          <a:p>
            <a:r>
              <a:rPr lang="en-US" sz="2800" dirty="0">
                <a:latin typeface="Courier"/>
                <a:cs typeface="Courier"/>
              </a:rPr>
              <a:t>#pragma </a:t>
            </a:r>
            <a:r>
              <a:rPr lang="en-US" sz="2800" dirty="0" err="1">
                <a:latin typeface="Courier"/>
                <a:cs typeface="Courier"/>
              </a:rPr>
              <a:t>omp</a:t>
            </a:r>
            <a:r>
              <a:rPr lang="en-US" sz="2800" dirty="0">
                <a:latin typeface="Courier"/>
                <a:cs typeface="Courier"/>
              </a:rPr>
              <a:t> parallel</a:t>
            </a:r>
          </a:p>
          <a:p>
            <a:r>
              <a:rPr lang="en-US" sz="2800" dirty="0">
                <a:latin typeface="Courier"/>
                <a:cs typeface="Courier"/>
              </a:rPr>
              <a:t>{  </a:t>
            </a:r>
            <a:r>
              <a:rPr lang="en-US" sz="2800" dirty="0" err="1">
                <a:latin typeface="Courier"/>
                <a:cs typeface="Courier"/>
              </a:rPr>
              <a:t>local_C</a:t>
            </a:r>
            <a:r>
              <a:rPr lang="en-US" sz="2800" dirty="0">
                <a:latin typeface="Courier"/>
                <a:cs typeface="Courier"/>
              </a:rPr>
              <a:t> …</a:t>
            </a:r>
          </a:p>
          <a:p>
            <a:r>
              <a:rPr lang="en-US" sz="2800" dirty="0">
                <a:latin typeface="Courier"/>
                <a:cs typeface="Courier"/>
              </a:rPr>
              <a:t>	#pragma </a:t>
            </a:r>
            <a:r>
              <a:rPr lang="en-US" sz="2800" dirty="0" err="1">
                <a:latin typeface="Courier"/>
                <a:cs typeface="Courier"/>
              </a:rPr>
              <a:t>omp</a:t>
            </a:r>
            <a:r>
              <a:rPr lang="en-US" sz="2800" dirty="0">
                <a:latin typeface="Courier"/>
                <a:cs typeface="Courier"/>
              </a:rPr>
              <a:t> critical</a:t>
            </a:r>
          </a:p>
          <a:p>
            <a:r>
              <a:rPr lang="en-US" sz="2800" dirty="0">
                <a:latin typeface="Courier"/>
                <a:cs typeface="Courier"/>
              </a:rPr>
              <a:t>	{</a:t>
            </a:r>
          </a:p>
          <a:p>
            <a:r>
              <a:rPr lang="en-US" sz="2800" dirty="0">
                <a:latin typeface="Courier"/>
                <a:cs typeface="Courier"/>
              </a:rPr>
              <a:t>		</a:t>
            </a:r>
            <a:r>
              <a:rPr lang="en-US" sz="2800" dirty="0" err="1">
                <a:latin typeface="Courier"/>
                <a:cs typeface="Courier"/>
              </a:rPr>
              <a:t>i</a:t>
            </a:r>
            <a:r>
              <a:rPr lang="en-US" sz="2800" dirty="0">
                <a:latin typeface="Courier"/>
                <a:cs typeface="Courier"/>
              </a:rPr>
              <a:t> = </a:t>
            </a:r>
            <a:r>
              <a:rPr lang="en-US" sz="2800" dirty="0" err="1">
                <a:latin typeface="Courier"/>
                <a:cs typeface="Courier"/>
              </a:rPr>
              <a:t>i</a:t>
            </a:r>
            <a:r>
              <a:rPr lang="en-US" sz="2800" dirty="0">
                <a:latin typeface="Courier"/>
                <a:cs typeface="Courier"/>
              </a:rPr>
              <a:t> + 1;// c+=</a:t>
            </a:r>
            <a:r>
              <a:rPr lang="en-US" sz="2800" dirty="0" err="1">
                <a:latin typeface="Courier"/>
                <a:cs typeface="Courier"/>
              </a:rPr>
              <a:t>local_c</a:t>
            </a:r>
            <a:r>
              <a:rPr lang="en-US" sz="2800" dirty="0">
                <a:latin typeface="Courier"/>
                <a:cs typeface="Courier"/>
              </a:rPr>
              <a:t>;</a:t>
            </a:r>
          </a:p>
          <a:p>
            <a:r>
              <a:rPr lang="en-US" sz="2800" dirty="0">
                <a:latin typeface="Courier"/>
                <a:cs typeface="Courier"/>
              </a:rPr>
              <a:t>	}</a:t>
            </a:r>
          </a:p>
          <a:p>
            <a:r>
              <a:rPr lang="en-US" sz="28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798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088"/>
            <a:ext cx="8229600" cy="671512"/>
          </a:xfrm>
        </p:spPr>
        <p:txBody>
          <a:bodyPr>
            <a:normAutofit fontScale="90000"/>
          </a:bodyPr>
          <a:lstStyle/>
          <a:p>
            <a:r>
              <a:rPr lang="en-US" dirty="0"/>
              <a:t>Dot Product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762000"/>
            <a:ext cx="8585200" cy="60071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double A[NUM_ELEM], B[NUM_ELEM];	// inputs to computation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double Result=0.0;                // final result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main (void)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{	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nthreads</a:t>
            </a:r>
            <a:r>
              <a:rPr lang="en-US" sz="1600" dirty="0">
                <a:latin typeface="Courier"/>
                <a:cs typeface="Courier"/>
              </a:rPr>
              <a:t>;			// shared variables 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#pragma </a:t>
            </a:r>
            <a:r>
              <a:rPr lang="en-US" sz="1600" dirty="0" err="1">
                <a:latin typeface="Courier"/>
                <a:cs typeface="Courier"/>
              </a:rPr>
              <a:t>omp</a:t>
            </a:r>
            <a:r>
              <a:rPr lang="en-US" sz="1600" dirty="0">
                <a:latin typeface="Courier"/>
                <a:cs typeface="Courier"/>
              </a:rPr>
              <a:t> parallel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	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, id, </a:t>
            </a:r>
            <a:r>
              <a:rPr lang="en-US" sz="1600" dirty="0" err="1">
                <a:latin typeface="Courier"/>
                <a:cs typeface="Courier"/>
              </a:rPr>
              <a:t>nthrds</a:t>
            </a:r>
            <a:r>
              <a:rPr lang="en-US" sz="1600" dirty="0">
                <a:latin typeface="Courier"/>
                <a:cs typeface="Courier"/>
              </a:rPr>
              <a:t>;	// private variables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	double </a:t>
            </a:r>
            <a:r>
              <a:rPr lang="en-US" sz="1600" dirty="0" err="1">
                <a:latin typeface="Courier"/>
                <a:cs typeface="Courier"/>
              </a:rPr>
              <a:t>MyC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	id = </a:t>
            </a:r>
            <a:r>
              <a:rPr lang="en-US" sz="1600" dirty="0" err="1">
                <a:latin typeface="Courier"/>
                <a:cs typeface="Courier"/>
              </a:rPr>
              <a:t>omp_get_thread_num</a:t>
            </a:r>
            <a:r>
              <a:rPr lang="en-US" sz="1600" dirty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	</a:t>
            </a:r>
            <a:r>
              <a:rPr lang="en-US" sz="1600" dirty="0" err="1">
                <a:latin typeface="Courier"/>
                <a:cs typeface="Courier"/>
              </a:rPr>
              <a:t>nthrds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 err="1">
                <a:latin typeface="Courier"/>
                <a:cs typeface="Courier"/>
              </a:rPr>
              <a:t>omp_get_num_threads</a:t>
            </a:r>
            <a:r>
              <a:rPr lang="en-US" sz="1600" dirty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	for 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=id, </a:t>
            </a:r>
            <a:r>
              <a:rPr lang="en-US" sz="1600" dirty="0" err="1">
                <a:latin typeface="Courier"/>
                <a:cs typeface="Courier"/>
              </a:rPr>
              <a:t>MyC</a:t>
            </a:r>
            <a:r>
              <a:rPr lang="en-US" sz="1600" dirty="0">
                <a:latin typeface="Courier"/>
                <a:cs typeface="Courier"/>
              </a:rPr>
              <a:t>=0.0;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&lt;NUM_ELEM;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+=</a:t>
            </a:r>
            <a:r>
              <a:rPr lang="en-US" sz="1600" dirty="0" err="1">
                <a:latin typeface="Courier"/>
                <a:cs typeface="Courier"/>
              </a:rPr>
              <a:t>nthrds</a:t>
            </a:r>
            <a:r>
              <a:rPr lang="en-US" sz="1600" dirty="0">
                <a:latin typeface="Courier"/>
                <a:cs typeface="Courier"/>
              </a:rPr>
              <a:t>) </a:t>
            </a:r>
            <a:r>
              <a:rPr lang="en-US" sz="1600" dirty="0" err="1">
                <a:latin typeface="Courier"/>
                <a:cs typeface="Courier"/>
              </a:rPr>
              <a:t>MyC</a:t>
            </a:r>
            <a:r>
              <a:rPr lang="en-US" sz="1600" dirty="0">
                <a:latin typeface="Courier"/>
                <a:cs typeface="Courier"/>
              </a:rPr>
              <a:t> += A[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]*B[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];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	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// above, no other threads modify A[] and B[]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		// critical section to sum up results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		#pragma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omp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critical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		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			Result +=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MyC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		}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printf</a:t>
            </a:r>
            <a:r>
              <a:rPr lang="en-US" sz="1600" dirty="0">
                <a:latin typeface="Courier"/>
                <a:cs typeface="Courier"/>
              </a:rPr>
              <a:t> ("result = %f\n", Result);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41400" y="4495800"/>
            <a:ext cx="8102600" cy="1447983"/>
            <a:chOff x="1041400" y="4495800"/>
            <a:chExt cx="8102600" cy="1447983"/>
          </a:xfrm>
        </p:grpSpPr>
        <p:sp>
          <p:nvSpPr>
            <p:cNvPr id="5" name="TextBox 4"/>
            <p:cNvSpPr txBox="1"/>
            <p:nvPr/>
          </p:nvSpPr>
          <p:spPr>
            <a:xfrm>
              <a:off x="4800600" y="4558788"/>
              <a:ext cx="43434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Sum collectively computed by the threads</a:t>
              </a:r>
            </a:p>
            <a:p>
              <a:r>
                <a:rPr lang="en-US" sz="2800" dirty="0">
                  <a:solidFill>
                    <a:srgbClr val="FF0000"/>
                  </a:solidFill>
                </a:rPr>
                <a:t>Note: critical section needed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1041400" y="4495800"/>
              <a:ext cx="3340100" cy="1358900"/>
            </a:xfrm>
            <a:custGeom>
              <a:avLst/>
              <a:gdLst>
                <a:gd name="connsiteX0" fmla="*/ 1435100 w 1778000"/>
                <a:gd name="connsiteY0" fmla="*/ 76200 h 495300"/>
                <a:gd name="connsiteX1" fmla="*/ 1371600 w 1778000"/>
                <a:gd name="connsiteY1" fmla="*/ 63500 h 495300"/>
                <a:gd name="connsiteX2" fmla="*/ 1257300 w 1778000"/>
                <a:gd name="connsiteY2" fmla="*/ 12700 h 495300"/>
                <a:gd name="connsiteX3" fmla="*/ 1117600 w 1778000"/>
                <a:gd name="connsiteY3" fmla="*/ 0 h 495300"/>
                <a:gd name="connsiteX4" fmla="*/ 63500 w 1778000"/>
                <a:gd name="connsiteY4" fmla="*/ 12700 h 495300"/>
                <a:gd name="connsiteX5" fmla="*/ 38100 w 1778000"/>
                <a:gd name="connsiteY5" fmla="*/ 50800 h 495300"/>
                <a:gd name="connsiteX6" fmla="*/ 12700 w 1778000"/>
                <a:gd name="connsiteY6" fmla="*/ 127000 h 495300"/>
                <a:gd name="connsiteX7" fmla="*/ 0 w 1778000"/>
                <a:gd name="connsiteY7" fmla="*/ 190500 h 495300"/>
                <a:gd name="connsiteX8" fmla="*/ 12700 w 1778000"/>
                <a:gd name="connsiteY8" fmla="*/ 342900 h 495300"/>
                <a:gd name="connsiteX9" fmla="*/ 25400 w 1778000"/>
                <a:gd name="connsiteY9" fmla="*/ 381000 h 495300"/>
                <a:gd name="connsiteX10" fmla="*/ 63500 w 1778000"/>
                <a:gd name="connsiteY10" fmla="*/ 393700 h 495300"/>
                <a:gd name="connsiteX11" fmla="*/ 190500 w 1778000"/>
                <a:gd name="connsiteY11" fmla="*/ 444500 h 495300"/>
                <a:gd name="connsiteX12" fmla="*/ 342900 w 1778000"/>
                <a:gd name="connsiteY12" fmla="*/ 482600 h 495300"/>
                <a:gd name="connsiteX13" fmla="*/ 1244600 w 1778000"/>
                <a:gd name="connsiteY13" fmla="*/ 495300 h 495300"/>
                <a:gd name="connsiteX14" fmla="*/ 1511300 w 1778000"/>
                <a:gd name="connsiteY14" fmla="*/ 482600 h 495300"/>
                <a:gd name="connsiteX15" fmla="*/ 1587500 w 1778000"/>
                <a:gd name="connsiteY15" fmla="*/ 457200 h 495300"/>
                <a:gd name="connsiteX16" fmla="*/ 1701800 w 1778000"/>
                <a:gd name="connsiteY16" fmla="*/ 431800 h 495300"/>
                <a:gd name="connsiteX17" fmla="*/ 1714500 w 1778000"/>
                <a:gd name="connsiteY17" fmla="*/ 393700 h 495300"/>
                <a:gd name="connsiteX18" fmla="*/ 1765300 w 1778000"/>
                <a:gd name="connsiteY18" fmla="*/ 381000 h 495300"/>
                <a:gd name="connsiteX19" fmla="*/ 1778000 w 1778000"/>
                <a:gd name="connsiteY19" fmla="*/ 304800 h 495300"/>
                <a:gd name="connsiteX20" fmla="*/ 1765300 w 1778000"/>
                <a:gd name="connsiteY20" fmla="*/ 177800 h 495300"/>
                <a:gd name="connsiteX21" fmla="*/ 1752600 w 1778000"/>
                <a:gd name="connsiteY21" fmla="*/ 139700 h 495300"/>
                <a:gd name="connsiteX22" fmla="*/ 1727200 w 1778000"/>
                <a:gd name="connsiteY22" fmla="*/ 101600 h 495300"/>
                <a:gd name="connsiteX23" fmla="*/ 1689100 w 1778000"/>
                <a:gd name="connsiteY23" fmla="*/ 76200 h 495300"/>
                <a:gd name="connsiteX24" fmla="*/ 1384300 w 1778000"/>
                <a:gd name="connsiteY24" fmla="*/ 508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78000" h="495300">
                  <a:moveTo>
                    <a:pt x="1435100" y="76200"/>
                  </a:moveTo>
                  <a:cubicBezTo>
                    <a:pt x="1413933" y="71967"/>
                    <a:pt x="1391811" y="71079"/>
                    <a:pt x="1371600" y="63500"/>
                  </a:cubicBezTo>
                  <a:cubicBezTo>
                    <a:pt x="1293349" y="34156"/>
                    <a:pt x="1379333" y="23794"/>
                    <a:pt x="1257300" y="12700"/>
                  </a:cubicBezTo>
                  <a:lnTo>
                    <a:pt x="1117600" y="0"/>
                  </a:lnTo>
                  <a:lnTo>
                    <a:pt x="63500" y="12700"/>
                  </a:lnTo>
                  <a:cubicBezTo>
                    <a:pt x="48253" y="13417"/>
                    <a:pt x="44299" y="36852"/>
                    <a:pt x="38100" y="50800"/>
                  </a:cubicBezTo>
                  <a:cubicBezTo>
                    <a:pt x="27226" y="75266"/>
                    <a:pt x="17951" y="100746"/>
                    <a:pt x="12700" y="127000"/>
                  </a:cubicBezTo>
                  <a:lnTo>
                    <a:pt x="0" y="190500"/>
                  </a:lnTo>
                  <a:cubicBezTo>
                    <a:pt x="4233" y="241300"/>
                    <a:pt x="5963" y="292371"/>
                    <a:pt x="12700" y="342900"/>
                  </a:cubicBezTo>
                  <a:cubicBezTo>
                    <a:pt x="14469" y="356170"/>
                    <a:pt x="15934" y="371534"/>
                    <a:pt x="25400" y="381000"/>
                  </a:cubicBezTo>
                  <a:cubicBezTo>
                    <a:pt x="34866" y="390466"/>
                    <a:pt x="51526" y="387713"/>
                    <a:pt x="63500" y="393700"/>
                  </a:cubicBezTo>
                  <a:cubicBezTo>
                    <a:pt x="176821" y="450361"/>
                    <a:pt x="-13181" y="386305"/>
                    <a:pt x="190500" y="444500"/>
                  </a:cubicBezTo>
                  <a:cubicBezTo>
                    <a:pt x="253578" y="486552"/>
                    <a:pt x="230805" y="479798"/>
                    <a:pt x="342900" y="482600"/>
                  </a:cubicBezTo>
                  <a:cubicBezTo>
                    <a:pt x="643403" y="490113"/>
                    <a:pt x="944033" y="491067"/>
                    <a:pt x="1244600" y="495300"/>
                  </a:cubicBezTo>
                  <a:cubicBezTo>
                    <a:pt x="1333500" y="491067"/>
                    <a:pt x="1422844" y="492428"/>
                    <a:pt x="1511300" y="482600"/>
                  </a:cubicBezTo>
                  <a:cubicBezTo>
                    <a:pt x="1537910" y="479643"/>
                    <a:pt x="1561525" y="463694"/>
                    <a:pt x="1587500" y="457200"/>
                  </a:cubicBezTo>
                  <a:cubicBezTo>
                    <a:pt x="1659241" y="439265"/>
                    <a:pt x="1621184" y="447923"/>
                    <a:pt x="1701800" y="431800"/>
                  </a:cubicBezTo>
                  <a:cubicBezTo>
                    <a:pt x="1706033" y="419100"/>
                    <a:pt x="1704047" y="402063"/>
                    <a:pt x="1714500" y="393700"/>
                  </a:cubicBezTo>
                  <a:cubicBezTo>
                    <a:pt x="1728130" y="382796"/>
                    <a:pt x="1755155" y="395203"/>
                    <a:pt x="1765300" y="381000"/>
                  </a:cubicBezTo>
                  <a:cubicBezTo>
                    <a:pt x="1780267" y="360046"/>
                    <a:pt x="1773767" y="330200"/>
                    <a:pt x="1778000" y="304800"/>
                  </a:cubicBezTo>
                  <a:cubicBezTo>
                    <a:pt x="1773767" y="262467"/>
                    <a:pt x="1771769" y="219850"/>
                    <a:pt x="1765300" y="177800"/>
                  </a:cubicBezTo>
                  <a:cubicBezTo>
                    <a:pt x="1763264" y="164569"/>
                    <a:pt x="1758587" y="151674"/>
                    <a:pt x="1752600" y="139700"/>
                  </a:cubicBezTo>
                  <a:cubicBezTo>
                    <a:pt x="1745774" y="126048"/>
                    <a:pt x="1737993" y="112393"/>
                    <a:pt x="1727200" y="101600"/>
                  </a:cubicBezTo>
                  <a:cubicBezTo>
                    <a:pt x="1716407" y="90807"/>
                    <a:pt x="1703048" y="82399"/>
                    <a:pt x="1689100" y="76200"/>
                  </a:cubicBezTo>
                  <a:cubicBezTo>
                    <a:pt x="1577733" y="26703"/>
                    <a:pt x="1534022" y="50800"/>
                    <a:pt x="1384300" y="50800"/>
                  </a:cubicBezTo>
                </a:path>
              </a:pathLst>
            </a:custGeom>
            <a:ln w="5715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381500" y="5251286"/>
              <a:ext cx="419100" cy="0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722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multiple threads can concurrently access and modify one or more common, shared variables or data structures, a critical section is needed!</a:t>
            </a:r>
          </a:p>
          <a:p>
            <a:r>
              <a:rPr lang="en-US" dirty="0"/>
              <a:t>Failure to do this can lead to very difficult-to-fix bugs that often cannot be easily be reproduced (race condition)!</a:t>
            </a:r>
          </a:p>
        </p:txBody>
      </p:sp>
    </p:spTree>
    <p:extLst>
      <p:ext uri="{BB962C8B-B14F-4D97-AF65-F5344CB8AC3E}">
        <p14:creationId xmlns:p14="http://schemas.microsoft.com/office/powerpoint/2010/main" val="217656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9862"/>
            <a:ext cx="8229600" cy="11430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812800"/>
            <a:ext cx="8877300" cy="5918200"/>
          </a:xfrm>
        </p:spPr>
        <p:txBody>
          <a:bodyPr>
            <a:noAutofit/>
          </a:bodyPr>
          <a:lstStyle/>
          <a:p>
            <a:r>
              <a:rPr lang="en-US" sz="2800" dirty="0"/>
              <a:t>Threads</a:t>
            </a:r>
            <a:endParaRPr lang="en-US" sz="2400" dirty="0"/>
          </a:p>
          <a:p>
            <a:pPr lvl="1"/>
            <a:r>
              <a:rPr lang="en-US" sz="2400" dirty="0"/>
              <a:t>Key aspect of parallelization is deciding how to distribute the computation across multiple threads</a:t>
            </a:r>
          </a:p>
          <a:p>
            <a:pPr lvl="1"/>
            <a:r>
              <a:rPr lang="en-US" sz="2400" dirty="0"/>
              <a:t>Tradeoff between number of threads (parallelism), computation per thread (shared variables, synchronization overheads)</a:t>
            </a:r>
          </a:p>
          <a:p>
            <a:r>
              <a:rPr lang="en-US" sz="2800" dirty="0"/>
              <a:t>Shared and private variables</a:t>
            </a:r>
          </a:p>
          <a:p>
            <a:pPr lvl="1"/>
            <a:r>
              <a:rPr lang="en-US" sz="2400" dirty="0"/>
              <a:t>Critical to understand which variables are private, which are shared, both for correctness and performance</a:t>
            </a:r>
          </a:p>
          <a:p>
            <a:pPr lvl="1"/>
            <a:r>
              <a:rPr lang="en-US" sz="2400" dirty="0"/>
              <a:t>Use private variables whenever possible for best performance</a:t>
            </a:r>
          </a:p>
          <a:p>
            <a:r>
              <a:rPr lang="en-US" sz="2800" dirty="0"/>
              <a:t>Synchronization</a:t>
            </a:r>
            <a:endParaRPr lang="en-US" sz="2400" dirty="0"/>
          </a:p>
          <a:p>
            <a:pPr lvl="1"/>
            <a:r>
              <a:rPr lang="en-US" sz="2400" dirty="0"/>
              <a:t>Barriers separate parallel computations in time</a:t>
            </a:r>
          </a:p>
          <a:p>
            <a:pPr lvl="1"/>
            <a:r>
              <a:rPr lang="en-US" sz="2400" dirty="0"/>
              <a:t>Critical sections for access to shared variables</a:t>
            </a:r>
          </a:p>
          <a:p>
            <a:pPr lvl="1"/>
            <a:r>
              <a:rPr lang="en-US" sz="2400" dirty="0"/>
              <a:t>Synchronization time consuming; use sparingly</a:t>
            </a:r>
          </a:p>
        </p:txBody>
      </p:sp>
    </p:spTree>
    <p:extLst>
      <p:ext uri="{BB962C8B-B14F-4D97-AF65-F5344CB8AC3E}">
        <p14:creationId xmlns:p14="http://schemas.microsoft.com/office/powerpoint/2010/main" val="136369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8220"/>
            <a:ext cx="8229600" cy="531984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OpenMP</a:t>
            </a:r>
            <a:r>
              <a:rPr lang="en-US" dirty="0"/>
              <a:t> a widely used parallel programming environment for shared memory multiprocessors</a:t>
            </a:r>
          </a:p>
          <a:p>
            <a:r>
              <a:rPr lang="en-US" dirty="0"/>
              <a:t>Supports C, C++, FORTRAN</a:t>
            </a:r>
          </a:p>
          <a:p>
            <a:r>
              <a:rPr lang="en-US" dirty="0" err="1"/>
              <a:t>OpenMP</a:t>
            </a:r>
            <a:r>
              <a:rPr lang="en-US" dirty="0"/>
              <a:t> primitives for</a:t>
            </a:r>
          </a:p>
          <a:p>
            <a:pPr lvl="1"/>
            <a:r>
              <a:rPr lang="en-US" dirty="0"/>
              <a:t>Creating and executing “threads”</a:t>
            </a:r>
          </a:p>
          <a:p>
            <a:pPr lvl="1"/>
            <a:r>
              <a:rPr lang="en-US" dirty="0"/>
              <a:t>Shared and private variables</a:t>
            </a:r>
          </a:p>
          <a:p>
            <a:pPr lvl="1"/>
            <a:r>
              <a:rPr lang="en-US" dirty="0"/>
              <a:t>Synchronization to order operations among concurrent threads</a:t>
            </a:r>
          </a:p>
          <a:p>
            <a:pPr lvl="1"/>
            <a:r>
              <a:rPr lang="en-US" dirty="0"/>
              <a:t>Other features to improve </a:t>
            </a:r>
            <a:r>
              <a:rPr lang="en-US" dirty="0" err="1"/>
              <a:t>programability</a:t>
            </a:r>
            <a:r>
              <a:rPr lang="en-US" dirty="0"/>
              <a:t> and/or performance</a:t>
            </a:r>
          </a:p>
        </p:txBody>
      </p:sp>
    </p:spTree>
    <p:extLst>
      <p:ext uri="{BB962C8B-B14F-4D97-AF65-F5344CB8AC3E}">
        <p14:creationId xmlns:p14="http://schemas.microsoft.com/office/powerpoint/2010/main" val="303564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OpenMP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Augment C programs with </a:t>
            </a:r>
            <a:r>
              <a:rPr lang="en-US" dirty="0" err="1"/>
              <a:t>OpenMP</a:t>
            </a:r>
            <a:r>
              <a:rPr lang="en-US" dirty="0"/>
              <a:t> primitives</a:t>
            </a:r>
          </a:p>
          <a:p>
            <a:pPr lvl="1"/>
            <a:r>
              <a:rPr lang="en-US" dirty="0"/>
              <a:t>Compiler directives (#pragma) to support parallel execution</a:t>
            </a:r>
          </a:p>
          <a:p>
            <a:pPr lvl="1"/>
            <a:r>
              <a:rPr lang="en-US" dirty="0" err="1"/>
              <a:t>OpenMP</a:t>
            </a:r>
            <a:r>
              <a:rPr lang="en-US" dirty="0"/>
              <a:t> library including functions to manage execution</a:t>
            </a:r>
          </a:p>
          <a:p>
            <a:r>
              <a:rPr lang="en-US" dirty="0"/>
              <a:t>Compiler extension</a:t>
            </a:r>
          </a:p>
          <a:p>
            <a:pPr marL="457200" lvl="1" indent="0">
              <a:buNone/>
            </a:pPr>
            <a:r>
              <a:rPr lang="en-US" dirty="0" err="1">
                <a:latin typeface="Courier"/>
                <a:cs typeface="Courier"/>
              </a:rPr>
              <a:t>gcc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foo.c</a:t>
            </a:r>
            <a:r>
              <a:rPr lang="en-US" dirty="0">
                <a:latin typeface="Courier"/>
                <a:cs typeface="Courier"/>
              </a:rPr>
              <a:t> –o foo -</a:t>
            </a:r>
            <a:r>
              <a:rPr lang="en-US" dirty="0" err="1">
                <a:latin typeface="Courier"/>
                <a:cs typeface="Courier"/>
              </a:rPr>
              <a:t>fopenmp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1902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Parallelization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Main Steps:</a:t>
            </a:r>
          </a:p>
          <a:p>
            <a:r>
              <a:rPr lang="en-US" dirty="0"/>
              <a:t>Develop a strategy for what parts of the computation will execute in parallel</a:t>
            </a:r>
          </a:p>
          <a:p>
            <a:r>
              <a:rPr lang="en-US" dirty="0"/>
              <a:t>Develop sequential code for the computation, roughly structured around the parallelization strategy (e.g., anticipating parallelization of loops)</a:t>
            </a:r>
          </a:p>
          <a:p>
            <a:r>
              <a:rPr lang="en-US" dirty="0"/>
              <a:t>Modify code, adding </a:t>
            </a:r>
            <a:r>
              <a:rPr lang="en-US" dirty="0" err="1"/>
              <a:t>OpenMP</a:t>
            </a:r>
            <a:r>
              <a:rPr lang="en-US" dirty="0"/>
              <a:t> primitives</a:t>
            </a:r>
          </a:p>
          <a:p>
            <a:r>
              <a:rPr lang="en-US" dirty="0"/>
              <a:t>Measure and optimize performance</a:t>
            </a:r>
          </a:p>
        </p:txBody>
      </p:sp>
    </p:spTree>
    <p:extLst>
      <p:ext uri="{BB962C8B-B14F-4D97-AF65-F5344CB8AC3E}">
        <p14:creationId xmlns:p14="http://schemas.microsoft.com/office/powerpoint/2010/main" val="221579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penMP-Stack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9498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384998"/>
            <a:ext cx="5656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 T. Mattson, “A ‘Hands-on’ Introduction to </a:t>
            </a:r>
            <a:r>
              <a:rPr lang="en-US" dirty="0" err="1">
                <a:solidFill>
                  <a:schemeClr val="bg1"/>
                </a:solidFill>
              </a:rPr>
              <a:t>OpenMP</a:t>
            </a:r>
            <a:r>
              <a:rPr lang="en-US" dirty="0">
                <a:solidFill>
                  <a:schemeClr val="bg1"/>
                </a:solidFill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3405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r>
              <a:rPr lang="en-US" dirty="0"/>
              <a:t>Structured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4900"/>
            <a:ext cx="8229600" cy="5588000"/>
          </a:xfrm>
        </p:spPr>
        <p:txBody>
          <a:bodyPr>
            <a:normAutofit/>
          </a:bodyPr>
          <a:lstStyle/>
          <a:p>
            <a:r>
              <a:rPr lang="en-US" dirty="0"/>
              <a:t>Used in most </a:t>
            </a:r>
            <a:r>
              <a:rPr lang="en-US" dirty="0" err="1"/>
              <a:t>OpenMP</a:t>
            </a:r>
            <a:r>
              <a:rPr lang="en-US" dirty="0"/>
              <a:t> constructs</a:t>
            </a:r>
          </a:p>
          <a:p>
            <a:r>
              <a:rPr lang="en-US" dirty="0"/>
              <a:t>Structured Block: one or more statements that have one point of entry at the top, and one point of exit at the bottom</a:t>
            </a:r>
          </a:p>
          <a:p>
            <a:pPr lvl="1"/>
            <a:r>
              <a:rPr lang="en-US" dirty="0"/>
              <a:t>In C, code within braces: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{ C code }</a:t>
            </a:r>
          </a:p>
          <a:p>
            <a:pPr lvl="1"/>
            <a:r>
              <a:rPr lang="en-US" dirty="0"/>
              <a:t>Function calls within block are allowed</a:t>
            </a:r>
          </a:p>
          <a:p>
            <a:r>
              <a:rPr lang="en-US" dirty="0"/>
              <a:t>Branches into or leaving the block at locations other that the start or end are not allowed</a:t>
            </a:r>
          </a:p>
          <a:p>
            <a:r>
              <a:rPr lang="en-US" dirty="0"/>
              <a:t>Exception: may call </a:t>
            </a:r>
            <a:r>
              <a:rPr lang="en-US" dirty="0">
                <a:latin typeface="Courier"/>
                <a:cs typeface="Courier"/>
              </a:rPr>
              <a:t>exit()</a:t>
            </a:r>
            <a:r>
              <a:rPr lang="en-US" dirty="0"/>
              <a:t> within the structured block</a:t>
            </a:r>
          </a:p>
        </p:txBody>
      </p:sp>
    </p:spTree>
    <p:extLst>
      <p:ext uri="{BB962C8B-B14F-4D97-AF65-F5344CB8AC3E}">
        <p14:creationId xmlns:p14="http://schemas.microsoft.com/office/powerpoint/2010/main" val="383554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6884"/>
            <a:ext cx="8229600" cy="962040"/>
          </a:xfrm>
        </p:spPr>
        <p:txBody>
          <a:bodyPr/>
          <a:lstStyle/>
          <a:p>
            <a:r>
              <a:rPr lang="en-US" dirty="0"/>
              <a:t>Programming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98177"/>
            <a:ext cx="8229600" cy="1859823"/>
          </a:xfrm>
        </p:spPr>
        <p:txBody>
          <a:bodyPr/>
          <a:lstStyle/>
          <a:p>
            <a:r>
              <a:rPr lang="en-US" dirty="0"/>
              <a:t>Thread: sequentially executing program</a:t>
            </a:r>
          </a:p>
          <a:p>
            <a:r>
              <a:rPr lang="en-US" dirty="0"/>
              <a:t>Private variables: only visible within thread</a:t>
            </a:r>
          </a:p>
          <a:p>
            <a:r>
              <a:rPr lang="en-US" dirty="0"/>
              <a:t>Shared variables: visible across all threads</a:t>
            </a:r>
          </a:p>
          <a:p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57200" y="934352"/>
            <a:ext cx="8491548" cy="4063825"/>
            <a:chOff x="457200" y="934352"/>
            <a:chExt cx="8491548" cy="4063825"/>
          </a:xfrm>
        </p:grpSpPr>
        <p:sp>
          <p:nvSpPr>
            <p:cNvPr id="16" name="Rectangle 15"/>
            <p:cNvSpPr/>
            <p:nvPr/>
          </p:nvSpPr>
          <p:spPr>
            <a:xfrm>
              <a:off x="457200" y="934352"/>
              <a:ext cx="8491548" cy="4063825"/>
            </a:xfrm>
            <a:prstGeom prst="rect">
              <a:avLst/>
            </a:prstGeom>
            <a:solidFill>
              <a:srgbClr val="FFFF66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547415" y="1217507"/>
              <a:ext cx="1240857" cy="1956300"/>
              <a:chOff x="2525503" y="1562120"/>
              <a:chExt cx="1240857" cy="19563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25503" y="1562120"/>
                <a:ext cx="1240857" cy="19563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private</a:t>
                </a:r>
              </a:p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variables</a:t>
                </a: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2656888" y="2335878"/>
                <a:ext cx="963486" cy="103654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thread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502688" y="1217507"/>
              <a:ext cx="1240857" cy="1956300"/>
              <a:chOff x="2525503" y="1562120"/>
              <a:chExt cx="1240857" cy="19563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525503" y="1562120"/>
                <a:ext cx="1240857" cy="19563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private</a:t>
                </a:r>
              </a:p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variables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656888" y="2335878"/>
                <a:ext cx="963486" cy="103654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thread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187907" y="1991265"/>
              <a:ext cx="1240857" cy="1956300"/>
              <a:chOff x="2525503" y="1562120"/>
              <a:chExt cx="1240857" cy="19563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525503" y="1562120"/>
                <a:ext cx="1240857" cy="19563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private</a:t>
                </a:r>
              </a:p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variables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656888" y="2335878"/>
                <a:ext cx="963486" cy="103654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thread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034616" y="2584067"/>
              <a:ext cx="1240857" cy="1956300"/>
              <a:chOff x="2525503" y="1562120"/>
              <a:chExt cx="1240857" cy="19563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525503" y="1562120"/>
                <a:ext cx="1240857" cy="19563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private</a:t>
                </a:r>
              </a:p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variables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656888" y="2335878"/>
                <a:ext cx="963486" cy="103654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thread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751730" y="4282706"/>
              <a:ext cx="293121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Shared variables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607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7496</TotalTime>
  <Words>1797</Words>
  <Application>Microsoft Macintosh PowerPoint</Application>
  <PresentationFormat>On-screen Show (4:3)</PresentationFormat>
  <Paragraphs>421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Courier</vt:lpstr>
      <vt:lpstr>Office Theme</vt:lpstr>
      <vt:lpstr>Parallel Programming Using OpenMP</vt:lpstr>
      <vt:lpstr>References</vt:lpstr>
      <vt:lpstr>Outline</vt:lpstr>
      <vt:lpstr>Introduction</vt:lpstr>
      <vt:lpstr>OpenMP Overview</vt:lpstr>
      <vt:lpstr>Approach to Parallelization</vt:lpstr>
      <vt:lpstr>PowerPoint Presentation</vt:lpstr>
      <vt:lpstr>Structured Block</vt:lpstr>
      <vt:lpstr>Programming Model</vt:lpstr>
      <vt:lpstr>Processes and Threads</vt:lpstr>
      <vt:lpstr>Parallel Hello World</vt:lpstr>
      <vt:lpstr>Creating (Forking) Threads</vt:lpstr>
      <vt:lpstr>Hello World Code</vt:lpstr>
      <vt:lpstr>Compiling and Running</vt:lpstr>
      <vt:lpstr>Output from Parallel Hello World</vt:lpstr>
      <vt:lpstr>Outline</vt:lpstr>
      <vt:lpstr>Shared and Private Variables</vt:lpstr>
      <vt:lpstr>Memory Map</vt:lpstr>
      <vt:lpstr>Example: Dot Product</vt:lpstr>
      <vt:lpstr>Allocation of Iterations to Threads</vt:lpstr>
      <vt:lpstr>Example: Parallel Dot Product</vt:lpstr>
      <vt:lpstr>Private vs. Shared Variables</vt:lpstr>
      <vt:lpstr>Example: Parallel Dot Product</vt:lpstr>
      <vt:lpstr>Outline</vt:lpstr>
      <vt:lpstr>Sequence of Parallel Computations</vt:lpstr>
      <vt:lpstr>Barrier Synchronization</vt:lpstr>
      <vt:lpstr>Barrier Synchronization in Open MP</vt:lpstr>
      <vt:lpstr>Outline</vt:lpstr>
      <vt:lpstr>Problem: Concurrent Access to Shared Variables</vt:lpstr>
      <vt:lpstr>Critical Sections</vt:lpstr>
      <vt:lpstr>Critical Sections in OpenMP</vt:lpstr>
      <vt:lpstr>Dot Product Revisited</vt:lpstr>
      <vt:lpstr>Key Point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Richard Fujimoto</dc:creator>
  <cp:lastModifiedBy>LIU, Hao</cp:lastModifiedBy>
  <cp:revision>210</cp:revision>
  <dcterms:created xsi:type="dcterms:W3CDTF">2014-10-06T18:42:08Z</dcterms:created>
  <dcterms:modified xsi:type="dcterms:W3CDTF">2018-10-29T17:15:44Z</dcterms:modified>
</cp:coreProperties>
</file>