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3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83" r:id="rId10"/>
    <p:sldId id="284" r:id="rId11"/>
    <p:sldId id="285" r:id="rId12"/>
    <p:sldId id="286" r:id="rId13"/>
    <p:sldId id="287" r:id="rId14"/>
    <p:sldId id="288" r:id="rId15"/>
    <p:sldId id="275" r:id="rId16"/>
    <p:sldId id="277" r:id="rId17"/>
    <p:sldId id="276" r:id="rId18"/>
    <p:sldId id="281" r:id="rId19"/>
    <p:sldId id="278" r:id="rId20"/>
    <p:sldId id="280" r:id="rId21"/>
    <p:sldId id="282" r:id="rId2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2878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-5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700E4C6-EA91-774B-B9FA-0092974584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8575D1C-B6D3-CD44-86C3-EE29DA4CDD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BBEDCAC-AFF6-F049-9C23-989ED0DB06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F266701-F2CD-204F-9C45-677F8FC1D94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C2121CD-E55E-B040-94A4-45A10BF7042E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6D8ECAD-38D5-F145-B397-441D73E21A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686CE2D-7979-2042-92E9-9D6BD082A5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BE63B27-1171-0549-ABC2-172EB4C396C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9B66BF0-3855-A442-93BB-B840555D08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2325FBE-133D-B549-AA08-148BAC6603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318325D-D77D-C44F-9ACD-93473A7C22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F1345C3-B1F9-A84F-A222-E81E7E9EAF08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FA7062-BBB1-C046-BA64-56DD7E87AE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186F8-02E8-8640-8A80-B3E8BEC6F375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81CA44A6-B75C-024A-9DC8-E4715C1A8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0AA9EB-476E-E64D-820C-A5A854B69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A52620B-756B-2440-9BAA-761A5B66C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D34F5-29DB-D448-964F-8DFCF8583019}" type="slidenum">
              <a:rPr lang="it-IT" altLang="it-IT"/>
              <a:pPr/>
              <a:t>15</a:t>
            </a:fld>
            <a:endParaRPr lang="it-IT" altLang="it-IT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F3C0A81-7897-0E4D-9F8A-0E1A3D26D9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0935BF7-BF9B-F948-BB08-615C3F9EA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3179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A52620B-756B-2440-9BAA-761A5B66C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D34F5-29DB-D448-964F-8DFCF8583019}" type="slidenum">
              <a:rPr lang="it-IT" altLang="it-IT"/>
              <a:pPr/>
              <a:t>17</a:t>
            </a:fld>
            <a:endParaRPr lang="it-IT" altLang="it-IT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F3C0A81-7897-0E4D-9F8A-0E1A3D26D9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0935BF7-BF9B-F948-BB08-615C3F9EA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7934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6184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64772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3204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099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90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34817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30268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302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7EA72-4E71-314D-8002-4E9EADFB0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B35D60-F766-174B-A71F-4719E3298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51D06C-7E63-5046-AB11-0CADDA7B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BF2029-114C-0D43-8C35-19F9021EEC9A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1FC906-C269-0C46-A559-C3E1C682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A8CE3C-BD01-864B-8413-E9144C41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C55A76E4-D6BE-554D-89CA-11081D4A1CD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3866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9932FD-0378-9E4A-9598-BE73EB1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AFEA695-2873-5F43-B85D-A1BA57BC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DC5E66-83B9-7444-BDF2-550CECA4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CC8F5B-DF4F-2344-8691-F6C6B3286064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3D8F46-24A9-4840-B9D7-0D5D7E0B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596D81-471F-BD4F-933B-9A85B832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2C12129C-65FD-B642-A176-B3EBAFDF0BF8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4529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1B0C2D-2AA1-F74C-9ED4-D8AFDECB2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7FDA7A-FDA5-BB4B-A30F-1F359ECF9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429763-3F3A-8B43-B3AA-5F076995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35388F-952C-F140-A1D8-E49780A02D7E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1FA382-A7A9-3E43-BE2C-F1D0A478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32C7CA-9057-8B44-86B6-830D0383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E1B24A4E-A9CC-064E-B0CF-B9455740B208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16809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401A99-359F-3A4E-87FA-50722E69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3A8B5C-7534-D340-9731-2A6DE1743BE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4A8B07-5F1B-3041-920A-67E9B84A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B83B05-D629-1D4A-B83F-51188535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CD4B5B-BA4F-DA46-AF47-8282D6C4A48D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2F94F7-1676-C840-971F-060516DA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424E9F-C4E7-534F-9AC2-1199ED22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9CF514E8-D021-7A48-B9E1-A697529F0D6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15841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A2F0B-7E8A-3F4A-9EC6-D095C13E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abella 2">
            <a:extLst>
              <a:ext uri="{FF2B5EF4-FFF2-40B4-BE49-F238E27FC236}">
                <a16:creationId xmlns:a16="http://schemas.microsoft.com/office/drawing/2014/main" id="{D50CC0C6-977B-A945-8618-E8F8E339FC97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ED7465-6527-B349-B155-DC5925E5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BD5AA7D-B959-2747-9666-16F3E8DED4A1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64B667-F30C-3641-A814-D57F822A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7D7457-2BD3-7A47-9E34-99276F77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C80DD478-AD95-0C45-9ACC-2D494CE0F07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899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7D745E-9CC7-1C45-81B8-ABA2D734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grafico 2">
            <a:extLst>
              <a:ext uri="{FF2B5EF4-FFF2-40B4-BE49-F238E27FC236}">
                <a16:creationId xmlns:a16="http://schemas.microsoft.com/office/drawing/2014/main" id="{DBDAA56B-D5B3-4B40-AB2A-64C91FF40D03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r>
              <a:rPr lang="en-US"/>
              <a:t>Click icon to add chart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60DBDC-26C0-B94E-9B23-31585F16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B7C6A53-70DA-FC40-91A5-C457840C5E61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6FB074-405D-304E-A3C2-47280718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2BE4C5-6331-604F-8C38-7F4C6A3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FC69B914-81C1-894C-9201-64B9B89F632C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7571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A4EA21-31AD-0B43-84BA-3FB962BA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F890CE-95B7-0B45-B572-C149554A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33267B-8292-0940-8024-FCB2EE77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E27D20-0B32-5D45-9A0B-0C7CC0271879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2CFAC-D99C-7845-AE54-5ABC8F9C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9CF31C-6FB1-EC42-BCCD-7F786352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0CD1DD89-1A4C-6748-9429-7F2332777A4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543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07DCB-DE6C-9A41-95AD-5D46E002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DFE947-7BDE-9749-A249-9909A69A3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B7A296-B455-E842-826A-0EF7056A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20B5F-69EE-AC48-9DF3-98215AFAB723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07E7CF-6960-D142-AF26-D8668BFA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2B31AD-F504-5240-8E1F-68E048FE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8D9E2FD-DC87-8D4F-8AEB-57476BEE463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2332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686CC8-2913-B64C-9CC1-033B0D84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FC24F8-D6CE-0E4F-B031-BA11AFB1D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308B08-BAA2-BC49-B101-CD543D114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E2C5D4-DCF6-EA43-8AD7-47C35339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8C070B-B5FF-3D45-AAB5-DF9925D634F2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41A4FD-DB07-F544-B812-61D3F7B7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B0C029-75F9-934C-A165-84A34057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5A95B49-3A80-C64D-8043-9C533188348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1841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3A39A6-7003-494B-9C6A-43424420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68A590-9E0E-9444-930D-53BD8DA3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339183-9E82-B542-A3EB-CE6A630F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94E08B1-9882-6B4F-9EC4-AD61EDE43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09F8BA8-9CFF-6441-AE16-B2253F3B5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F167A78-2659-BB4F-96E1-3EB8ABB4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805388-1E69-C94F-9601-9CB9579F1E2D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246603E-1491-4B4F-A015-F6C01C62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6DDD653-8030-2A40-BC77-CE77E577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4EA587D9-62EE-9F4A-ADE9-F633C923A371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174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BAAD0F-831C-1F42-8BEC-4866D4E1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FF894CC-F764-B444-A6B9-145C6117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6399B9-51A3-6341-8637-B4361467B9D4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00E70D-7825-844F-9CCD-5F6DCC40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1842BD-6F66-0343-9686-DC70ECDF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4CB97F5D-5838-A246-B549-FE9DA7615593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6317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1F25D4F-0EF2-4A41-8A0A-1F2BBCD5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E61D4D-DCE6-634F-B82F-5301E4C98B21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D143DB-901D-8641-AEE3-7FAC6308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9F19D7-F0FD-1944-B039-7C0B19EB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FE416E0-39B1-6044-8C56-DD54B777F41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2302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39393B-8AE5-8842-A8D9-D2FD1147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BFA94D-DFC1-3844-9EB9-7B10A0A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A622A20-9D52-E743-A5AB-B4EB316EB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73420D-7B6A-E04F-B93F-24D30CFB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246FCE-8122-C54A-9FAA-3BD1192FA1C2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BE6260-4389-4246-BAC7-2D698561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C6DB0E-F41C-8143-9620-09E56E54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F803B0B-48B2-2841-8D79-8E62E3EBEE5A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7990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1F892-FE10-6C42-919C-D7065BB6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8D64B99-3EA3-C549-8337-6B78850AA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6105D7-6ADA-D247-A8C8-30A03B17A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B43346-F034-034A-A91A-92B459A3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C8988E-3A3E-AA46-B902-CB4C32B9017D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AF8EC2-99D3-9046-8B25-A496142E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86C068-3461-FD48-BFB8-52C29876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C251AD9B-972D-B541-8743-416A464940E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88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>
            <a:extLst>
              <a:ext uri="{FF2B5EF4-FFF2-40B4-BE49-F238E27FC236}">
                <a16:creationId xmlns:a16="http://schemas.microsoft.com/office/drawing/2014/main" id="{2A1468B1-2E5A-DC41-9E1A-9A66F4DEA2B2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7" name="Rectangle 13">
              <a:extLst>
                <a:ext uri="{FF2B5EF4-FFF2-40B4-BE49-F238E27FC236}">
                  <a16:creationId xmlns:a16="http://schemas.microsoft.com/office/drawing/2014/main" id="{92A52610-3FA4-5F4E-9D53-7AD065028F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38" name="Rectangle 14">
              <a:extLst>
                <a:ext uri="{FF2B5EF4-FFF2-40B4-BE49-F238E27FC236}">
                  <a16:creationId xmlns:a16="http://schemas.microsoft.com/office/drawing/2014/main" id="{A0355F35-DAFB-984C-BDEE-10FDC4D92C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026" name="Rectangle 2">
            <a:extLst>
              <a:ext uri="{FF2B5EF4-FFF2-40B4-BE49-F238E27FC236}">
                <a16:creationId xmlns:a16="http://schemas.microsoft.com/office/drawing/2014/main" id="{F329FA8C-E607-BC45-AC44-CFEDD1CA6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AB9EF5C-474F-F148-BFB5-DDDC17DE8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29EABA8-0466-C347-9D88-019EE52ADE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fld id="{E707E7C3-6E4C-D24B-B1E3-08759D1DD5E9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F517460-E708-6449-9C24-5EDEE051E4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5654FFD-8016-8E47-B35E-8CABEC30F0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r>
              <a:rPr lang="it-IT" altLang="it-IT"/>
              <a:t>Pagina </a:t>
            </a:r>
            <a:fld id="{2EA435C3-7509-7446-9E84-9A1C9EC7E3DF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jpg"/><Relationship Id="rId18" Type="http://schemas.openxmlformats.org/officeDocument/2006/relationships/image" Target="../media/image25.pn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12" Type="http://schemas.openxmlformats.org/officeDocument/2006/relationships/image" Target="../media/image19.jpg"/><Relationship Id="rId17" Type="http://schemas.openxmlformats.org/officeDocument/2006/relationships/image" Target="../media/image24.svg"/><Relationship Id="rId2" Type="http://schemas.openxmlformats.org/officeDocument/2006/relationships/image" Target="../media/image9.jp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g"/><Relationship Id="rId11" Type="http://schemas.openxmlformats.org/officeDocument/2006/relationships/image" Target="../media/image18.jpg"/><Relationship Id="rId5" Type="http://schemas.openxmlformats.org/officeDocument/2006/relationships/image" Target="../media/image12.jpg"/><Relationship Id="rId15" Type="http://schemas.openxmlformats.org/officeDocument/2006/relationships/image" Target="../media/image22.jpg"/><Relationship Id="rId10" Type="http://schemas.openxmlformats.org/officeDocument/2006/relationships/image" Target="../media/image17.jpg"/><Relationship Id="rId19" Type="http://schemas.openxmlformats.org/officeDocument/2006/relationships/image" Target="../media/image26.svg"/><Relationship Id="rId4" Type="http://schemas.openxmlformats.org/officeDocument/2006/relationships/image" Target="../media/image11.jpg"/><Relationship Id="rId9" Type="http://schemas.openxmlformats.org/officeDocument/2006/relationships/image" Target="../media/image16.jpg"/><Relationship Id="rId1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g"/><Relationship Id="rId11" Type="http://schemas.openxmlformats.org/officeDocument/2006/relationships/image" Target="../media/image18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FB04F2A0-C3BF-8643-8DF8-92E1641A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62"/>
            <a:ext cx="9144000" cy="3577778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BC096DE-A07E-1D4B-A88B-89B519B45D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0" y="790851"/>
            <a:ext cx="6096000" cy="581025"/>
          </a:xfrm>
        </p:spPr>
        <p:txBody>
          <a:bodyPr anchor="t"/>
          <a:lstStyle/>
          <a:p>
            <a:pPr algn="l"/>
            <a:r>
              <a:rPr lang="it-IT" altLang="it-IT" sz="2400" dirty="0">
                <a:solidFill>
                  <a:schemeClr val="bg1"/>
                </a:solidFill>
              </a:rPr>
              <a:t>Siamese Networks and Image </a:t>
            </a:r>
            <a:r>
              <a:rPr lang="it-IT" altLang="it-IT" sz="2400" dirty="0" err="1">
                <a:solidFill>
                  <a:schemeClr val="bg1"/>
                </a:solidFill>
              </a:rPr>
              <a:t>Verification</a:t>
            </a:r>
            <a:endParaRPr lang="it-IT" altLang="it-IT" sz="2400" dirty="0">
              <a:solidFill>
                <a:schemeClr val="bg1"/>
              </a:solidFill>
            </a:endParaRPr>
          </a:p>
        </p:txBody>
      </p:sp>
      <p:grpSp>
        <p:nvGrpSpPr>
          <p:cNvPr id="34833" name="Group 17">
            <a:extLst>
              <a:ext uri="{FF2B5EF4-FFF2-40B4-BE49-F238E27FC236}">
                <a16:creationId xmlns:a16="http://schemas.microsoft.com/office/drawing/2014/main" id="{833A9173-F70F-F444-BB03-571C8B7FFD73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34831" name="Picture 15" descr="Fondino">
              <a:extLst>
                <a:ext uri="{FF2B5EF4-FFF2-40B4-BE49-F238E27FC236}">
                  <a16:creationId xmlns:a16="http://schemas.microsoft.com/office/drawing/2014/main" id="{22800B4E-8E1F-AD4F-A88D-151445094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29" name="Picture 13" descr="logo +marchio">
              <a:extLst>
                <a:ext uri="{FF2B5EF4-FFF2-40B4-BE49-F238E27FC236}">
                  <a16:creationId xmlns:a16="http://schemas.microsoft.com/office/drawing/2014/main" id="{5BAAE210-340D-E14B-A33F-F6EBD71AA2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32" name="Picture 16" descr="fascia">
              <a:extLst>
                <a:ext uri="{FF2B5EF4-FFF2-40B4-BE49-F238E27FC236}">
                  <a16:creationId xmlns:a16="http://schemas.microsoft.com/office/drawing/2014/main" id="{47A9A235-249E-1743-AD83-B47DAA7FA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9E74286-0934-C247-9C87-BDF0C8711B5C}"/>
              </a:ext>
            </a:extLst>
          </p:cNvPr>
          <p:cNvSpPr txBox="1"/>
          <p:nvPr/>
        </p:nvSpPr>
        <p:spPr>
          <a:xfrm>
            <a:off x="5724128" y="3774407"/>
            <a:ext cx="2873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Emanuele Alessi</a:t>
            </a:r>
          </a:p>
          <a:p>
            <a:r>
              <a:rPr lang="it-IT" sz="1500" dirty="0"/>
              <a:t>Gianmarco Forcella</a:t>
            </a:r>
          </a:p>
          <a:p>
            <a:r>
              <a:rPr lang="it-IT" sz="1500" dirty="0" err="1"/>
              <a:t>Taranciuc</a:t>
            </a:r>
            <a:r>
              <a:rPr lang="it-IT" sz="1500" dirty="0"/>
              <a:t> Gabriel</a:t>
            </a:r>
          </a:p>
          <a:p>
            <a:endParaRPr lang="it-IT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1F6CA6E-1A77-4F54-AB65-41856B5A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dataset CFPW </a:t>
            </a:r>
          </a:p>
        </p:txBody>
      </p:sp>
      <p:pic>
        <p:nvPicPr>
          <p:cNvPr id="1096" name="Picture Placeholder 1095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085631AE-FBE0-42B3-B8C6-672AE5364F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187" b="11187"/>
          <a:stretch>
            <a:fillRect/>
          </a:stretch>
        </p:blipFill>
        <p:spPr>
          <a:xfrm>
            <a:off x="3709083" y="1074865"/>
            <a:ext cx="1215836" cy="1280047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5C1A804-3D39-43CF-AD06-995DE827E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en-US" dirty="0"/>
              <a:t>Un dataset </a:t>
            </a:r>
            <a:r>
              <a:rPr lang="en-US" dirty="0" err="1"/>
              <a:t>contenente</a:t>
            </a:r>
            <a:r>
              <a:rPr lang="en-US" dirty="0"/>
              <a:t> 500 </a:t>
            </a:r>
            <a:r>
              <a:rPr lang="en-US" dirty="0" err="1"/>
              <a:t>celebrità</a:t>
            </a:r>
            <a:r>
              <a:rPr lang="en-US" dirty="0"/>
              <a:t>, con 14 </a:t>
            </a:r>
            <a:r>
              <a:rPr lang="en-US" dirty="0" err="1"/>
              <a:t>fotografie</a:t>
            </a:r>
            <a:r>
              <a:rPr lang="en-US" dirty="0"/>
              <a:t> per </a:t>
            </a:r>
            <a:r>
              <a:rPr lang="en-US" dirty="0" err="1"/>
              <a:t>ognuna</a:t>
            </a:r>
            <a:r>
              <a:rPr lang="en-US" dirty="0"/>
              <a:t>, 10 </a:t>
            </a:r>
            <a:r>
              <a:rPr lang="en-US" dirty="0" err="1"/>
              <a:t>frontali</a:t>
            </a:r>
            <a:r>
              <a:rPr lang="en-US" dirty="0"/>
              <a:t> e 4 di profilo. </a:t>
            </a:r>
          </a:p>
          <a:p>
            <a:endParaRPr lang="en-US" dirty="0"/>
          </a:p>
          <a:p>
            <a:r>
              <a:rPr lang="en-US" dirty="0" err="1"/>
              <a:t>Dimensioni</a:t>
            </a:r>
            <a:r>
              <a:rPr lang="en-US" dirty="0"/>
              <a:t>, aspect ratio, </a:t>
            </a:r>
            <a:r>
              <a:rPr lang="en-US" dirty="0" err="1"/>
              <a:t>condizioni</a:t>
            </a:r>
            <a:r>
              <a:rPr lang="en-US" dirty="0"/>
              <a:t> di luce ed </a:t>
            </a:r>
            <a:r>
              <a:rPr lang="en-US" dirty="0" err="1"/>
              <a:t>espressioni</a:t>
            </a:r>
            <a:r>
              <a:rPr lang="en-US" dirty="0"/>
              <a:t> </a:t>
            </a:r>
            <a:r>
              <a:rPr lang="en-US" dirty="0" err="1"/>
              <a:t>differenti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imagine. </a:t>
            </a:r>
          </a:p>
          <a:p>
            <a:endParaRPr lang="en-US" dirty="0"/>
          </a:p>
          <a:p>
            <a:r>
              <a:rPr lang="en-US" dirty="0"/>
              <a:t>Per i nostri </a:t>
            </a:r>
            <a:r>
              <a:rPr lang="en-US" dirty="0" err="1"/>
              <a:t>scopi</a:t>
            </a:r>
            <a:r>
              <a:rPr lang="en-US" dirty="0"/>
              <a:t>,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deciso</a:t>
            </a:r>
            <a:r>
              <a:rPr lang="en-US" dirty="0"/>
              <a:t> di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soltanto</a:t>
            </a:r>
            <a:r>
              <a:rPr lang="en-US" dirty="0"/>
              <a:t> le </a:t>
            </a:r>
            <a:r>
              <a:rPr lang="en-US" dirty="0" err="1"/>
              <a:t>immagini</a:t>
            </a:r>
            <a:r>
              <a:rPr lang="en-US" dirty="0"/>
              <a:t> </a:t>
            </a:r>
            <a:r>
              <a:rPr lang="en-US" dirty="0" err="1"/>
              <a:t>frontali</a:t>
            </a:r>
            <a:r>
              <a:rPr lang="en-US" dirty="0"/>
              <a:t>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44F69-F138-4071-B657-6D644554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E-3A3E-AA46-B902-CB4C32B9017D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EDF5F-0793-47BA-82BD-9434F242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DD7D9-46E0-4EBD-B049-9684C62F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C251AD9B-972D-B541-8743-416A464940E5}" type="slidenum">
              <a:rPr lang="it-IT" altLang="it-IT" smtClean="0"/>
              <a:pPr/>
              <a:t>10</a:t>
            </a:fld>
            <a:endParaRPr lang="it-IT" altLang="it-IT"/>
          </a:p>
        </p:txBody>
      </p:sp>
      <p:pic>
        <p:nvPicPr>
          <p:cNvPr id="1098" name="Picture 109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8A407890-54D0-459A-9B51-88A1266E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808" y="1074865"/>
            <a:ext cx="1074849" cy="1280047"/>
          </a:xfrm>
          <a:prstGeom prst="rect">
            <a:avLst/>
          </a:prstGeom>
        </p:spPr>
      </p:pic>
      <p:pic>
        <p:nvPicPr>
          <p:cNvPr id="1100" name="Picture 1099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3D1EE393-2704-4022-984A-9F5304973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657" y="1074864"/>
            <a:ext cx="950097" cy="1280047"/>
          </a:xfrm>
          <a:prstGeom prst="rect">
            <a:avLst/>
          </a:prstGeom>
        </p:spPr>
      </p:pic>
      <p:pic>
        <p:nvPicPr>
          <p:cNvPr id="1102" name="Picture 1101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5EDDE168-B8B5-4F87-8E7B-C97BAE045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205" y="2354912"/>
            <a:ext cx="1074849" cy="1396520"/>
          </a:xfrm>
          <a:prstGeom prst="rect">
            <a:avLst/>
          </a:prstGeom>
        </p:spPr>
      </p:pic>
      <p:pic>
        <p:nvPicPr>
          <p:cNvPr id="1104" name="Picture 110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608968C0-151F-4C52-97DF-7C1181CCA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2363753"/>
            <a:ext cx="1066418" cy="1381707"/>
          </a:xfrm>
          <a:prstGeom prst="rect">
            <a:avLst/>
          </a:prstGeom>
        </p:spPr>
      </p:pic>
      <p:pic>
        <p:nvPicPr>
          <p:cNvPr id="1106" name="Picture 110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C192407-E27C-4463-A7F6-46A486C77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3859" y="2354911"/>
            <a:ext cx="1019087" cy="1381708"/>
          </a:xfrm>
          <a:prstGeom prst="rect">
            <a:avLst/>
          </a:prstGeom>
        </p:spPr>
      </p:pic>
      <p:pic>
        <p:nvPicPr>
          <p:cNvPr id="1108" name="Picture 110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FB747E7-FFD9-462E-92CE-447B7A2D14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3831" y="1074864"/>
            <a:ext cx="984652" cy="1280047"/>
          </a:xfrm>
          <a:prstGeom prst="rect">
            <a:avLst/>
          </a:prstGeom>
        </p:spPr>
      </p:pic>
      <p:pic>
        <p:nvPicPr>
          <p:cNvPr id="1110" name="Picture 1109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E1131664-8373-4E0A-B317-BBB99CF150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8031" y="1074864"/>
            <a:ext cx="871522" cy="1280047"/>
          </a:xfrm>
          <a:prstGeom prst="rect">
            <a:avLst/>
          </a:prstGeom>
        </p:spPr>
      </p:pic>
      <p:pic>
        <p:nvPicPr>
          <p:cNvPr id="1112" name="Picture 111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1364857-D34F-45DB-A8A4-E14740B5E6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1863" y="2359707"/>
            <a:ext cx="1029997" cy="1385753"/>
          </a:xfrm>
          <a:prstGeom prst="rect">
            <a:avLst/>
          </a:prstGeom>
        </p:spPr>
      </p:pic>
      <p:pic>
        <p:nvPicPr>
          <p:cNvPr id="1114" name="Picture 1113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21CA5711-E6C4-4E77-A5A0-3AA20FDAE1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1860" y="2363753"/>
            <a:ext cx="1021261" cy="1381707"/>
          </a:xfrm>
          <a:prstGeom prst="rect">
            <a:avLst/>
          </a:prstGeom>
        </p:spPr>
      </p:pic>
      <p:pic>
        <p:nvPicPr>
          <p:cNvPr id="1116" name="Picture 111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82BAB9F-CCDF-42B7-AE33-67940DEDB8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20485" y="3736619"/>
            <a:ext cx="1259126" cy="1289467"/>
          </a:xfrm>
          <a:prstGeom prst="rect">
            <a:avLst/>
          </a:prstGeom>
        </p:spPr>
      </p:pic>
      <p:pic>
        <p:nvPicPr>
          <p:cNvPr id="1118" name="Picture 1117" descr="A close up of a person&#10;&#10;Description automatically generated">
            <a:extLst>
              <a:ext uri="{FF2B5EF4-FFF2-40B4-BE49-F238E27FC236}">
                <a16:creationId xmlns:a16="http://schemas.microsoft.com/office/drawing/2014/main" id="{EFF00DE7-12F0-4FB7-885D-43CE12275A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88528" y="3740408"/>
            <a:ext cx="1191755" cy="1281888"/>
          </a:xfrm>
          <a:prstGeom prst="rect">
            <a:avLst/>
          </a:prstGeom>
        </p:spPr>
      </p:pic>
      <p:pic>
        <p:nvPicPr>
          <p:cNvPr id="1120" name="Picture 1119" descr="A close up of a person&#10;&#10;Description automatically generated">
            <a:extLst>
              <a:ext uri="{FF2B5EF4-FFF2-40B4-BE49-F238E27FC236}">
                <a16:creationId xmlns:a16="http://schemas.microsoft.com/office/drawing/2014/main" id="{696FF5C6-2A37-427C-B5B1-3B3D7C95E2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01017" y="3733619"/>
            <a:ext cx="1191755" cy="1292467"/>
          </a:xfrm>
          <a:prstGeom prst="rect">
            <a:avLst/>
          </a:prstGeom>
        </p:spPr>
      </p:pic>
      <p:pic>
        <p:nvPicPr>
          <p:cNvPr id="1122" name="Picture 1121" descr="A close up of a person in glasses looking at the camera&#10;&#10;Description automatically generated">
            <a:extLst>
              <a:ext uri="{FF2B5EF4-FFF2-40B4-BE49-F238E27FC236}">
                <a16:creationId xmlns:a16="http://schemas.microsoft.com/office/drawing/2014/main" id="{44FEB5DC-706B-48B7-AE30-63AEF5D327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20675" y="3733619"/>
            <a:ext cx="1239404" cy="1288677"/>
          </a:xfrm>
          <a:prstGeom prst="rect">
            <a:avLst/>
          </a:prstGeom>
        </p:spPr>
      </p:pic>
      <p:pic>
        <p:nvPicPr>
          <p:cNvPr id="137" name="Graphic 136" descr="No sign">
            <a:extLst>
              <a:ext uri="{FF2B5EF4-FFF2-40B4-BE49-F238E27FC236}">
                <a16:creationId xmlns:a16="http://schemas.microsoft.com/office/drawing/2014/main" id="{359614F5-FADF-496C-BC9A-825071197C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10044" y="3727777"/>
            <a:ext cx="1298307" cy="1298307"/>
          </a:xfrm>
          <a:prstGeom prst="rect">
            <a:avLst/>
          </a:prstGeom>
        </p:spPr>
      </p:pic>
      <p:pic>
        <p:nvPicPr>
          <p:cNvPr id="138" name="Graphic 137" descr="No sign">
            <a:extLst>
              <a:ext uri="{FF2B5EF4-FFF2-40B4-BE49-F238E27FC236}">
                <a16:creationId xmlns:a16="http://schemas.microsoft.com/office/drawing/2014/main" id="{F2C1E089-3EF2-43F4-8921-E8907CBFFB6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84982" y="3725885"/>
            <a:ext cx="1289468" cy="1289468"/>
          </a:xfrm>
          <a:prstGeom prst="rect">
            <a:avLst/>
          </a:prstGeom>
        </p:spPr>
      </p:pic>
      <p:pic>
        <p:nvPicPr>
          <p:cNvPr id="139" name="Graphic 138" descr="No sign">
            <a:extLst>
              <a:ext uri="{FF2B5EF4-FFF2-40B4-BE49-F238E27FC236}">
                <a16:creationId xmlns:a16="http://schemas.microsoft.com/office/drawing/2014/main" id="{1951F3CF-17A5-46D1-BDFC-A4993BC7BE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98557" y="3696717"/>
            <a:ext cx="1333313" cy="1333313"/>
          </a:xfrm>
          <a:prstGeom prst="rect">
            <a:avLst/>
          </a:prstGeom>
        </p:spPr>
      </p:pic>
      <p:pic>
        <p:nvPicPr>
          <p:cNvPr id="140" name="Graphic 139" descr="No sign">
            <a:extLst>
              <a:ext uri="{FF2B5EF4-FFF2-40B4-BE49-F238E27FC236}">
                <a16:creationId xmlns:a16="http://schemas.microsoft.com/office/drawing/2014/main" id="{32F2608C-557A-4BB3-B19A-61F9D6DD74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91223" y="3749506"/>
            <a:ext cx="1298307" cy="12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9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160965-DDEA-4264-B301-1858EA54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Caricamento</a:t>
            </a:r>
            <a:r>
              <a:rPr lang="en-US" dirty="0"/>
              <a:t> e splitting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1F310C-316C-4C78-8022-26DAD9F546D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8313" y="1052736"/>
            <a:ext cx="3382475" cy="4752528"/>
          </a:xfrm>
        </p:spPr>
        <p:txBody>
          <a:bodyPr/>
          <a:lstStyle/>
          <a:p>
            <a:r>
              <a:rPr lang="en-US" sz="2000" dirty="0" err="1"/>
              <a:t>Tutte</a:t>
            </a:r>
            <a:r>
              <a:rPr lang="en-US" sz="2000" dirty="0"/>
              <a:t> e 10 le </a:t>
            </a:r>
            <a:r>
              <a:rPr lang="en-US" sz="2000" dirty="0" err="1"/>
              <a:t>immagini</a:t>
            </a:r>
            <a:r>
              <a:rPr lang="en-US" sz="2000" dirty="0"/>
              <a:t> </a:t>
            </a:r>
            <a:r>
              <a:rPr lang="en-US" sz="2000" dirty="0" err="1"/>
              <a:t>frontali</a:t>
            </a:r>
            <a:r>
              <a:rPr lang="en-US" sz="2000" dirty="0"/>
              <a:t> </a:t>
            </a:r>
            <a:r>
              <a:rPr lang="en-US" sz="2000" dirty="0" err="1"/>
              <a:t>vengono</a:t>
            </a:r>
            <a:r>
              <a:rPr lang="en-US" sz="2000" dirty="0"/>
              <a:t> </a:t>
            </a:r>
            <a:r>
              <a:rPr lang="en-US" sz="2000" dirty="0" err="1"/>
              <a:t>caricate</a:t>
            </a:r>
            <a:r>
              <a:rPr lang="en-US" sz="2000" dirty="0"/>
              <a:t> in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attraverso</a:t>
            </a:r>
            <a:r>
              <a:rPr lang="en-US" sz="2000" dirty="0"/>
              <a:t> PIL</a:t>
            </a:r>
          </a:p>
          <a:p>
            <a:r>
              <a:rPr lang="en-US" sz="2000" dirty="0"/>
              <a:t>Le </a:t>
            </a:r>
            <a:r>
              <a:rPr lang="en-US" sz="2000" dirty="0" err="1"/>
              <a:t>immagini</a:t>
            </a:r>
            <a:r>
              <a:rPr lang="en-US" sz="2000" dirty="0"/>
              <a:t> </a:t>
            </a:r>
            <a:r>
              <a:rPr lang="en-US" sz="2000" dirty="0" err="1"/>
              <a:t>vengono</a:t>
            </a:r>
            <a:r>
              <a:rPr lang="en-US" sz="2000" dirty="0"/>
              <a:t> in </a:t>
            </a:r>
            <a:r>
              <a:rPr lang="en-US" sz="2000" dirty="0" err="1"/>
              <a:t>seguito</a:t>
            </a:r>
            <a:r>
              <a:rPr lang="en-US" sz="2000" dirty="0"/>
              <a:t> </a:t>
            </a:r>
            <a:r>
              <a:rPr lang="en-US" sz="2000" dirty="0" err="1"/>
              <a:t>ridimensionate</a:t>
            </a:r>
            <a:r>
              <a:rPr lang="en-US" sz="2000" dirty="0"/>
              <a:t> a 105x105 </a:t>
            </a:r>
            <a:r>
              <a:rPr lang="en-US" sz="2000" dirty="0" err="1"/>
              <a:t>attraverso</a:t>
            </a:r>
            <a:r>
              <a:rPr lang="en-US" sz="2000" dirty="0"/>
              <a:t> la </a:t>
            </a:r>
            <a:r>
              <a:rPr lang="en-US" sz="2000" dirty="0" err="1"/>
              <a:t>tecnica</a:t>
            </a:r>
            <a:r>
              <a:rPr lang="en-US" sz="2000" dirty="0"/>
              <a:t> LANCZOS</a:t>
            </a:r>
          </a:p>
          <a:p>
            <a:r>
              <a:rPr lang="en-US" sz="2000" dirty="0" err="1"/>
              <a:t>Vengono</a:t>
            </a:r>
            <a:r>
              <a:rPr lang="en-US" sz="2000" dirty="0"/>
              <a:t> </a:t>
            </a:r>
            <a:r>
              <a:rPr lang="en-US" sz="2000" dirty="0" err="1"/>
              <a:t>infine</a:t>
            </a:r>
            <a:r>
              <a:rPr lang="en-US" sz="2000" dirty="0"/>
              <a:t> </a:t>
            </a:r>
            <a:r>
              <a:rPr lang="en-US" sz="2000" dirty="0" err="1"/>
              <a:t>selezionate</a:t>
            </a:r>
            <a:r>
              <a:rPr lang="en-US" sz="2000" dirty="0"/>
              <a:t> </a:t>
            </a:r>
            <a:r>
              <a:rPr lang="en-US" sz="2000" dirty="0" err="1"/>
              <a:t>randomicamente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70%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immagini</a:t>
            </a:r>
            <a:r>
              <a:rPr lang="en-US" sz="2000" dirty="0"/>
              <a:t> di </a:t>
            </a:r>
            <a:r>
              <a:rPr lang="en-US" sz="2000" dirty="0" err="1"/>
              <a:t>ogni</a:t>
            </a:r>
            <a:r>
              <a:rPr lang="en-US" sz="2000" dirty="0"/>
              <a:t> persona per </a:t>
            </a:r>
            <a:r>
              <a:rPr lang="en-US" sz="2000" dirty="0" err="1"/>
              <a:t>il</a:t>
            </a:r>
            <a:r>
              <a:rPr lang="en-US" sz="2000" dirty="0"/>
              <a:t> training, e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lasciato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restante per </a:t>
            </a:r>
            <a:r>
              <a:rPr lang="en-US" sz="2000" dirty="0" err="1"/>
              <a:t>il</a:t>
            </a:r>
            <a:r>
              <a:rPr lang="en-US" sz="2000" dirty="0"/>
              <a:t> testing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DB021-A2B2-4652-8D4E-54F5A33D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070B-B5FF-3D45-AAB5-DF9925D634F2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AAB7C-ED6D-4158-A75A-E62E6140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8DDE0-1224-4A3E-8C47-AD9AA55B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B5A95B49-3A80-C64D-8043-9C5331883486}" type="slidenum">
              <a:rPr lang="it-IT" altLang="it-IT" smtClean="0"/>
              <a:pPr/>
              <a:t>11</a:t>
            </a:fld>
            <a:endParaRPr lang="it-IT" altLang="it-IT"/>
          </a:p>
        </p:txBody>
      </p:sp>
      <p:pic>
        <p:nvPicPr>
          <p:cNvPr id="13" name="Picture Placeholder 1095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ABC5FECF-6093-4EB1-AE33-BBCC6B40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187" b="11187"/>
          <a:stretch>
            <a:fillRect/>
          </a:stretch>
        </p:blipFill>
        <p:spPr bwMode="auto">
          <a:xfrm>
            <a:off x="3921121" y="1048048"/>
            <a:ext cx="1215836" cy="128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2BBF7DD3-CE27-46BF-A757-F2923E7F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401" y="1046927"/>
            <a:ext cx="1074849" cy="1280047"/>
          </a:xfrm>
          <a:prstGeom prst="rect">
            <a:avLst/>
          </a:prstGeom>
        </p:spPr>
      </p:pic>
      <p:pic>
        <p:nvPicPr>
          <p:cNvPr id="15" name="Picture 14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38B2C048-C1F1-4063-999B-DE8933D2B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250" y="1046926"/>
            <a:ext cx="950097" cy="1280047"/>
          </a:xfrm>
          <a:prstGeom prst="rect">
            <a:avLst/>
          </a:prstGeom>
        </p:spPr>
      </p:pic>
      <p:pic>
        <p:nvPicPr>
          <p:cNvPr id="16" name="Picture 1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4C6FC87F-E9E2-4020-A635-0B9E21AA3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8798" y="2326974"/>
            <a:ext cx="1074849" cy="1396520"/>
          </a:xfrm>
          <a:prstGeom prst="rect">
            <a:avLst/>
          </a:prstGeom>
        </p:spPr>
      </p:pic>
      <p:pic>
        <p:nvPicPr>
          <p:cNvPr id="17" name="Picture 1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F7D56773-690B-48BF-9DF6-351BBC77F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617" y="2335815"/>
            <a:ext cx="1066418" cy="1381707"/>
          </a:xfrm>
          <a:prstGeom prst="rect">
            <a:avLst/>
          </a:prstGeom>
        </p:spPr>
      </p:pic>
      <p:pic>
        <p:nvPicPr>
          <p:cNvPr id="18" name="Picture 1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0C3C44D-AE17-41B5-B718-4D712F9220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2749" y="2327219"/>
            <a:ext cx="1021262" cy="1384657"/>
          </a:xfrm>
          <a:prstGeom prst="rect">
            <a:avLst/>
          </a:prstGeom>
        </p:spPr>
      </p:pic>
      <p:pic>
        <p:nvPicPr>
          <p:cNvPr id="19" name="Picture 1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DDC8B75-B203-4BE9-BCB2-2D96FA7C19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6046" y="1051347"/>
            <a:ext cx="987864" cy="1284222"/>
          </a:xfrm>
          <a:prstGeom prst="rect">
            <a:avLst/>
          </a:prstGeom>
        </p:spPr>
      </p:pic>
      <p:pic>
        <p:nvPicPr>
          <p:cNvPr id="20" name="Picture 19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D00AFC68-5CD1-48A2-A0B9-1EA100A09B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5158" y="2335815"/>
            <a:ext cx="936893" cy="1376061"/>
          </a:xfrm>
          <a:prstGeom prst="rect">
            <a:avLst/>
          </a:prstGeom>
        </p:spPr>
      </p:pic>
      <p:pic>
        <p:nvPicPr>
          <p:cNvPr id="21" name="Picture 2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FD1933E-D13E-4B1A-8A48-80482DB1D9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9960" y="1046926"/>
            <a:ext cx="951428" cy="1280047"/>
          </a:xfrm>
          <a:prstGeom prst="rect">
            <a:avLst/>
          </a:prstGeom>
        </p:spPr>
      </p:pic>
      <p:pic>
        <p:nvPicPr>
          <p:cNvPr id="22" name="Picture 21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5DC7F0B1-E400-43C9-BDE1-3057BF5A40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1246" y="2326973"/>
            <a:ext cx="1017088" cy="13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3.88889E-6 0.506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30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1.66667E-6 0.300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2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2.5E-6 0.506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Allenamento</a:t>
            </a:r>
            <a:r>
              <a:rPr lang="en-US" dirty="0"/>
              <a:t> con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9B7E-B3B5-43C3-B833-1523AB2D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Tutte</a:t>
            </a:r>
            <a:r>
              <a:rPr lang="en-US" dirty="0"/>
              <a:t> le </a:t>
            </a:r>
            <a:r>
              <a:rPr lang="en-US" dirty="0" err="1"/>
              <a:t>immagini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convertite in array NumPy di </a:t>
            </a:r>
            <a:r>
              <a:rPr lang="en-US" dirty="0" err="1"/>
              <a:t>dimensioni</a:t>
            </a:r>
            <a:r>
              <a:rPr lang="en-US" dirty="0"/>
              <a:t> 105x105x3 per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TensorFlow</a:t>
            </a:r>
          </a:p>
          <a:p>
            <a:r>
              <a:rPr lang="en-US" dirty="0"/>
              <a:t>Ad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iterazione</a:t>
            </a:r>
            <a:r>
              <a:rPr lang="en-US" dirty="0"/>
              <a:t>, la rete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allenata</a:t>
            </a:r>
            <a:r>
              <a:rPr lang="en-US" dirty="0"/>
              <a:t> con una batch di 32 </a:t>
            </a:r>
            <a:r>
              <a:rPr lang="en-US" dirty="0" err="1"/>
              <a:t>coppie</a:t>
            </a:r>
            <a:r>
              <a:rPr lang="en-US" dirty="0"/>
              <a:t> di </a:t>
            </a:r>
            <a:r>
              <a:rPr lang="en-US" dirty="0" err="1"/>
              <a:t>immagini</a:t>
            </a:r>
            <a:r>
              <a:rPr lang="en-US" dirty="0"/>
              <a:t> prese a </a:t>
            </a:r>
            <a:r>
              <a:rPr lang="en-US" dirty="0" err="1"/>
              <a:t>caso</a:t>
            </a:r>
            <a:r>
              <a:rPr lang="en-US" dirty="0"/>
              <a:t> dal train set: </a:t>
            </a:r>
          </a:p>
          <a:p>
            <a:pPr lvl="1"/>
            <a:r>
              <a:rPr lang="en-US" dirty="0"/>
              <a:t>16 </a:t>
            </a:r>
            <a:r>
              <a:rPr lang="en-US" dirty="0" err="1"/>
              <a:t>coppie</a:t>
            </a:r>
            <a:r>
              <a:rPr lang="en-US" dirty="0"/>
              <a:t> “</a:t>
            </a:r>
            <a:r>
              <a:rPr lang="en-US" dirty="0" err="1"/>
              <a:t>vere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16 </a:t>
            </a:r>
            <a:r>
              <a:rPr lang="en-US" dirty="0" err="1"/>
              <a:t>coppie</a:t>
            </a:r>
            <a:r>
              <a:rPr lang="en-US" dirty="0"/>
              <a:t> “false”</a:t>
            </a:r>
          </a:p>
          <a:p>
            <a:r>
              <a:rPr lang="en-US" dirty="0"/>
              <a:t>Lo </a:t>
            </a:r>
            <a:r>
              <a:rPr lang="en-US" dirty="0" err="1"/>
              <a:t>scopo</a:t>
            </a:r>
            <a:r>
              <a:rPr lang="en-US" dirty="0"/>
              <a:t> finale è </a:t>
            </a:r>
            <a:r>
              <a:rPr lang="en-US" dirty="0" err="1"/>
              <a:t>quello</a:t>
            </a:r>
            <a:r>
              <a:rPr lang="en-US" dirty="0"/>
              <a:t> di </a:t>
            </a:r>
            <a:r>
              <a:rPr lang="en-US" dirty="0" err="1"/>
              <a:t>minimizzare</a:t>
            </a:r>
            <a:r>
              <a:rPr lang="en-US" dirty="0"/>
              <a:t> la loss </a:t>
            </a:r>
            <a:r>
              <a:rPr lang="en-US" dirty="0">
                <a:sym typeface="Wingdings" panose="05000000000000000000" pitchFamily="2" charset="2"/>
              </a:rPr>
              <a:t> Adam Optimizer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985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9C19-B89C-4EA3-BB89-E8F83B7A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dell’accuracy</a:t>
            </a:r>
            <a:r>
              <a:rPr lang="en-US" dirty="0"/>
              <a:t> in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3833-8F54-458B-A97C-167940FE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800" dirty="0" err="1"/>
              <a:t>Ogni</a:t>
            </a:r>
            <a:r>
              <a:rPr lang="en-US" sz="2800" dirty="0"/>
              <a:t> 500 </a:t>
            </a:r>
            <a:r>
              <a:rPr lang="en-US" sz="2800" dirty="0" err="1"/>
              <a:t>passi</a:t>
            </a:r>
            <a:endParaRPr lang="en-US" sz="2800" dirty="0"/>
          </a:p>
          <a:p>
            <a:r>
              <a:rPr lang="en-US" sz="2800" dirty="0" err="1"/>
              <a:t>Eseguito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un support set di 10 </a:t>
            </a:r>
            <a:r>
              <a:rPr lang="en-US" sz="2800" dirty="0" err="1"/>
              <a:t>coppie</a:t>
            </a:r>
            <a:r>
              <a:rPr lang="en-US" sz="2800" dirty="0"/>
              <a:t> prese dal test set: </a:t>
            </a:r>
          </a:p>
          <a:p>
            <a:pPr lvl="1"/>
            <a:r>
              <a:rPr lang="en-US" sz="2400" dirty="0"/>
              <a:t>1 </a:t>
            </a:r>
            <a:r>
              <a:rPr lang="en-US" sz="2400" dirty="0" err="1"/>
              <a:t>coppie</a:t>
            </a:r>
            <a:r>
              <a:rPr lang="en-US" sz="2400" dirty="0"/>
              <a:t> “</a:t>
            </a:r>
            <a:r>
              <a:rPr lang="en-US" sz="2400" dirty="0" err="1"/>
              <a:t>vera</a:t>
            </a:r>
            <a:r>
              <a:rPr lang="en-US" sz="2400" dirty="0"/>
              <a:t>”</a:t>
            </a:r>
          </a:p>
          <a:p>
            <a:pPr lvl="1"/>
            <a:r>
              <a:rPr lang="en-US" sz="2400" dirty="0"/>
              <a:t>9 </a:t>
            </a:r>
            <a:r>
              <a:rPr lang="en-US" sz="2400" dirty="0" err="1"/>
              <a:t>coppie</a:t>
            </a:r>
            <a:r>
              <a:rPr lang="en-US" sz="2400" dirty="0"/>
              <a:t> “false”</a:t>
            </a:r>
          </a:p>
          <a:p>
            <a:r>
              <a:rPr lang="en-US" sz="2800" dirty="0"/>
              <a:t>Si </a:t>
            </a:r>
            <a:r>
              <a:rPr lang="en-US" sz="2800" dirty="0" err="1"/>
              <a:t>vede</a:t>
            </a:r>
            <a:r>
              <a:rPr lang="en-US" sz="2800" dirty="0"/>
              <a:t> se la </a:t>
            </a:r>
            <a:r>
              <a:rPr lang="en-US" sz="2800" dirty="0" err="1"/>
              <a:t>coppia</a:t>
            </a:r>
            <a:r>
              <a:rPr lang="en-US" sz="2800" dirty="0"/>
              <a:t> “</a:t>
            </a:r>
            <a:r>
              <a:rPr lang="en-US" sz="2800" dirty="0" err="1"/>
              <a:t>vera</a:t>
            </a:r>
            <a:r>
              <a:rPr lang="en-US" sz="2800" dirty="0"/>
              <a:t>” è </a:t>
            </a:r>
            <a:r>
              <a:rPr lang="en-US" sz="2800" dirty="0" err="1"/>
              <a:t>stata</a:t>
            </a:r>
            <a:r>
              <a:rPr lang="en-US" sz="2800" dirty="0"/>
              <a:t> </a:t>
            </a:r>
            <a:r>
              <a:rPr lang="en-US" sz="2800" dirty="0" err="1"/>
              <a:t>classificata</a:t>
            </a:r>
            <a:r>
              <a:rPr lang="en-US" sz="2800" dirty="0"/>
              <a:t> come la </a:t>
            </a:r>
            <a:r>
              <a:rPr lang="en-US" sz="2800" dirty="0" err="1"/>
              <a:t>più</a:t>
            </a:r>
            <a:r>
              <a:rPr lang="en-US" sz="2800" dirty="0"/>
              <a:t> simile o </a:t>
            </a:r>
            <a:r>
              <a:rPr lang="en-US" sz="2800" dirty="0" err="1"/>
              <a:t>meno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75658-CE2C-4557-BBD5-528399DE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9FEB-1BB0-4BA2-8614-23C8DB0C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B574-42D7-4D67-8E6A-EA66B09C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7309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17A3-4DE4-4185-8E85-A156A8CC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nostri </a:t>
            </a:r>
            <a:r>
              <a:rPr lang="en-US" dirty="0" err="1"/>
              <a:t>risultati</a:t>
            </a:r>
            <a:r>
              <a:rPr lang="en-US" dirty="0"/>
              <a:t> di </a:t>
            </a:r>
            <a:r>
              <a:rPr lang="en-US" dirty="0" err="1"/>
              <a:t>allenamento</a:t>
            </a:r>
            <a:endParaRPr lang="en-US" dirty="0"/>
          </a:p>
        </p:txBody>
      </p:sp>
      <p:pic>
        <p:nvPicPr>
          <p:cNvPr id="13" name="Picture Placeholder 12" descr="A close up of a person&#10;&#10;Description automatically generated">
            <a:extLst>
              <a:ext uri="{FF2B5EF4-FFF2-40B4-BE49-F238E27FC236}">
                <a16:creationId xmlns:a16="http://schemas.microsoft.com/office/drawing/2014/main" id="{E46FD11F-F639-4BD8-982D-1D09901EA4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8" r="2508"/>
          <a:stretch>
            <a:fillRect/>
          </a:stretch>
        </p:blipFill>
        <p:spPr>
          <a:xfrm>
            <a:off x="5292080" y="0"/>
            <a:ext cx="2888484" cy="30410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BF180-5B12-4710-9FCF-26AD9BDF4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numCol="1" anchor="ctr"/>
          <a:lstStyle/>
          <a:p>
            <a:r>
              <a:rPr lang="en-US" dirty="0" err="1"/>
              <a:t>Dopo</a:t>
            </a:r>
            <a:r>
              <a:rPr lang="en-US" dirty="0"/>
              <a:t> un </a:t>
            </a:r>
            <a:r>
              <a:rPr lang="en-US" dirty="0" err="1"/>
              <a:t>totale</a:t>
            </a:r>
            <a:r>
              <a:rPr lang="en-US" dirty="0"/>
              <a:t> di 60000 </a:t>
            </a:r>
            <a:r>
              <a:rPr lang="en-US" dirty="0" err="1"/>
              <a:t>iterazioni</a:t>
            </a:r>
            <a:r>
              <a:rPr lang="en-US" dirty="0"/>
              <a:t>, la loss del </a:t>
            </a:r>
            <a:r>
              <a:rPr lang="en-US" dirty="0" err="1"/>
              <a:t>nostro</a:t>
            </a:r>
            <a:r>
              <a:rPr lang="en-US" dirty="0"/>
              <a:t> sistema è </a:t>
            </a:r>
            <a:r>
              <a:rPr lang="en-US" dirty="0" err="1"/>
              <a:t>decrementata</a:t>
            </a:r>
            <a:r>
              <a:rPr lang="en-US" dirty="0"/>
              <a:t> </a:t>
            </a:r>
            <a:r>
              <a:rPr lang="en-US" dirty="0" err="1"/>
              <a:t>drasticamente</a:t>
            </a:r>
            <a:r>
              <a:rPr lang="en-US" dirty="0"/>
              <a:t>, </a:t>
            </a:r>
            <a:r>
              <a:rPr lang="en-US" dirty="0" err="1"/>
              <a:t>mentre</a:t>
            </a:r>
            <a:r>
              <a:rPr lang="en-US" dirty="0"/>
              <a:t> </a:t>
            </a:r>
            <a:r>
              <a:rPr lang="en-US" dirty="0" err="1"/>
              <a:t>l’accuracy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stabilizzata</a:t>
            </a:r>
            <a:r>
              <a:rPr lang="en-US" dirty="0"/>
              <a:t> </a:t>
            </a:r>
            <a:r>
              <a:rPr lang="en-US" dirty="0" err="1"/>
              <a:t>intorno</a:t>
            </a:r>
            <a:r>
              <a:rPr lang="en-US" dirty="0"/>
              <a:t> ad un </a:t>
            </a:r>
            <a:r>
              <a:rPr lang="en-US" dirty="0" err="1"/>
              <a:t>valore</a:t>
            </a:r>
            <a:r>
              <a:rPr lang="en-US" dirty="0"/>
              <a:t> di 70%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AE32-EA39-4F61-92BB-24BF91C6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E-3A3E-AA46-B902-CB4C32B9017D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C46E8-3111-4A0A-839F-32EDA72B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9D94E-875B-4810-AC95-09B33036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C251AD9B-972D-B541-8743-416A464940E5}" type="slidenum">
              <a:rPr lang="it-IT" altLang="it-IT" smtClean="0"/>
              <a:pPr/>
              <a:t>14</a:t>
            </a:fld>
            <a:endParaRPr lang="it-IT" altLang="it-IT"/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C0AEFEB0-19A7-4DBB-A062-913BC18F2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07" y="3041030"/>
            <a:ext cx="3041030" cy="30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2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4">
            <a:extLst>
              <a:ext uri="{FF2B5EF4-FFF2-40B4-BE49-F238E27FC236}">
                <a16:creationId xmlns:a16="http://schemas.microsoft.com/office/drawing/2014/main" id="{9558CA62-412F-C44F-AF29-7557D423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03/06/2019</a:t>
            </a:r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55D647B8-8D9F-B848-95C3-3BD37321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K-Core </a:t>
            </a:r>
            <a:r>
              <a:rPr lang="it-IT" altLang="it-IT" dirty="0" err="1"/>
              <a:t>decomposition</a:t>
            </a:r>
            <a:r>
              <a:rPr lang="it-IT" altLang="it-IT" dirty="0"/>
              <a:t> of Large Networks on a Single PC</a:t>
            </a:r>
          </a:p>
        </p:txBody>
      </p:sp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A35AE5D5-2787-954E-B0F1-68E2C695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F63DAB61-C5A0-2E49-8E67-7C28C60D4DDE}" type="slidenum">
              <a:rPr lang="it-IT" altLang="it-IT"/>
              <a:pPr/>
              <a:t>15</a:t>
            </a:fld>
            <a:endParaRPr lang="it-IT" altLang="it-IT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075975C-E98A-2940-9A8C-FC0106319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375444"/>
            <a:ext cx="7416800" cy="509587"/>
          </a:xfrm>
        </p:spPr>
        <p:txBody>
          <a:bodyPr/>
          <a:lstStyle/>
          <a:p>
            <a:r>
              <a:rPr lang="it-IT" altLang="it-IT" dirty="0" err="1"/>
              <a:t>Testing</a:t>
            </a:r>
            <a:r>
              <a:rPr lang="it-IT" altLang="it-IT" dirty="0"/>
              <a:t> the Network on the wild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6516267-C3BD-CA46-8E38-8429740178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072735"/>
            <a:ext cx="8110537" cy="4712530"/>
          </a:xfrm>
        </p:spPr>
        <p:txBody>
          <a:bodyPr/>
          <a:lstStyle/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r>
              <a:rPr lang="it-IT" altLang="it-IT" sz="2200" dirty="0" err="1"/>
              <a:t>Usually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there</a:t>
            </a:r>
            <a:r>
              <a:rPr lang="it-IT" altLang="it-IT" sz="2200" dirty="0"/>
              <a:t> are </a:t>
            </a:r>
            <a:r>
              <a:rPr lang="it-IT" altLang="it-IT" sz="2200" dirty="0" err="1"/>
              <a:t>two</a:t>
            </a:r>
            <a:r>
              <a:rPr lang="it-IT" altLang="it-IT" sz="2200" dirty="0"/>
              <a:t> ways for </a:t>
            </a:r>
            <a:r>
              <a:rPr lang="it-IT" altLang="it-IT" sz="2200" dirty="0" err="1"/>
              <a:t>testing</a:t>
            </a:r>
            <a:r>
              <a:rPr lang="it-IT" altLang="it-IT" sz="2200" dirty="0"/>
              <a:t> </a:t>
            </a:r>
            <a:r>
              <a:rPr lang="it-IT" altLang="it-IT" sz="2200" dirty="0" err="1"/>
              <a:t>Convolutional</a:t>
            </a:r>
            <a:r>
              <a:rPr lang="it-IT" altLang="it-IT" sz="2200" dirty="0"/>
              <a:t> </a:t>
            </a:r>
            <a:r>
              <a:rPr lang="it-IT" altLang="it-IT" sz="2200" dirty="0" err="1"/>
              <a:t>Neural</a:t>
            </a:r>
            <a:r>
              <a:rPr lang="it-IT" altLang="it-IT" sz="2200" dirty="0"/>
              <a:t> Networks on the wild:</a:t>
            </a:r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857250" lvl="1" indent="-457200">
              <a:buFont typeface="+mj-lt"/>
              <a:buAutoNum type="arabicPeriod"/>
            </a:pPr>
            <a:r>
              <a:rPr lang="it-IT" sz="1700" b="1" dirty="0" err="1"/>
              <a:t>Closed</a:t>
            </a:r>
            <a:r>
              <a:rPr lang="it-IT" sz="1700" b="1" dirty="0"/>
              <a:t> Set</a:t>
            </a:r>
            <a:r>
              <a:rPr lang="it-IT" sz="1700" dirty="0"/>
              <a:t>, </a:t>
            </a:r>
            <a:r>
              <a:rPr lang="it-IT" sz="1700" dirty="0" err="1"/>
              <a:t>meaning</a:t>
            </a:r>
            <a:r>
              <a:rPr lang="it-IT" sz="1700" dirty="0"/>
              <a:t> </a:t>
            </a:r>
            <a:r>
              <a:rPr lang="it-IT" sz="1700" dirty="0" err="1"/>
              <a:t>that</a:t>
            </a:r>
            <a:r>
              <a:rPr lang="it-IT" sz="1700" dirty="0"/>
              <a:t> the Network </a:t>
            </a:r>
            <a:r>
              <a:rPr lang="it-IT" sz="1700" dirty="0" err="1"/>
              <a:t>will</a:t>
            </a:r>
            <a:r>
              <a:rPr lang="it-IT" sz="1700" dirty="0"/>
              <a:t> </a:t>
            </a:r>
            <a:r>
              <a:rPr lang="it-IT" sz="1700" dirty="0" err="1"/>
              <a:t>receive</a:t>
            </a:r>
            <a:r>
              <a:rPr lang="it-IT" sz="1700" dirty="0"/>
              <a:t> </a:t>
            </a:r>
            <a:r>
              <a:rPr lang="it-IT" sz="1700" dirty="0" err="1"/>
              <a:t>as</a:t>
            </a:r>
            <a:r>
              <a:rPr lang="it-IT" sz="1700" dirty="0"/>
              <a:t> an input images </a:t>
            </a:r>
            <a:r>
              <a:rPr lang="it-IT" sz="1700" dirty="0" err="1"/>
              <a:t>that</a:t>
            </a:r>
            <a:r>
              <a:rPr lang="it-IT" sz="1700" dirty="0"/>
              <a:t> are </a:t>
            </a:r>
            <a:r>
              <a:rPr lang="it-IT" sz="1700" dirty="0" err="1"/>
              <a:t>somehow</a:t>
            </a:r>
            <a:r>
              <a:rPr lang="it-IT" sz="1700" dirty="0"/>
              <a:t> </a:t>
            </a:r>
            <a:r>
              <a:rPr lang="it-IT" sz="1700" dirty="0" err="1"/>
              <a:t>known</a:t>
            </a:r>
            <a:r>
              <a:rPr lang="it-IT" sz="1700" dirty="0"/>
              <a:t> to the </a:t>
            </a:r>
            <a:r>
              <a:rPr lang="it-IT" sz="1700" dirty="0" err="1"/>
              <a:t>dataset</a:t>
            </a:r>
            <a:r>
              <a:rPr lang="it-IT" sz="1700" dirty="0"/>
              <a:t> (</a:t>
            </a:r>
            <a:r>
              <a:rPr lang="it-IT" sz="1700" dirty="0" err="1"/>
              <a:t>hence</a:t>
            </a:r>
            <a:r>
              <a:rPr lang="it-IT" sz="1700" dirty="0"/>
              <a:t>, to the network </a:t>
            </a:r>
            <a:r>
              <a:rPr lang="it-IT" sz="1700" dirty="0" err="1"/>
              <a:t>as</a:t>
            </a:r>
            <a:r>
              <a:rPr lang="it-IT" sz="1700" dirty="0"/>
              <a:t> </a:t>
            </a:r>
            <a:r>
              <a:rPr lang="it-IT" sz="1700" dirty="0" err="1"/>
              <a:t>well</a:t>
            </a:r>
            <a:r>
              <a:rPr lang="it-IT" sz="1700" dirty="0"/>
              <a:t>); </a:t>
            </a:r>
          </a:p>
          <a:p>
            <a:pPr marL="857250" lvl="1" indent="-457200">
              <a:buFont typeface="+mj-lt"/>
              <a:buAutoNum type="arabicPeriod"/>
            </a:pPr>
            <a:r>
              <a:rPr lang="it-IT" sz="1700" b="1" dirty="0"/>
              <a:t>Open Set</a:t>
            </a:r>
            <a:r>
              <a:rPr lang="it-IT" sz="1700" dirty="0"/>
              <a:t>, </a:t>
            </a:r>
            <a:r>
              <a:rPr lang="it-IT" sz="1700" dirty="0" err="1"/>
              <a:t>meaning</a:t>
            </a:r>
            <a:r>
              <a:rPr lang="it-IT" sz="1700" dirty="0"/>
              <a:t> </a:t>
            </a:r>
            <a:r>
              <a:rPr lang="it-IT" sz="1700" dirty="0" err="1"/>
              <a:t>that</a:t>
            </a:r>
            <a:r>
              <a:rPr lang="it-IT" sz="1700" dirty="0"/>
              <a:t> </a:t>
            </a:r>
            <a:r>
              <a:rPr lang="it-IT" sz="1700" dirty="0" err="1"/>
              <a:t>our</a:t>
            </a:r>
            <a:r>
              <a:rPr lang="it-IT" sz="1700" dirty="0"/>
              <a:t> network </a:t>
            </a:r>
            <a:r>
              <a:rPr lang="it-IT" sz="1700" dirty="0" err="1"/>
              <a:t>could</a:t>
            </a:r>
            <a:r>
              <a:rPr lang="it-IT" sz="1700" dirty="0"/>
              <a:t> be </a:t>
            </a:r>
            <a:r>
              <a:rPr lang="it-IT" sz="1700" dirty="0" err="1"/>
              <a:t>tasked</a:t>
            </a:r>
            <a:r>
              <a:rPr lang="it-IT" sz="1700" dirty="0"/>
              <a:t> to </a:t>
            </a:r>
            <a:r>
              <a:rPr lang="it-IT" sz="1700" dirty="0" err="1"/>
              <a:t>also</a:t>
            </a:r>
            <a:r>
              <a:rPr lang="it-IT" sz="1700" dirty="0"/>
              <a:t> </a:t>
            </a:r>
            <a:r>
              <a:rPr lang="it-IT" sz="1700" dirty="0" err="1"/>
              <a:t>evaluate</a:t>
            </a:r>
            <a:r>
              <a:rPr lang="it-IT" sz="1700" dirty="0"/>
              <a:t> </a:t>
            </a:r>
            <a:r>
              <a:rPr lang="it-IT" sz="1700" dirty="0" err="1"/>
              <a:t>samples</a:t>
            </a:r>
            <a:r>
              <a:rPr lang="it-IT" sz="1700" dirty="0"/>
              <a:t> of </a:t>
            </a:r>
            <a:r>
              <a:rPr lang="it-IT" sz="1700" dirty="0" err="1"/>
              <a:t>users</a:t>
            </a:r>
            <a:r>
              <a:rPr lang="it-IT" sz="1700" dirty="0"/>
              <a:t> </a:t>
            </a:r>
            <a:r>
              <a:rPr lang="it-IT" sz="1700" dirty="0" err="1"/>
              <a:t>which</a:t>
            </a:r>
            <a:r>
              <a:rPr lang="it-IT" sz="1700" dirty="0"/>
              <a:t> are </a:t>
            </a:r>
            <a:r>
              <a:rPr lang="it-IT" sz="1700" dirty="0" err="1"/>
              <a:t>not</a:t>
            </a:r>
            <a:r>
              <a:rPr lang="it-IT" sz="1700" dirty="0"/>
              <a:t> </a:t>
            </a:r>
            <a:r>
              <a:rPr lang="it-IT" sz="1700" dirty="0" err="1"/>
              <a:t>registered</a:t>
            </a:r>
            <a:r>
              <a:rPr lang="it-IT" sz="1700" dirty="0"/>
              <a:t> in the </a:t>
            </a:r>
            <a:r>
              <a:rPr lang="it-IT" sz="1700" dirty="0" err="1"/>
              <a:t>dataset</a:t>
            </a:r>
            <a:r>
              <a:rPr lang="it-IT" sz="1700" dirty="0"/>
              <a:t> </a:t>
            </a:r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r>
              <a:rPr lang="it-IT" sz="2000" dirty="0" err="1"/>
              <a:t>Our</a:t>
            </a:r>
            <a:r>
              <a:rPr lang="it-IT" sz="2000" dirty="0"/>
              <a:t> focus </a:t>
            </a:r>
            <a:r>
              <a:rPr lang="it-IT" sz="2000" dirty="0" err="1"/>
              <a:t>will</a:t>
            </a:r>
            <a:r>
              <a:rPr lang="it-IT" sz="2000" dirty="0"/>
              <a:t> be on the </a:t>
            </a:r>
            <a:r>
              <a:rPr lang="it-IT" sz="2000" b="1" dirty="0" err="1"/>
              <a:t>Verification</a:t>
            </a:r>
            <a:r>
              <a:rPr lang="it-IT" sz="2000" b="1" dirty="0"/>
              <a:t> with Multiple Templates: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means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the network </a:t>
            </a:r>
            <a:r>
              <a:rPr lang="it-IT" sz="2000" dirty="0" err="1"/>
              <a:t>will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to </a:t>
            </a:r>
            <a:r>
              <a:rPr lang="it-IT" sz="2000" dirty="0" err="1"/>
              <a:t>make</a:t>
            </a:r>
            <a:r>
              <a:rPr lang="it-IT" sz="2000" dirty="0"/>
              <a:t> a match of a </a:t>
            </a:r>
            <a:r>
              <a:rPr lang="it-IT" sz="2000" dirty="0" err="1"/>
              <a:t>person</a:t>
            </a:r>
            <a:r>
              <a:rPr lang="it-IT" sz="2000" dirty="0"/>
              <a:t> </a:t>
            </a:r>
            <a:r>
              <a:rPr lang="it-IT" sz="2000" dirty="0" err="1"/>
              <a:t>against</a:t>
            </a:r>
            <a:r>
              <a:rPr lang="it-IT" sz="2000" dirty="0"/>
              <a:t> </a:t>
            </a:r>
            <a:r>
              <a:rPr lang="it-IT" sz="2000" dirty="0" err="1"/>
              <a:t>his</a:t>
            </a:r>
            <a:r>
              <a:rPr lang="it-IT" sz="2000" dirty="0"/>
              <a:t>/</a:t>
            </a:r>
            <a:r>
              <a:rPr lang="it-IT" sz="2000" dirty="0" err="1"/>
              <a:t>her</a:t>
            </a:r>
            <a:r>
              <a:rPr lang="it-IT" sz="2000" dirty="0"/>
              <a:t> </a:t>
            </a:r>
            <a:r>
              <a:rPr lang="it-IT" sz="2000" dirty="0" err="1"/>
              <a:t>stored</a:t>
            </a:r>
            <a:r>
              <a:rPr lang="it-IT" sz="2000" dirty="0"/>
              <a:t> </a:t>
            </a:r>
            <a:r>
              <a:rPr lang="it-IT" sz="2000" dirty="0" err="1"/>
              <a:t>templates</a:t>
            </a:r>
            <a:r>
              <a:rPr lang="it-IT" sz="2000" dirty="0"/>
              <a:t> on the </a:t>
            </a:r>
            <a:r>
              <a:rPr lang="it-IT" sz="2000" dirty="0" err="1"/>
              <a:t>dataset</a:t>
            </a:r>
            <a:endParaRPr lang="it-IT" sz="20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0" indent="0">
              <a:lnSpc>
                <a:spcPct val="140000"/>
              </a:lnSpc>
              <a:buNone/>
            </a:pPr>
            <a:endParaRPr lang="it-IT" altLang="it-IT" sz="22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b="1" dirty="0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CD6F96AA-7B23-9046-B4D4-A04FD231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822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6F3A00-03F3-3840-A912-03007B32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03/06/2019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3373D7-EC81-A645-8CC8-AED935A3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K-Core </a:t>
            </a:r>
            <a:r>
              <a:rPr lang="it-IT" altLang="it-IT" dirty="0" err="1"/>
              <a:t>decomposition</a:t>
            </a:r>
            <a:r>
              <a:rPr lang="it-IT" altLang="it-IT" dirty="0"/>
              <a:t> of Large Networks on a Single PC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D3FE3F-793E-624F-BE5D-C6BE1A0A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16</a:t>
            </a:fld>
            <a:endParaRPr lang="it-IT" altLang="it-IT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282A560-FA86-1B45-80F1-D65AC2D87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03" y="548680"/>
            <a:ext cx="8155397" cy="278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r>
              <a:rPr lang="it-IT" altLang="it-IT" sz="2200" dirty="0"/>
              <a:t>The </a:t>
            </a:r>
            <a:r>
              <a:rPr lang="it-IT" altLang="it-IT" sz="2200" dirty="0" err="1"/>
              <a:t>operation</a:t>
            </a:r>
            <a:r>
              <a:rPr lang="it-IT" altLang="it-IT" sz="2200" dirty="0"/>
              <a:t> </a:t>
            </a:r>
            <a:r>
              <a:rPr lang="it-IT" altLang="it-IT" sz="2200" dirty="0" err="1"/>
              <a:t>will</a:t>
            </a:r>
            <a:r>
              <a:rPr lang="it-IT" altLang="it-IT" sz="2200" dirty="0"/>
              <a:t> be </a:t>
            </a:r>
            <a:r>
              <a:rPr lang="it-IT" altLang="it-IT" sz="2200" dirty="0" err="1"/>
              <a:t>implemented</a:t>
            </a:r>
            <a:r>
              <a:rPr lang="it-IT" altLang="it-IT" sz="2200" dirty="0"/>
              <a:t> </a:t>
            </a:r>
            <a:r>
              <a:rPr lang="it-IT" altLang="it-IT" sz="2200" dirty="0" err="1"/>
              <a:t>according</a:t>
            </a:r>
            <a:r>
              <a:rPr lang="it-IT" altLang="it-IT" sz="2200" dirty="0"/>
              <a:t> to the «</a:t>
            </a:r>
            <a:r>
              <a:rPr lang="it-IT" altLang="it-IT" sz="2200" dirty="0" err="1"/>
              <a:t>One</a:t>
            </a:r>
            <a:r>
              <a:rPr lang="it-IT" altLang="it-IT" sz="2200" dirty="0"/>
              <a:t> vs </a:t>
            </a:r>
            <a:r>
              <a:rPr lang="it-IT" altLang="it-IT" sz="2200" dirty="0" err="1"/>
              <a:t>All</a:t>
            </a:r>
            <a:r>
              <a:rPr lang="it-IT" altLang="it-IT" sz="2200" dirty="0"/>
              <a:t>» procedure, so </a:t>
            </a:r>
            <a:r>
              <a:rPr lang="it-IT" altLang="it-IT" sz="2200" dirty="0" err="1"/>
              <a:t>that</a:t>
            </a:r>
            <a:r>
              <a:rPr lang="it-IT" altLang="it-IT" sz="2200" dirty="0"/>
              <a:t> </a:t>
            </a:r>
            <a:r>
              <a:rPr lang="it-IT" altLang="it-IT" sz="2200" dirty="0" err="1"/>
              <a:t>it</a:t>
            </a:r>
            <a:r>
              <a:rPr lang="it-IT" altLang="it-IT" sz="2200" dirty="0"/>
              <a:t> </a:t>
            </a:r>
            <a:r>
              <a:rPr lang="it-IT" altLang="it-IT" sz="2200" dirty="0" err="1"/>
              <a:t>is</a:t>
            </a:r>
            <a:r>
              <a:rPr lang="it-IT" altLang="it-IT" sz="2200" dirty="0"/>
              <a:t> </a:t>
            </a:r>
            <a:r>
              <a:rPr lang="it-IT" altLang="it-IT" sz="2200" dirty="0" err="1"/>
              <a:t>possible</a:t>
            </a:r>
            <a:r>
              <a:rPr lang="it-IT" altLang="it-IT" sz="2200" dirty="0"/>
              <a:t> to </a:t>
            </a:r>
            <a:r>
              <a:rPr lang="it-IT" altLang="it-IT" sz="2200" dirty="0" err="1"/>
              <a:t>have</a:t>
            </a:r>
            <a:r>
              <a:rPr lang="it-IT" altLang="it-IT" sz="2200" dirty="0"/>
              <a:t> a </a:t>
            </a:r>
            <a:r>
              <a:rPr lang="it-IT" altLang="it-IT" sz="2200" dirty="0" err="1"/>
              <a:t>better</a:t>
            </a:r>
            <a:r>
              <a:rPr lang="it-IT" altLang="it-IT" sz="2200" dirty="0"/>
              <a:t> </a:t>
            </a:r>
            <a:r>
              <a:rPr lang="it-IT" altLang="it-IT" sz="2200" dirty="0" err="1"/>
              <a:t>accuracy</a:t>
            </a:r>
            <a:r>
              <a:rPr lang="it-IT" altLang="it-IT" sz="2200" dirty="0"/>
              <a:t> </a:t>
            </a:r>
            <a:r>
              <a:rPr lang="it-IT" altLang="it-IT" sz="2200" dirty="0" err="1"/>
              <a:t>value</a:t>
            </a:r>
            <a:r>
              <a:rPr lang="it-IT" altLang="it-IT" sz="2200" dirty="0"/>
              <a:t>.</a:t>
            </a:r>
          </a:p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1800" dirty="0"/>
          </a:p>
          <a:p>
            <a:pPr marL="857250" lvl="1" indent="-457200" eaLnBrk="1" hangingPunct="1">
              <a:lnSpc>
                <a:spcPct val="140000"/>
              </a:lnSpc>
              <a:buFont typeface="+mj-lt"/>
              <a:buAutoNum type="arabicPeriod"/>
            </a:pPr>
            <a:endParaRPr lang="it-IT" altLang="it-IT" sz="1800" dirty="0"/>
          </a:p>
          <a:p>
            <a:pPr marL="800100" lvl="2" indent="0" eaLnBrk="1" hangingPunct="1">
              <a:lnSpc>
                <a:spcPct val="140000"/>
              </a:lnSpc>
              <a:buNone/>
            </a:pPr>
            <a:endParaRPr lang="it-IT" altLang="it-IT" sz="1400" dirty="0"/>
          </a:p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b="1" dirty="0"/>
          </a:p>
        </p:txBody>
      </p:sp>
      <p:sp>
        <p:nvSpPr>
          <p:cNvPr id="3" name="Per 2">
            <a:extLst>
              <a:ext uri="{FF2B5EF4-FFF2-40B4-BE49-F238E27FC236}">
                <a16:creationId xmlns:a16="http://schemas.microsoft.com/office/drawing/2014/main" id="{AEF9B4D6-5D63-B740-AB72-575E4698209F}"/>
              </a:ext>
            </a:extLst>
          </p:cNvPr>
          <p:cNvSpPr/>
          <p:nvPr/>
        </p:nvSpPr>
        <p:spPr bwMode="auto">
          <a:xfrm>
            <a:off x="6084168" y="5085184"/>
            <a:ext cx="1634480" cy="1634480"/>
          </a:xfrm>
          <a:prstGeom prst="mathMultiply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Per 12">
            <a:extLst>
              <a:ext uri="{FF2B5EF4-FFF2-40B4-BE49-F238E27FC236}">
                <a16:creationId xmlns:a16="http://schemas.microsoft.com/office/drawing/2014/main" id="{060A5D9B-F417-264A-B68F-890B2AFBD6E0}"/>
              </a:ext>
            </a:extLst>
          </p:cNvPr>
          <p:cNvSpPr/>
          <p:nvPr/>
        </p:nvSpPr>
        <p:spPr bwMode="auto">
          <a:xfrm>
            <a:off x="4211960" y="5085184"/>
            <a:ext cx="914400" cy="914400"/>
          </a:xfrm>
          <a:prstGeom prst="mathMultiply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3B68A25-5FA5-1A46-9C02-DEC4FD5B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4" y="2330450"/>
            <a:ext cx="5780164" cy="275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7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4">
            <a:extLst>
              <a:ext uri="{FF2B5EF4-FFF2-40B4-BE49-F238E27FC236}">
                <a16:creationId xmlns:a16="http://schemas.microsoft.com/office/drawing/2014/main" id="{9558CA62-412F-C44F-AF29-7557D423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55D647B8-8D9F-B848-95C3-3BD37321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A35AE5D5-2787-954E-B0F1-68E2C695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F63DAB61-C5A0-2E49-8E67-7C28C60D4DDE}" type="slidenum">
              <a:rPr lang="it-IT" altLang="it-IT"/>
              <a:pPr/>
              <a:t>17</a:t>
            </a:fld>
            <a:endParaRPr lang="it-IT" altLang="it-IT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075975C-E98A-2940-9A8C-FC0106319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381185"/>
            <a:ext cx="8892480" cy="509587"/>
          </a:xfrm>
        </p:spPr>
        <p:txBody>
          <a:bodyPr/>
          <a:lstStyle/>
          <a:p>
            <a:r>
              <a:rPr lang="it-IT" altLang="it-IT" sz="2000" dirty="0" err="1"/>
              <a:t>Python</a:t>
            </a:r>
            <a:r>
              <a:rPr lang="it-IT" altLang="it-IT" sz="2000" dirty="0"/>
              <a:t> </a:t>
            </a:r>
            <a:r>
              <a:rPr lang="it-IT" altLang="it-IT" sz="2000" dirty="0" err="1"/>
              <a:t>implementation</a:t>
            </a:r>
            <a:r>
              <a:rPr lang="it-IT" altLang="it-IT" sz="2000" dirty="0"/>
              <a:t> of </a:t>
            </a:r>
            <a:r>
              <a:rPr lang="it-IT" altLang="it-IT" sz="2000" dirty="0" err="1"/>
              <a:t>One</a:t>
            </a:r>
            <a:r>
              <a:rPr lang="it-IT" altLang="it-IT" sz="2000" dirty="0"/>
              <a:t> vs </a:t>
            </a:r>
            <a:r>
              <a:rPr lang="it-IT" altLang="it-IT" sz="2000" dirty="0" err="1"/>
              <a:t>All</a:t>
            </a:r>
            <a:r>
              <a:rPr lang="it-IT" altLang="it-IT" sz="2000" dirty="0"/>
              <a:t> with </a:t>
            </a:r>
            <a:r>
              <a:rPr lang="it-IT" altLang="it-IT" sz="2000" dirty="0" err="1"/>
              <a:t>Siameses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Neural</a:t>
            </a:r>
            <a:r>
              <a:rPr lang="it-IT" altLang="it-IT" sz="2000" dirty="0"/>
              <a:t> Networks</a:t>
            </a:r>
            <a:br>
              <a:rPr lang="it-IT" altLang="it-IT" sz="2000" dirty="0"/>
            </a:br>
            <a:endParaRPr lang="it-IT" altLang="it-IT" sz="2000" dirty="0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CD6F96AA-7B23-9046-B4D4-A04FD231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 alt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0D88159-CF43-D64E-B219-1866AFFE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72" y="980728"/>
            <a:ext cx="6974656" cy="461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5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94EB4-82AD-404C-9B3E-C5A82241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Algorithm’s</a:t>
            </a:r>
            <a:r>
              <a:rPr lang="it-IT" dirty="0"/>
              <a:t> </a:t>
            </a:r>
            <a:r>
              <a:rPr lang="it-IT" dirty="0" err="1"/>
              <a:t>explanation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CC4BE-BF33-744B-8387-3C087C20FD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55205" y="1052736"/>
            <a:ext cx="7920483" cy="4536504"/>
          </a:xfrm>
        </p:spPr>
        <p:txBody>
          <a:bodyPr/>
          <a:lstStyle/>
          <a:p>
            <a:r>
              <a:rPr lang="it-IT" dirty="0"/>
              <a:t>By </a:t>
            </a:r>
            <a:r>
              <a:rPr lang="it-IT" dirty="0" err="1"/>
              <a:t>iterating</a:t>
            </a:r>
            <a:r>
              <a:rPr lang="it-IT" dirty="0"/>
              <a:t> on the test set, </a:t>
            </a:r>
            <a:r>
              <a:rPr lang="it-IT" dirty="0" err="1"/>
              <a:t>we</a:t>
            </a:r>
            <a:r>
              <a:rPr lang="it-IT" dirty="0"/>
              <a:t> take 3 images (3 of, </a:t>
            </a:r>
            <a:r>
              <a:rPr lang="it-IT" dirty="0" err="1"/>
              <a:t>say</a:t>
            </a:r>
            <a:r>
              <a:rPr lang="it-IT" dirty="0"/>
              <a:t>, a </a:t>
            </a:r>
            <a:r>
              <a:rPr lang="it-IT" dirty="0" err="1"/>
              <a:t>person</a:t>
            </a:r>
            <a:r>
              <a:rPr lang="it-IT" dirty="0"/>
              <a:t> X </a:t>
            </a:r>
            <a:r>
              <a:rPr lang="it-IT" dirty="0" err="1"/>
              <a:t>if</a:t>
            </a:r>
            <a:r>
              <a:rPr lang="it-IT" dirty="0"/>
              <a:t> X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using</a:t>
            </a:r>
            <a:r>
              <a:rPr lang="it-IT" dirty="0"/>
              <a:t> to </a:t>
            </a:r>
            <a:r>
              <a:rPr lang="it-IT" dirty="0" err="1"/>
              <a:t>make</a:t>
            </a:r>
            <a:r>
              <a:rPr lang="it-IT" dirty="0"/>
              <a:t> the </a:t>
            </a:r>
            <a:r>
              <a:rPr lang="it-IT" dirty="0" err="1"/>
              <a:t>comparison</a:t>
            </a:r>
            <a:r>
              <a:rPr lang="it-IT" dirty="0"/>
              <a:t>; 2 </a:t>
            </a:r>
            <a:r>
              <a:rPr lang="it-IT" dirty="0" err="1"/>
              <a:t>otherwise</a:t>
            </a:r>
            <a:r>
              <a:rPr lang="it-IT" dirty="0"/>
              <a:t>)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compared</a:t>
            </a:r>
            <a:r>
              <a:rPr lang="it-IT" dirty="0"/>
              <a:t> to the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currently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:</a:t>
            </a:r>
          </a:p>
          <a:p>
            <a:r>
              <a:rPr lang="it-IT" dirty="0"/>
              <a:t>The Siamese Network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predictions</a:t>
            </a:r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of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predicted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are </a:t>
            </a:r>
            <a:r>
              <a:rPr lang="it-IT" dirty="0" err="1"/>
              <a:t>greater</a:t>
            </a:r>
            <a:r>
              <a:rPr lang="it-IT" dirty="0"/>
              <a:t> or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safe</a:t>
            </a:r>
            <a:r>
              <a:rPr lang="it-IT" dirty="0"/>
              <a:t> to assume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positive </a:t>
            </a:r>
            <a:r>
              <a:rPr lang="it-IT" dirty="0" err="1"/>
              <a:t>prediction</a:t>
            </a:r>
            <a:r>
              <a:rPr lang="it-IT" dirty="0"/>
              <a:t>. 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 or false,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matching</a:t>
            </a:r>
            <a:r>
              <a:rPr lang="it-IT" dirty="0"/>
              <a:t> of the </a:t>
            </a:r>
            <a:r>
              <a:rPr lang="it-IT" dirty="0" err="1"/>
              <a:t>compared</a:t>
            </a:r>
            <a:r>
              <a:rPr lang="it-IT" dirty="0"/>
              <a:t> </a:t>
            </a:r>
            <a:r>
              <a:rPr lang="it-IT" dirty="0" err="1"/>
              <a:t>identities</a:t>
            </a:r>
            <a:r>
              <a:rPr lang="it-IT" dirty="0"/>
              <a:t>.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holds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prediction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negative </a:t>
            </a:r>
          </a:p>
          <a:p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548F7C-4CD9-BA42-BCFD-79B418A7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9329D2-663B-8341-9CBB-02EE83A9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E704CF-3321-3449-B3A6-868E7773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9CF514E8-D021-7A48-B9E1-A697529F0D69}" type="slidenum">
              <a:rPr lang="it-IT" altLang="it-IT" smtClean="0"/>
              <a:pPr/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4368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94EB4-82AD-404C-9B3E-C5A82241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AWS for more </a:t>
            </a:r>
            <a:r>
              <a:rPr lang="it-IT" dirty="0" err="1"/>
              <a:t>power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CC4BE-BF33-744B-8387-3C087C20FD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55205" y="1052736"/>
            <a:ext cx="7920483" cy="4114800"/>
          </a:xfrm>
        </p:spPr>
        <p:txBody>
          <a:bodyPr/>
          <a:lstStyle/>
          <a:p>
            <a:r>
              <a:rPr lang="it-IT" dirty="0" err="1"/>
              <a:t>Since</a:t>
            </a:r>
            <a:r>
              <a:rPr lang="it-IT" dirty="0"/>
              <a:t> a consumer-grade computer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taken</a:t>
            </a:r>
            <a:r>
              <a:rPr lang="it-IT" dirty="0"/>
              <a:t> a </a:t>
            </a:r>
            <a:r>
              <a:rPr lang="it-IT" dirty="0" err="1"/>
              <a:t>lot</a:t>
            </a:r>
            <a:r>
              <a:rPr lang="it-IT" dirty="0"/>
              <a:t> of time,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use an </a:t>
            </a:r>
            <a:r>
              <a:rPr lang="it-IT" dirty="0" err="1"/>
              <a:t>AWS’s</a:t>
            </a:r>
            <a:r>
              <a:rPr lang="it-IT" dirty="0"/>
              <a:t> p2.xlarge </a:t>
            </a:r>
            <a:r>
              <a:rPr lang="it-IT" dirty="0" err="1"/>
              <a:t>instance</a:t>
            </a:r>
            <a:endParaRPr lang="it-IT" dirty="0"/>
          </a:p>
          <a:p>
            <a:r>
              <a:rPr lang="it-IT" dirty="0"/>
              <a:t>With </a:t>
            </a:r>
            <a:r>
              <a:rPr lang="it-IT" dirty="0" err="1"/>
              <a:t>this</a:t>
            </a:r>
            <a:r>
              <a:rPr lang="it-IT" dirty="0"/>
              <a:t>, the </a:t>
            </a:r>
            <a:r>
              <a:rPr lang="it-IT" dirty="0" err="1"/>
              <a:t>calculation</a:t>
            </a:r>
            <a:r>
              <a:rPr lang="it-IT" dirty="0"/>
              <a:t> </a:t>
            </a:r>
            <a:r>
              <a:rPr lang="it-IT" dirty="0" err="1"/>
              <a:t>took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9 </a:t>
            </a:r>
            <a:r>
              <a:rPr lang="it-IT" dirty="0" err="1"/>
              <a:t>days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20.</a:t>
            </a:r>
          </a:p>
          <a:p>
            <a:r>
              <a:rPr lang="it-IT" dirty="0"/>
              <a:t>The </a:t>
            </a:r>
            <a:r>
              <a:rPr lang="it-IT" dirty="0" err="1"/>
              <a:t>specs</a:t>
            </a:r>
            <a:r>
              <a:rPr lang="it-IT" dirty="0"/>
              <a:t> of a p2.xlarge </a:t>
            </a:r>
            <a:r>
              <a:rPr lang="it-IT" dirty="0" err="1"/>
              <a:t>instance</a:t>
            </a:r>
            <a:r>
              <a:rPr lang="it-IT" dirty="0"/>
              <a:t> are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follows</a:t>
            </a:r>
            <a:r>
              <a:rPr lang="it-IT" dirty="0"/>
              <a:t>:</a:t>
            </a:r>
          </a:p>
          <a:p>
            <a:pPr marL="1257300" lvl="2" indent="-457200">
              <a:buFont typeface="+mj-lt"/>
              <a:buAutoNum type="arabicPeriod"/>
            </a:pPr>
            <a:r>
              <a:rPr lang="it-IT" dirty="0"/>
              <a:t>61GB of RAM </a:t>
            </a:r>
          </a:p>
          <a:p>
            <a:pPr marL="1257300" lvl="2" indent="-457200">
              <a:buFont typeface="+mj-lt"/>
              <a:buAutoNum type="arabicPeriod"/>
            </a:pPr>
            <a:r>
              <a:rPr lang="it-IT" dirty="0"/>
              <a:t>4 </a:t>
            </a:r>
            <a:r>
              <a:rPr lang="it-IT" dirty="0" err="1"/>
              <a:t>vCPUs</a:t>
            </a:r>
            <a:r>
              <a:rPr lang="it-IT" dirty="0"/>
              <a:t> </a:t>
            </a:r>
          </a:p>
          <a:p>
            <a:pPr marL="1257300" lvl="2" indent="-457200">
              <a:buFont typeface="+mj-lt"/>
              <a:buAutoNum type="arabicPeriod"/>
            </a:pPr>
            <a:r>
              <a:rPr lang="it-IT" dirty="0"/>
              <a:t>1 </a:t>
            </a:r>
            <a:r>
              <a:rPr lang="it-IT" dirty="0" err="1"/>
              <a:t>nVidia</a:t>
            </a:r>
            <a:r>
              <a:rPr lang="it-IT" dirty="0"/>
              <a:t> K80 </a:t>
            </a:r>
          </a:p>
          <a:p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548F7C-4CD9-BA42-BCFD-79B418A7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9329D2-663B-8341-9CBB-02EE83A9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E704CF-3321-3449-B3A6-868E7773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9CF514E8-D021-7A48-B9E1-A697529F0D69}" type="slidenum">
              <a:rPr lang="it-IT" altLang="it-IT" smtClean="0"/>
              <a:pPr/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6188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Siamese networks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2</a:t>
            </a:fld>
            <a:endParaRPr lang="it-IT" altLang="it-IT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84874E17-02C2-4483-B3FD-49CEB75A7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8250" y="1752600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35719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EC3BBE-AB2E-D94B-B80F-5669138D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 and FRR </a:t>
            </a:r>
            <a:r>
              <a:rPr lang="it-IT" dirty="0" err="1"/>
              <a:t>mutation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time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DFD96F-7FF1-594D-B775-480B75D1AA4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08120" y="1504595"/>
            <a:ext cx="3214691" cy="4135503"/>
          </a:xfrm>
        </p:spPr>
        <p:txBody>
          <a:bodyPr/>
          <a:lstStyle/>
          <a:p>
            <a:r>
              <a:rPr lang="it-IT" altLang="it-IT" sz="1800" dirty="0" err="1"/>
              <a:t>After</a:t>
            </a:r>
            <a:r>
              <a:rPr lang="it-IT" altLang="it-IT" sz="1800" dirty="0"/>
              <a:t> the </a:t>
            </a:r>
            <a:r>
              <a:rPr lang="it-IT" altLang="it-IT" sz="1800" dirty="0" err="1"/>
              <a:t>calculations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how</a:t>
            </a:r>
            <a:r>
              <a:rPr lang="it-IT" altLang="it-IT" sz="1800" dirty="0"/>
              <a:t> FAR and FRR </a:t>
            </a:r>
            <a:r>
              <a:rPr lang="it-IT" altLang="it-IT" sz="1800" dirty="0" err="1"/>
              <a:t>evolves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through</a:t>
            </a:r>
            <a:r>
              <a:rPr lang="it-IT" altLang="it-IT" sz="1800" dirty="0"/>
              <a:t> time</a:t>
            </a:r>
          </a:p>
          <a:p>
            <a:endParaRPr lang="it-IT" altLang="it-IT" sz="1800" dirty="0"/>
          </a:p>
          <a:p>
            <a:r>
              <a:rPr lang="it-IT" altLang="it-IT" sz="1800" dirty="0" err="1"/>
              <a:t>Since</a:t>
            </a:r>
            <a:r>
              <a:rPr lang="it-IT" altLang="it-IT" sz="1800" dirty="0"/>
              <a:t> </a:t>
            </a:r>
            <a:r>
              <a:rPr lang="it-IT" altLang="it-IT" sz="1800" dirty="0" err="1"/>
              <a:t>we</a:t>
            </a:r>
            <a:r>
              <a:rPr lang="it-IT" altLang="it-IT" sz="1800" dirty="0"/>
              <a:t> are </a:t>
            </a:r>
            <a:r>
              <a:rPr lang="it-IT" altLang="it-IT" sz="1800" dirty="0" err="1"/>
              <a:t>using</a:t>
            </a:r>
            <a:r>
              <a:rPr lang="it-IT" altLang="it-IT" sz="1800" dirty="0"/>
              <a:t> the </a:t>
            </a:r>
            <a:r>
              <a:rPr lang="it-IT" altLang="it-IT" sz="1800" dirty="0" err="1"/>
              <a:t>One</a:t>
            </a:r>
            <a:r>
              <a:rPr lang="it-IT" altLang="it-IT" sz="1800" dirty="0"/>
              <a:t> vs </a:t>
            </a:r>
            <a:r>
              <a:rPr lang="it-IT" altLang="it-IT" sz="1800" dirty="0" err="1"/>
              <a:t>All</a:t>
            </a:r>
            <a:r>
              <a:rPr lang="it-IT" altLang="it-IT" sz="1800" dirty="0"/>
              <a:t> Procedure, </a:t>
            </a:r>
            <a:r>
              <a:rPr lang="it-IT" altLang="it-IT" sz="1800" dirty="0" err="1"/>
              <a:t>we</a:t>
            </a:r>
            <a:r>
              <a:rPr lang="it-IT" altLang="it-IT" sz="1800" dirty="0"/>
              <a:t> </a:t>
            </a:r>
            <a:r>
              <a:rPr lang="it-IT" altLang="it-IT" sz="1800" dirty="0" err="1"/>
              <a:t>need</a:t>
            </a:r>
            <a:r>
              <a:rPr lang="it-IT" altLang="it-IT" sz="1800" dirty="0"/>
              <a:t> to </a:t>
            </a:r>
            <a:r>
              <a:rPr lang="it-IT" altLang="it-IT" sz="1800" dirty="0" err="1"/>
              <a:t>find</a:t>
            </a:r>
            <a:r>
              <a:rPr lang="it-IT" altLang="it-IT" sz="1800" dirty="0"/>
              <a:t> the E.R.R. </a:t>
            </a:r>
            <a:r>
              <a:rPr lang="it-IT" altLang="it-IT" sz="1800" dirty="0" err="1"/>
              <a:t>which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according</a:t>
            </a:r>
            <a:r>
              <a:rPr lang="it-IT" altLang="it-IT" sz="1800" dirty="0"/>
              <a:t> to the plot, </a:t>
            </a:r>
            <a:r>
              <a:rPr lang="it-IT" altLang="it-IT" sz="1800" dirty="0" err="1"/>
              <a:t>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between</a:t>
            </a:r>
            <a:r>
              <a:rPr lang="it-IT" altLang="it-IT" sz="1800" dirty="0"/>
              <a:t> 0.37 and 0.38</a:t>
            </a:r>
          </a:p>
          <a:p>
            <a:pPr lvl="1"/>
            <a:endParaRPr lang="it-IT" altLang="it-IT" dirty="0"/>
          </a:p>
          <a:p>
            <a:pPr lvl="1"/>
            <a:endParaRPr lang="it-IT" alt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883D22-49AD-D742-81BB-02EE52F6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426B46-286C-AF45-AE0A-9A5A331B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9CC947-EA40-694B-AFC7-8F136EB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9CF514E8-D021-7A48-B9E1-A697529F0D69}" type="slidenum">
              <a:rPr lang="it-IT" altLang="it-IT" smtClean="0"/>
              <a:pPr/>
              <a:t>20</a:t>
            </a:fld>
            <a:endParaRPr lang="it-IT" alt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9EABFCA-9E89-504D-B63C-0CD5029A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88" y="2045039"/>
            <a:ext cx="4930824" cy="32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54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94EB4-82AD-404C-9B3E-C5A82241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CC4BE-BF33-744B-8387-3C087C20FD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55205" y="1473200"/>
            <a:ext cx="7920483" cy="4114800"/>
          </a:xfrm>
        </p:spPr>
        <p:txBody>
          <a:bodyPr/>
          <a:lstStyle/>
          <a:p>
            <a:r>
              <a:rPr lang="it-IT" dirty="0" err="1"/>
              <a:t>Adapted</a:t>
            </a:r>
            <a:r>
              <a:rPr lang="it-IT" dirty="0"/>
              <a:t> a network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for </a:t>
            </a:r>
            <a:r>
              <a:rPr lang="it-IT" dirty="0" err="1"/>
              <a:t>handwriting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to image </a:t>
            </a:r>
            <a:r>
              <a:rPr lang="it-IT" dirty="0" err="1"/>
              <a:t>recognition</a:t>
            </a:r>
            <a:r>
              <a:rPr lang="it-IT" dirty="0"/>
              <a:t>.</a:t>
            </a:r>
          </a:p>
          <a:p>
            <a:r>
              <a:rPr lang="it-IT" dirty="0" err="1"/>
              <a:t>As</a:t>
            </a:r>
            <a:r>
              <a:rPr lang="it-IT" dirty="0"/>
              <a:t> for future work,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interesting</a:t>
            </a:r>
            <a:r>
              <a:rPr lang="it-IT" dirty="0"/>
              <a:t> to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tweak</a:t>
            </a:r>
            <a:r>
              <a:rPr lang="it-IT" dirty="0"/>
              <a:t> the network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an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75%-80% or more. </a:t>
            </a:r>
          </a:p>
          <a:p>
            <a:r>
              <a:rPr lang="it-IT" dirty="0"/>
              <a:t>Data </a:t>
            </a:r>
            <a:r>
              <a:rPr lang="it-IT" dirty="0" err="1"/>
              <a:t>augmentation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more </a:t>
            </a:r>
            <a:r>
              <a:rPr lang="it-IT" dirty="0" err="1"/>
              <a:t>accuracy</a:t>
            </a:r>
            <a:endParaRPr lang="it-IT" dirty="0"/>
          </a:p>
          <a:p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548F7C-4CD9-BA42-BCFD-79B418A7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9329D2-663B-8341-9CBB-02EE83A9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E704CF-3321-3449-B3A6-868E7773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9CF514E8-D021-7A48-B9E1-A697529F0D69}" type="slidenum">
              <a:rPr lang="it-IT" altLang="it-IT" smtClean="0"/>
              <a:pPr/>
              <a:t>21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6330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Siamese networks (face verification)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3</a:t>
            </a:fld>
            <a:endParaRPr lang="it-IT" alt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6B64E52-A5FD-404B-AB22-CD5C00328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688" y="1700808"/>
            <a:ext cx="1326977" cy="1224136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50A3820-92D8-4B59-8DFF-247563494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3302240"/>
            <a:ext cx="1326977" cy="1261633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2276CB1-D68F-4183-B512-6E32575ECC37}"/>
              </a:ext>
            </a:extLst>
          </p:cNvPr>
          <p:cNvSpPr/>
          <p:nvPr/>
        </p:nvSpPr>
        <p:spPr bwMode="auto">
          <a:xfrm>
            <a:off x="4036555" y="2636912"/>
            <a:ext cx="1905000" cy="989364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Siamese Network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B36031D-32F3-437D-AB46-CCA3FF6B5E49}"/>
              </a:ext>
            </a:extLst>
          </p:cNvPr>
          <p:cNvCxnSpPr>
            <a:stCxn id="10" idx="3"/>
            <a:endCxn id="13" idx="1"/>
          </p:cNvCxnSpPr>
          <p:nvPr/>
        </p:nvCxnSpPr>
        <p:spPr bwMode="auto">
          <a:xfrm>
            <a:off x="3090665" y="2312876"/>
            <a:ext cx="945890" cy="81871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9CAE00F-7B40-41BA-8E94-225985B0388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 bwMode="auto">
          <a:xfrm flipV="1">
            <a:off x="3090665" y="3131594"/>
            <a:ext cx="945890" cy="80146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FFB89D6-FFAC-4C59-874C-A62AE4C5C29C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 flipV="1">
            <a:off x="5941555" y="2398694"/>
            <a:ext cx="945890" cy="73290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D127FA7-5F98-40D2-95F6-6306135D295D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5941555" y="3131594"/>
            <a:ext cx="945890" cy="49468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4B1D9B45-35F4-4F1D-858C-65A9C44D1878}"/>
              </a:ext>
            </a:extLst>
          </p:cNvPr>
          <p:cNvSpPr/>
          <p:nvPr/>
        </p:nvSpPr>
        <p:spPr>
          <a:xfrm>
            <a:off x="6966416" y="2198639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000" dirty="0">
                <a:solidFill>
                  <a:srgbClr val="000000"/>
                </a:solidFill>
              </a:rPr>
              <a:t>Si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93180BD4-295F-4463-80F5-B8B72F281410}"/>
              </a:ext>
            </a:extLst>
          </p:cNvPr>
          <p:cNvSpPr/>
          <p:nvPr/>
        </p:nvSpPr>
        <p:spPr>
          <a:xfrm>
            <a:off x="6916723" y="3401348"/>
            <a:ext cx="513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000" dirty="0">
                <a:solidFill>
                  <a:srgbClr val="00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9447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 One-shot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4</a:t>
            </a:fld>
            <a:endParaRPr lang="it-IT" alt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6B64E52-A5FD-404B-AB22-CD5C00328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688" y="1563988"/>
            <a:ext cx="928884" cy="856895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50A3820-92D8-4B59-8DFF-247563494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318" y="2617751"/>
            <a:ext cx="928884" cy="883143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2276CB1-D68F-4183-B512-6E32575ECC37}"/>
              </a:ext>
            </a:extLst>
          </p:cNvPr>
          <p:cNvSpPr/>
          <p:nvPr/>
        </p:nvSpPr>
        <p:spPr bwMode="auto">
          <a:xfrm>
            <a:off x="3419872" y="2212059"/>
            <a:ext cx="1039501" cy="750459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Siamese Network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B36031D-32F3-437D-AB46-CCA3FF6B5E49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 bwMode="auto">
          <a:xfrm>
            <a:off x="2692572" y="1992436"/>
            <a:ext cx="727300" cy="59485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9CAE00F-7B40-41BA-8E94-225985B0388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 bwMode="auto">
          <a:xfrm flipV="1">
            <a:off x="2719202" y="2587289"/>
            <a:ext cx="700670" cy="47203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FFB89D6-FFAC-4C59-874C-A62AE4C5C29C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 flipV="1">
            <a:off x="4459373" y="2115254"/>
            <a:ext cx="1048731" cy="472035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D127FA7-5F98-40D2-95F6-6306135D295D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4459373" y="2587289"/>
            <a:ext cx="1048731" cy="47203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4B1D9B45-35F4-4F1D-858C-65A9C44D1878}"/>
              </a:ext>
            </a:extLst>
          </p:cNvPr>
          <p:cNvSpPr/>
          <p:nvPr/>
        </p:nvSpPr>
        <p:spPr>
          <a:xfrm>
            <a:off x="5491386" y="1951308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600" dirty="0">
                <a:solidFill>
                  <a:srgbClr val="000000"/>
                </a:solidFill>
              </a:rPr>
              <a:t>Al Pacino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93180BD4-295F-4463-80F5-B8B72F281410}"/>
              </a:ext>
            </a:extLst>
          </p:cNvPr>
          <p:cNvSpPr/>
          <p:nvPr/>
        </p:nvSpPr>
        <p:spPr>
          <a:xfrm>
            <a:off x="5491385" y="2884716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600" dirty="0">
                <a:solidFill>
                  <a:srgbClr val="000000"/>
                </a:solidFill>
              </a:rPr>
              <a:t>Al Pacino</a:t>
            </a:r>
          </a:p>
        </p:txBody>
      </p:sp>
      <p:pic>
        <p:nvPicPr>
          <p:cNvPr id="25" name="Segnaposto contenuto 9">
            <a:extLst>
              <a:ext uri="{FF2B5EF4-FFF2-40B4-BE49-F238E27FC236}">
                <a16:creationId xmlns:a16="http://schemas.microsoft.com/office/drawing/2014/main" id="{D59565F0-30DC-4996-9619-B4BD5664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63688" y="3724342"/>
            <a:ext cx="928884" cy="85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CD1E524C-82F3-4A96-99AE-194FEA6A8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318" y="4778105"/>
            <a:ext cx="928884" cy="883143"/>
          </a:xfrm>
          <a:prstGeom prst="rect">
            <a:avLst/>
          </a:prstGeom>
        </p:spPr>
      </p:pic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99CC9562-C00B-4551-A297-6DC1D8C07187}"/>
              </a:ext>
            </a:extLst>
          </p:cNvPr>
          <p:cNvSpPr/>
          <p:nvPr/>
        </p:nvSpPr>
        <p:spPr bwMode="auto">
          <a:xfrm>
            <a:off x="3419872" y="4372413"/>
            <a:ext cx="1039501" cy="750459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Siamese Network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38890C4-CD27-4D36-84D9-363123FCA0DE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 bwMode="auto">
          <a:xfrm>
            <a:off x="2692572" y="4152790"/>
            <a:ext cx="727300" cy="59485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FEAC29E8-AC82-44B8-838B-826C82864678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 bwMode="auto">
          <a:xfrm flipV="1">
            <a:off x="2719202" y="4747643"/>
            <a:ext cx="700670" cy="47203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970551FC-E558-420D-8A00-FDFAAD6C35FE}"/>
              </a:ext>
            </a:extLst>
          </p:cNvPr>
          <p:cNvCxnSpPr>
            <a:cxnSpLocks/>
            <a:stCxn id="29" idx="3"/>
          </p:cNvCxnSpPr>
          <p:nvPr/>
        </p:nvCxnSpPr>
        <p:spPr bwMode="auto">
          <a:xfrm flipV="1">
            <a:off x="4459373" y="4275608"/>
            <a:ext cx="1048731" cy="472035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7C9787C-74E2-4CF9-9C6F-42EF22582E07}"/>
              </a:ext>
            </a:extLst>
          </p:cNvPr>
          <p:cNvCxnSpPr>
            <a:cxnSpLocks/>
            <a:stCxn id="29" idx="3"/>
          </p:cNvCxnSpPr>
          <p:nvPr/>
        </p:nvCxnSpPr>
        <p:spPr bwMode="auto">
          <a:xfrm>
            <a:off x="4459373" y="4747643"/>
            <a:ext cx="1048731" cy="47203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6B77369C-02D7-471E-AF0D-986C9B7BF683}"/>
              </a:ext>
            </a:extLst>
          </p:cNvPr>
          <p:cNvSpPr/>
          <p:nvPr/>
        </p:nvSpPr>
        <p:spPr>
          <a:xfrm>
            <a:off x="5457889" y="4101002"/>
            <a:ext cx="1680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600" dirty="0">
                <a:solidFill>
                  <a:srgbClr val="000000"/>
                </a:solidFill>
              </a:rPr>
              <a:t>Feature </a:t>
            </a:r>
            <a:r>
              <a:rPr lang="it-IT" sz="1600" dirty="0" err="1">
                <a:solidFill>
                  <a:srgbClr val="000000"/>
                </a:solidFill>
              </a:rPr>
              <a:t>vector</a:t>
            </a:r>
            <a:r>
              <a:rPr lang="it-IT" sz="1600" dirty="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1CB603D0-4DAD-4736-863D-AC10FFA7DCAE}"/>
              </a:ext>
            </a:extLst>
          </p:cNvPr>
          <p:cNvSpPr/>
          <p:nvPr/>
        </p:nvSpPr>
        <p:spPr>
          <a:xfrm>
            <a:off x="5457889" y="5042325"/>
            <a:ext cx="1680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600" dirty="0">
                <a:solidFill>
                  <a:srgbClr val="000000"/>
                </a:solidFill>
              </a:rPr>
              <a:t>Feature </a:t>
            </a:r>
            <a:r>
              <a:rPr lang="it-IT" sz="1600" dirty="0" err="1">
                <a:solidFill>
                  <a:srgbClr val="000000"/>
                </a:solidFill>
              </a:rPr>
              <a:t>vector</a:t>
            </a:r>
            <a:r>
              <a:rPr lang="it-IT" sz="1600" dirty="0">
                <a:solidFill>
                  <a:srgbClr val="000000"/>
                </a:solidFill>
              </a:rPr>
              <a:t> 2</a:t>
            </a: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E7DB6954-9769-49F0-9A68-2AFDC62FF962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544" y="3618537"/>
            <a:ext cx="7990656" cy="1800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DCCF113B-0975-4016-91F2-3354D3D1EE86}"/>
              </a:ext>
            </a:extLst>
          </p:cNvPr>
          <p:cNvSpPr/>
          <p:nvPr/>
        </p:nvSpPr>
        <p:spPr>
          <a:xfrm>
            <a:off x="174712" y="2351271"/>
            <a:ext cx="1390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Classification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2F8F39E7-582F-4BA3-A08B-64F1A5EEA433}"/>
              </a:ext>
            </a:extLst>
          </p:cNvPr>
          <p:cNvSpPr/>
          <p:nvPr/>
        </p:nvSpPr>
        <p:spPr>
          <a:xfrm>
            <a:off x="326196" y="4485717"/>
            <a:ext cx="10871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One-shot 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37352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One-shot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9B7E-B3B5-43C3-B833-1523AB2D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Capacità</a:t>
            </a:r>
            <a:r>
              <a:rPr lang="en-US" dirty="0"/>
              <a:t> di </a:t>
            </a:r>
            <a:r>
              <a:rPr lang="en-US" dirty="0" err="1"/>
              <a:t>classificare</a:t>
            </a:r>
            <a:r>
              <a:rPr lang="en-US" dirty="0"/>
              <a:t> un </a:t>
            </a:r>
            <a:r>
              <a:rPr lang="en-US" dirty="0" err="1"/>
              <a:t>oggetto</a:t>
            </a:r>
            <a:r>
              <a:rPr lang="en-US" dirty="0"/>
              <a:t> senza </a:t>
            </a:r>
            <a:r>
              <a:rPr lang="en-US" dirty="0" err="1"/>
              <a:t>doverlo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migliaia</a:t>
            </a:r>
            <a:r>
              <a:rPr lang="en-US" dirty="0"/>
              <a:t> di volte</a:t>
            </a:r>
          </a:p>
          <a:p>
            <a:r>
              <a:rPr lang="en-US" dirty="0"/>
              <a:t>Training set con un </a:t>
            </a:r>
            <a:r>
              <a:rPr lang="en-US" dirty="0" err="1"/>
              <a:t>ridotto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samples</a:t>
            </a:r>
          </a:p>
          <a:p>
            <a:r>
              <a:rPr lang="en-US" dirty="0" err="1"/>
              <a:t>Gli</a:t>
            </a:r>
            <a:r>
              <a:rPr lang="en-US" dirty="0"/>
              <a:t> embeddings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generati</a:t>
            </a:r>
            <a:r>
              <a:rPr lang="en-US" dirty="0"/>
              <a:t> in modo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accurato</a:t>
            </a:r>
            <a:endParaRPr lang="en-US" dirty="0"/>
          </a:p>
          <a:p>
            <a:r>
              <a:rPr lang="en-US" dirty="0"/>
              <a:t>Con </a:t>
            </a:r>
            <a:r>
              <a:rPr lang="en-US" dirty="0" err="1"/>
              <a:t>l’aggiunta</a:t>
            </a:r>
            <a:r>
              <a:rPr lang="en-US" dirty="0"/>
              <a:t> di </a:t>
            </a:r>
            <a:r>
              <a:rPr lang="en-US" dirty="0" err="1"/>
              <a:t>nuovi</a:t>
            </a:r>
            <a:r>
              <a:rPr lang="en-US" dirty="0"/>
              <a:t> samples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non </a:t>
            </a:r>
            <a:r>
              <a:rPr lang="en-US" dirty="0" err="1"/>
              <a:t>dev’essere</a:t>
            </a:r>
            <a:r>
              <a:rPr lang="en-US" dirty="0"/>
              <a:t> </a:t>
            </a:r>
            <a:r>
              <a:rPr lang="en-US" dirty="0" err="1"/>
              <a:t>riaddestrato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547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6</a:t>
            </a:fld>
            <a:endParaRPr lang="it-IT" altLang="it-IT"/>
          </a:p>
        </p:txBody>
      </p:sp>
      <p:pic>
        <p:nvPicPr>
          <p:cNvPr id="9" name="Segnaposto contenuto 9">
            <a:extLst>
              <a:ext uri="{FF2B5EF4-FFF2-40B4-BE49-F238E27FC236}">
                <a16:creationId xmlns:a16="http://schemas.microsoft.com/office/drawing/2014/main" id="{C5A1BD48-A8AD-48FF-9865-A012C64F9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291" y="1916832"/>
            <a:ext cx="928884" cy="856895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23C3665-5492-4995-A979-479C900B3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21" y="2970595"/>
            <a:ext cx="928884" cy="883143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201B377-6774-4329-BDBF-C36B7AA63C78}"/>
              </a:ext>
            </a:extLst>
          </p:cNvPr>
          <p:cNvSpPr/>
          <p:nvPr/>
        </p:nvSpPr>
        <p:spPr bwMode="auto">
          <a:xfrm>
            <a:off x="1907705" y="2708920"/>
            <a:ext cx="1039501" cy="636904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Conv2D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100" dirty="0">
                <a:solidFill>
                  <a:srgbClr val="000000"/>
                </a:solidFill>
              </a:rPr>
              <a:t>+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Max-pooling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9670E12-95B4-4EA6-B1F1-B53FEE21709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1496175" y="2345280"/>
            <a:ext cx="411530" cy="68209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A08A733-4BA8-421C-86D9-C3CC1014CA4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 bwMode="auto">
          <a:xfrm flipV="1">
            <a:off x="1522805" y="3027372"/>
            <a:ext cx="384900" cy="384795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F116915A-5CC6-4A1F-918C-FFFBCB5ACE81}"/>
              </a:ext>
            </a:extLst>
          </p:cNvPr>
          <p:cNvSpPr/>
          <p:nvPr/>
        </p:nvSpPr>
        <p:spPr bwMode="auto">
          <a:xfrm>
            <a:off x="3203849" y="2712859"/>
            <a:ext cx="1039501" cy="636904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Conv2D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100" dirty="0">
                <a:solidFill>
                  <a:srgbClr val="000000"/>
                </a:solidFill>
              </a:rPr>
              <a:t>+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Max-pooling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BA0D3F9C-1A92-42D5-8DFB-FB34C9B8CCA1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 bwMode="auto">
          <a:xfrm>
            <a:off x="2947206" y="3027372"/>
            <a:ext cx="256643" cy="39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9EEF9619-9BD0-4072-BF9D-B3222148B703}"/>
              </a:ext>
            </a:extLst>
          </p:cNvPr>
          <p:cNvSpPr/>
          <p:nvPr/>
        </p:nvSpPr>
        <p:spPr bwMode="auto">
          <a:xfrm>
            <a:off x="4499993" y="2718675"/>
            <a:ext cx="1039501" cy="636904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Conv2D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100" dirty="0">
                <a:solidFill>
                  <a:srgbClr val="000000"/>
                </a:solidFill>
              </a:rPr>
              <a:t>+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Max-pooling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E9DF2E5-2F1D-4D41-96FC-B935E6ED716E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>
            <a:off x="4243350" y="3033188"/>
            <a:ext cx="256643" cy="39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A937CFBB-E068-41A2-B034-1EE4C5FAE494}"/>
              </a:ext>
            </a:extLst>
          </p:cNvPr>
          <p:cNvSpPr/>
          <p:nvPr/>
        </p:nvSpPr>
        <p:spPr bwMode="auto">
          <a:xfrm>
            <a:off x="5784991" y="2718675"/>
            <a:ext cx="1039501" cy="636904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Conv2D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100" dirty="0">
                <a:solidFill>
                  <a:srgbClr val="000000"/>
                </a:solidFill>
              </a:rPr>
              <a:t>+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Max-pooling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DA968DE-7612-4E81-9B61-00F671C0C900}"/>
              </a:ext>
            </a:extLst>
          </p:cNvPr>
          <p:cNvCxnSpPr>
            <a:cxnSpLocks/>
            <a:endCxn id="29" idx="1"/>
          </p:cNvCxnSpPr>
          <p:nvPr/>
        </p:nvCxnSpPr>
        <p:spPr bwMode="auto">
          <a:xfrm>
            <a:off x="5528348" y="3033188"/>
            <a:ext cx="256643" cy="39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4E47C69-0670-4640-812C-98B1A1876E9F}"/>
              </a:ext>
            </a:extLst>
          </p:cNvPr>
          <p:cNvSpPr/>
          <p:nvPr/>
        </p:nvSpPr>
        <p:spPr bwMode="auto">
          <a:xfrm>
            <a:off x="7141467" y="2148248"/>
            <a:ext cx="1030933" cy="560672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Flatten</a:t>
            </a: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1 + </a:t>
            </a: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Fully</a:t>
            </a: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connected</a:t>
            </a:r>
            <a:endParaRPr kumimoji="0" lang="it-IT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CF1C8132-8B53-4BE4-9EB5-79E5A2B67444}"/>
              </a:ext>
            </a:extLst>
          </p:cNvPr>
          <p:cNvSpPr/>
          <p:nvPr/>
        </p:nvSpPr>
        <p:spPr bwMode="auto">
          <a:xfrm>
            <a:off x="7141467" y="3345824"/>
            <a:ext cx="1030933" cy="560672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Flatten</a:t>
            </a: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2 + </a:t>
            </a: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Fully</a:t>
            </a: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connected</a:t>
            </a:r>
            <a:endParaRPr kumimoji="0" lang="it-IT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45617920-C563-4A31-BFF4-A4CD4865D568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 bwMode="auto">
          <a:xfrm flipV="1">
            <a:off x="6824492" y="2428584"/>
            <a:ext cx="316975" cy="60854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6835D07-EF95-4ED0-B7D3-34CAA15DAB9A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 bwMode="auto">
          <a:xfrm>
            <a:off x="6824492" y="3037127"/>
            <a:ext cx="316975" cy="58903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635F9DC7-769C-44FA-BA4F-A6DCE27618D8}"/>
              </a:ext>
            </a:extLst>
          </p:cNvPr>
          <p:cNvSpPr/>
          <p:nvPr/>
        </p:nvSpPr>
        <p:spPr bwMode="auto">
          <a:xfrm>
            <a:off x="1916273" y="4031645"/>
            <a:ext cx="1030933" cy="53349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100" dirty="0" err="1">
                <a:solidFill>
                  <a:srgbClr val="000000"/>
                </a:solidFill>
              </a:rPr>
              <a:t>Flatten</a:t>
            </a:r>
            <a:r>
              <a:rPr lang="it-IT" sz="1100" dirty="0">
                <a:solidFill>
                  <a:srgbClr val="000000"/>
                </a:solidFill>
              </a:rPr>
              <a:t> 1 + </a:t>
            </a:r>
            <a:r>
              <a:rPr lang="it-IT" sz="1100" dirty="0" err="1">
                <a:solidFill>
                  <a:srgbClr val="000000"/>
                </a:solidFill>
              </a:rPr>
              <a:t>Fully</a:t>
            </a:r>
            <a:r>
              <a:rPr lang="it-IT" sz="1100" dirty="0">
                <a:solidFill>
                  <a:srgbClr val="000000"/>
                </a:solidFill>
              </a:rPr>
              <a:t> </a:t>
            </a:r>
            <a:r>
              <a:rPr lang="it-IT" sz="1100" dirty="0" err="1">
                <a:solidFill>
                  <a:srgbClr val="000000"/>
                </a:solidFill>
              </a:rPr>
              <a:t>connected</a:t>
            </a:r>
            <a:endParaRPr lang="it-IT" sz="1100" dirty="0">
              <a:solidFill>
                <a:srgbClr val="000000"/>
              </a:solidFill>
            </a:endParaRPr>
          </a:p>
        </p:txBody>
      </p:sp>
      <p:sp>
        <p:nvSpPr>
          <p:cNvPr id="48" name="Rettangolo con angoli arrotondati 47">
            <a:extLst>
              <a:ext uri="{FF2B5EF4-FFF2-40B4-BE49-F238E27FC236}">
                <a16:creationId xmlns:a16="http://schemas.microsoft.com/office/drawing/2014/main" id="{DC385882-AA63-477E-98B6-1F1048ECE573}"/>
              </a:ext>
            </a:extLst>
          </p:cNvPr>
          <p:cNvSpPr/>
          <p:nvPr/>
        </p:nvSpPr>
        <p:spPr bwMode="auto">
          <a:xfrm>
            <a:off x="1916273" y="5229221"/>
            <a:ext cx="1030933" cy="53349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100" dirty="0" err="1">
                <a:solidFill>
                  <a:srgbClr val="000000"/>
                </a:solidFill>
              </a:rPr>
              <a:t>Flatten</a:t>
            </a:r>
            <a:r>
              <a:rPr lang="it-IT" sz="1100" dirty="0">
                <a:solidFill>
                  <a:srgbClr val="000000"/>
                </a:solidFill>
              </a:rPr>
              <a:t> 2 + </a:t>
            </a:r>
            <a:r>
              <a:rPr lang="it-IT" sz="1100" dirty="0" err="1">
                <a:solidFill>
                  <a:srgbClr val="000000"/>
                </a:solidFill>
              </a:rPr>
              <a:t>Fully</a:t>
            </a:r>
            <a:r>
              <a:rPr lang="it-IT" sz="1100" dirty="0">
                <a:solidFill>
                  <a:srgbClr val="000000"/>
                </a:solidFill>
              </a:rPr>
              <a:t> </a:t>
            </a:r>
            <a:r>
              <a:rPr lang="it-IT" sz="1100" dirty="0" err="1">
                <a:solidFill>
                  <a:srgbClr val="000000"/>
                </a:solidFill>
              </a:rPr>
              <a:t>connected</a:t>
            </a:r>
            <a:endParaRPr lang="it-IT" sz="1100" dirty="0">
              <a:solidFill>
                <a:srgbClr val="000000"/>
              </a:solidFill>
            </a:endParaRP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28A62B53-1B96-4096-B4BE-4A0828CAA1B2}"/>
              </a:ext>
            </a:extLst>
          </p:cNvPr>
          <p:cNvSpPr/>
          <p:nvPr/>
        </p:nvSpPr>
        <p:spPr bwMode="auto">
          <a:xfrm>
            <a:off x="3322425" y="4631180"/>
            <a:ext cx="1030933" cy="504825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L1 </a:t>
            </a: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distance</a:t>
            </a:r>
            <a:endParaRPr kumimoji="0" lang="it-IT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13D551BF-BFB2-4123-ADFA-A1A16E347BAE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 bwMode="auto">
          <a:xfrm>
            <a:off x="2947206" y="4298393"/>
            <a:ext cx="375219" cy="58520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817C58D-C7E0-41EC-B5D6-6A736CD0135C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 bwMode="auto">
          <a:xfrm flipV="1">
            <a:off x="2947206" y="4883593"/>
            <a:ext cx="375219" cy="61237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Rettangolo con angoli arrotondati 53">
            <a:extLst>
              <a:ext uri="{FF2B5EF4-FFF2-40B4-BE49-F238E27FC236}">
                <a16:creationId xmlns:a16="http://schemas.microsoft.com/office/drawing/2014/main" id="{795AE0D6-6293-4306-921C-32BCBC90BF60}"/>
              </a:ext>
            </a:extLst>
          </p:cNvPr>
          <p:cNvSpPr/>
          <p:nvPr/>
        </p:nvSpPr>
        <p:spPr bwMode="auto">
          <a:xfrm>
            <a:off x="4600955" y="4631180"/>
            <a:ext cx="1039501" cy="50482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Fully</a:t>
            </a: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connected</a:t>
            </a:r>
            <a:endParaRPr kumimoji="0" lang="it-IT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A67872A0-83E1-4D18-8FE1-DDB2E736F52E}"/>
              </a:ext>
            </a:extLst>
          </p:cNvPr>
          <p:cNvCxnSpPr>
            <a:cxnSpLocks/>
            <a:endCxn id="54" idx="1"/>
          </p:cNvCxnSpPr>
          <p:nvPr/>
        </p:nvCxnSpPr>
        <p:spPr bwMode="auto">
          <a:xfrm>
            <a:off x="4344312" y="4879654"/>
            <a:ext cx="256643" cy="39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Rettangolo con angoli arrotondati 55">
            <a:extLst>
              <a:ext uri="{FF2B5EF4-FFF2-40B4-BE49-F238E27FC236}">
                <a16:creationId xmlns:a16="http://schemas.microsoft.com/office/drawing/2014/main" id="{D3DD397B-BBB8-4932-9E81-F6014649D6D0}"/>
              </a:ext>
            </a:extLst>
          </p:cNvPr>
          <p:cNvSpPr/>
          <p:nvPr/>
        </p:nvSpPr>
        <p:spPr bwMode="auto">
          <a:xfrm>
            <a:off x="5908764" y="4631180"/>
            <a:ext cx="1039501" cy="504825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Similarity</a:t>
            </a: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score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4B03B136-3431-432C-B5CE-E2B18AC06D9D}"/>
              </a:ext>
            </a:extLst>
          </p:cNvPr>
          <p:cNvCxnSpPr>
            <a:cxnSpLocks/>
            <a:endCxn id="56" idx="1"/>
          </p:cNvCxnSpPr>
          <p:nvPr/>
        </p:nvCxnSpPr>
        <p:spPr bwMode="auto">
          <a:xfrm>
            <a:off x="5652121" y="4875715"/>
            <a:ext cx="256643" cy="787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Rettangolo 57">
            <a:extLst>
              <a:ext uri="{FF2B5EF4-FFF2-40B4-BE49-F238E27FC236}">
                <a16:creationId xmlns:a16="http://schemas.microsoft.com/office/drawing/2014/main" id="{6AF401E0-7017-4F06-B4AD-B163B0954268}"/>
              </a:ext>
            </a:extLst>
          </p:cNvPr>
          <p:cNvSpPr/>
          <p:nvPr/>
        </p:nvSpPr>
        <p:spPr>
          <a:xfrm>
            <a:off x="2070941" y="2459729"/>
            <a:ext cx="7168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32 </a:t>
            </a:r>
            <a:r>
              <a:rPr lang="it-IT" sz="1100" dirty="0" err="1">
                <a:solidFill>
                  <a:srgbClr val="000000"/>
                </a:solidFill>
              </a:rPr>
              <a:t>filters</a:t>
            </a:r>
            <a:endParaRPr lang="it-IT" sz="1100" dirty="0"/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95FC9A5F-9304-4372-8FEF-674E1D54255B}"/>
              </a:ext>
            </a:extLst>
          </p:cNvPr>
          <p:cNvSpPr/>
          <p:nvPr/>
        </p:nvSpPr>
        <p:spPr>
          <a:xfrm>
            <a:off x="4649936" y="2447310"/>
            <a:ext cx="7168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64 </a:t>
            </a:r>
            <a:r>
              <a:rPr lang="it-IT" sz="1100" dirty="0" err="1">
                <a:solidFill>
                  <a:srgbClr val="000000"/>
                </a:solidFill>
              </a:rPr>
              <a:t>filters</a:t>
            </a:r>
            <a:endParaRPr lang="it-IT" sz="1100" dirty="0"/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5222D11A-89AB-4B48-B08B-C8FCF8DB62BF}"/>
              </a:ext>
            </a:extLst>
          </p:cNvPr>
          <p:cNvSpPr/>
          <p:nvPr/>
        </p:nvSpPr>
        <p:spPr>
          <a:xfrm>
            <a:off x="3355939" y="2460621"/>
            <a:ext cx="7168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64 </a:t>
            </a:r>
            <a:r>
              <a:rPr lang="it-IT" sz="1100" dirty="0" err="1">
                <a:solidFill>
                  <a:srgbClr val="000000"/>
                </a:solidFill>
              </a:rPr>
              <a:t>filters</a:t>
            </a:r>
            <a:endParaRPr lang="it-IT" sz="1100" dirty="0"/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FEAC9587-B557-4227-9CD1-7A32BC1A948A}"/>
              </a:ext>
            </a:extLst>
          </p:cNvPr>
          <p:cNvSpPr/>
          <p:nvPr/>
        </p:nvSpPr>
        <p:spPr>
          <a:xfrm>
            <a:off x="5856469" y="2459729"/>
            <a:ext cx="7954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128 </a:t>
            </a:r>
            <a:r>
              <a:rPr lang="it-IT" sz="1100" dirty="0" err="1">
                <a:solidFill>
                  <a:srgbClr val="000000"/>
                </a:solidFill>
              </a:rPr>
              <a:t>filters</a:t>
            </a:r>
            <a:endParaRPr lang="it-IT" sz="1100" dirty="0"/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EB55D6E1-A815-4E16-9948-34B375F4538C}"/>
              </a:ext>
            </a:extLst>
          </p:cNvPr>
          <p:cNvSpPr/>
          <p:nvPr/>
        </p:nvSpPr>
        <p:spPr>
          <a:xfrm>
            <a:off x="7407505" y="1886638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4096</a:t>
            </a:r>
            <a:endParaRPr lang="it-IT" sz="1100" dirty="0"/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A4E4F4DE-F4EC-4C60-A9CA-8F04F3733BE0}"/>
              </a:ext>
            </a:extLst>
          </p:cNvPr>
          <p:cNvSpPr/>
          <p:nvPr/>
        </p:nvSpPr>
        <p:spPr>
          <a:xfrm>
            <a:off x="7405288" y="3088964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4096</a:t>
            </a:r>
            <a:endParaRPr lang="it-IT" sz="1100" dirty="0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BB02AC75-75E2-4F49-985F-EFCA2EB12866}"/>
              </a:ext>
            </a:extLst>
          </p:cNvPr>
          <p:cNvSpPr/>
          <p:nvPr/>
        </p:nvSpPr>
        <p:spPr>
          <a:xfrm>
            <a:off x="2168145" y="3773349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4096</a:t>
            </a:r>
            <a:endParaRPr lang="it-IT" sz="1100" dirty="0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2E684B14-52BE-452B-8589-8E4B44A8961B}"/>
              </a:ext>
            </a:extLst>
          </p:cNvPr>
          <p:cNvSpPr/>
          <p:nvPr/>
        </p:nvSpPr>
        <p:spPr>
          <a:xfrm>
            <a:off x="2168144" y="4963556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4096</a:t>
            </a:r>
            <a:endParaRPr lang="it-IT" sz="1100" dirty="0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FBC54D2A-B733-4C1C-A1F3-6FD7167B5CC9}"/>
              </a:ext>
            </a:extLst>
          </p:cNvPr>
          <p:cNvSpPr/>
          <p:nvPr/>
        </p:nvSpPr>
        <p:spPr>
          <a:xfrm>
            <a:off x="3588464" y="4389885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4096</a:t>
            </a:r>
            <a:endParaRPr lang="it-IT" sz="1100" dirty="0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34FB6F56-D22B-42BF-BAA1-67227E4C11D9}"/>
              </a:ext>
            </a:extLst>
          </p:cNvPr>
          <p:cNvSpPr/>
          <p:nvPr/>
        </p:nvSpPr>
        <p:spPr>
          <a:xfrm>
            <a:off x="4882493" y="4378860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4096</a:t>
            </a:r>
            <a:endParaRPr lang="it-IT" sz="1100" dirty="0"/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BD92D21A-3E02-47C8-BB4B-FA022AB9D7F1}"/>
              </a:ext>
            </a:extLst>
          </p:cNvPr>
          <p:cNvSpPr/>
          <p:nvPr/>
        </p:nvSpPr>
        <p:spPr>
          <a:xfrm>
            <a:off x="6289986" y="4360599"/>
            <a:ext cx="2632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1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15736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9B7E-B3B5-43C3-B833-1523AB2D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Sigmoid cross entropy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7</a:t>
            </a:fld>
            <a:endParaRPr lang="it-IT" alt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3EBCFCE-C2B7-406B-8ED8-30A1B63D7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338" y="2780928"/>
            <a:ext cx="5725324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8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9B7E-B3B5-43C3-B833-1523AB2D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Libreria</a:t>
            </a:r>
            <a:r>
              <a:rPr lang="en-US" dirty="0"/>
              <a:t> open source per </a:t>
            </a:r>
            <a:r>
              <a:rPr lang="en-US" dirty="0" err="1"/>
              <a:t>il</a:t>
            </a:r>
            <a:r>
              <a:rPr lang="en-US" dirty="0"/>
              <a:t> Machine Learning</a:t>
            </a:r>
          </a:p>
          <a:p>
            <a:r>
              <a:rPr lang="en-US" dirty="0" err="1"/>
              <a:t>Sviluppata</a:t>
            </a:r>
            <a:r>
              <a:rPr lang="en-US" dirty="0"/>
              <a:t> da Google</a:t>
            </a:r>
          </a:p>
          <a:p>
            <a:r>
              <a:rPr lang="en-US" dirty="0" err="1"/>
              <a:t>Computazione</a:t>
            </a:r>
            <a:r>
              <a:rPr lang="en-US" dirty="0"/>
              <a:t> molto </a:t>
            </a:r>
            <a:r>
              <a:rPr lang="en-US" dirty="0" err="1"/>
              <a:t>efficiente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8</a:t>
            </a:fld>
            <a:endParaRPr lang="it-IT" alt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9E56D3A-8481-42CD-B919-538DB8ECF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484" y="3212976"/>
            <a:ext cx="3177031" cy="25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8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A57B-DACB-4202-941B-61F65E76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Allenando</a:t>
            </a:r>
            <a:r>
              <a:rPr lang="en-US" dirty="0"/>
              <a:t> la rete Siamese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F89B8-D8DC-42F2-B45F-11E9C8E82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Dal dataset ai </a:t>
            </a:r>
            <a:r>
              <a:rPr lang="en-US" dirty="0" err="1"/>
              <a:t>dati</a:t>
            </a:r>
            <a:r>
              <a:rPr lang="en-US" dirty="0"/>
              <a:t> di training al </a:t>
            </a:r>
            <a:r>
              <a:rPr lang="en-US" dirty="0" err="1"/>
              <a:t>processo</a:t>
            </a:r>
            <a:r>
              <a:rPr lang="en-US" dirty="0"/>
              <a:t> di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D5298-B0CB-48F8-92CD-57665B3C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0B5F-69EE-AC48-9DF3-98215AFAB723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B166-D42A-40D1-923E-41E5B4BD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3FBEC-8291-4001-8C26-B3D34DAF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68D9E2FD-DC87-8D4F-8AEB-57476BEE4632}" type="slidenum">
              <a:rPr lang="it-IT" altLang="it-IT" smtClean="0"/>
              <a:pPr/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8936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 core decomposition" id="{C85E092C-B6AA-7640-B7E5-2B54FFD3B54C}" vid="{C21E0077-CA50-F649-AA3A-718BBEB6F3C3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221</TotalTime>
  <Words>1231</Words>
  <Application>Microsoft Office PowerPoint</Application>
  <PresentationFormat>On-screen Show (4:3)</PresentationFormat>
  <Paragraphs>234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Times</vt:lpstr>
      <vt:lpstr>la sapienza</vt:lpstr>
      <vt:lpstr>Siamese Networks and Image Verification</vt:lpstr>
      <vt:lpstr>Siamese networks </vt:lpstr>
      <vt:lpstr>Siamese networks (face verification)</vt:lpstr>
      <vt:lpstr>Classification vs One-shot learning</vt:lpstr>
      <vt:lpstr>One-shot learning</vt:lpstr>
      <vt:lpstr>Convolutional Neural Network</vt:lpstr>
      <vt:lpstr>Loss function</vt:lpstr>
      <vt:lpstr>TensorFlow</vt:lpstr>
      <vt:lpstr>Allenando la rete Siamese</vt:lpstr>
      <vt:lpstr>Il dataset CFPW </vt:lpstr>
      <vt:lpstr>Caricamento e splitting</vt:lpstr>
      <vt:lpstr>Allenamento con TensorFlow</vt:lpstr>
      <vt:lpstr>Test dell’accuracy in training</vt:lpstr>
      <vt:lpstr>I nostri risultati di allenamento</vt:lpstr>
      <vt:lpstr>Testing the Network on the wild</vt:lpstr>
      <vt:lpstr>PowerPoint Presentation</vt:lpstr>
      <vt:lpstr>Python implementation of One vs All with Siameses Neural Networks </vt:lpstr>
      <vt:lpstr>Algorithm’s explanation</vt:lpstr>
      <vt:lpstr>AWS for more power</vt:lpstr>
      <vt:lpstr>FAR and FRR mutation during time</vt:lpstr>
      <vt:lpstr>Conclusions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Siamese Networks and Image Verification</dc:title>
  <dc:subject/>
  <dc:creator>Gabriel-Radu Taranciuc</dc:creator>
  <cp:keywords/>
  <dc:description/>
  <cp:lastModifiedBy>Gabriel-Radu Taranciuc</cp:lastModifiedBy>
  <cp:revision>23</cp:revision>
  <dcterms:created xsi:type="dcterms:W3CDTF">2019-06-12T17:26:15Z</dcterms:created>
  <dcterms:modified xsi:type="dcterms:W3CDTF">2019-06-23T13:53:32Z</dcterms:modified>
  <cp:category/>
</cp:coreProperties>
</file>