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3" r:id="rId2"/>
    <p:sldId id="283" r:id="rId3"/>
    <p:sldId id="284" r:id="rId4"/>
    <p:sldId id="285" r:id="rId5"/>
    <p:sldId id="286" r:id="rId6"/>
    <p:sldId id="287" r:id="rId7"/>
    <p:sldId id="288" r:id="rId8"/>
    <p:sldId id="275" r:id="rId9"/>
    <p:sldId id="277" r:id="rId10"/>
    <p:sldId id="276" r:id="rId11"/>
    <p:sldId id="281" r:id="rId12"/>
    <p:sldId id="278" r:id="rId13"/>
    <p:sldId id="280" r:id="rId14"/>
    <p:sldId id="282" r:id="rId15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2878" autoAdjust="0"/>
  </p:normalViewPr>
  <p:slideViewPr>
    <p:cSldViewPr>
      <p:cViewPr varScale="1">
        <p:scale>
          <a:sx n="73" d="100"/>
          <a:sy n="73" d="100"/>
        </p:scale>
        <p:origin x="426" y="7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-50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700E4C6-EA91-774B-B9FA-0092974584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8575D1C-B6D3-CD44-86C3-EE29DA4CDD9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BBEDCAC-AFF6-F049-9C23-989ED0DB06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F266701-F2CD-204F-9C45-677F8FC1D94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C2121CD-E55E-B040-94A4-45A10BF7042E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6D8ECAD-38D5-F145-B397-441D73E21A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686CE2D-7979-2042-92E9-9D6BD082A5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BE63B27-1171-0549-ABC2-172EB4C396C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9B66BF0-3855-A442-93BB-B840555D082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A2325FBE-133D-B549-AA08-148BAC6603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A318325D-D77D-C44F-9ACD-93473A7C22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F1345C3-B1F9-A84F-A222-E81E7E9EAF08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2FA7062-BBB1-C046-BA64-56DD7E87AE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186F8-02E8-8640-8A80-B3E8BEC6F375}" type="slidenum">
              <a:rPr lang="it-IT" altLang="it-IT"/>
              <a:pPr/>
              <a:t>1</a:t>
            </a:fld>
            <a:endParaRPr lang="it-IT" altLang="it-IT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81CA44A6-B75C-024A-9DC8-E4715C1A87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10AA9EB-476E-E64D-820C-A5A854B69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Why Adam: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easy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to implement;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computationally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efficient;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requires a small amount of memory;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invariant to the diagonal rescale of gradients.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345C3-B1F9-A84F-A222-E81E7E9EAF08}" type="slidenum">
              <a:rPr lang="it-IT" altLang="it-IT" smtClean="0"/>
              <a:pPr/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3020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A52620B-756B-2440-9BAA-761A5B66C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D34F5-29DB-D448-964F-8DFCF8583019}" type="slidenum">
              <a:rPr lang="it-IT" altLang="it-IT"/>
              <a:pPr/>
              <a:t>8</a:t>
            </a:fld>
            <a:endParaRPr lang="it-IT" altLang="it-IT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AF3C0A81-7897-0E4D-9F8A-0E1A3D26D9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0935BF7-BF9B-F948-BB08-615C3F9EA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3179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A52620B-756B-2440-9BAA-761A5B66C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D34F5-29DB-D448-964F-8DFCF8583019}" type="slidenum">
              <a:rPr lang="it-IT" altLang="it-IT"/>
              <a:pPr/>
              <a:t>10</a:t>
            </a:fld>
            <a:endParaRPr lang="it-IT" altLang="it-IT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AF3C0A81-7897-0E4D-9F8A-0E1A3D26D9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0935BF7-BF9B-F948-BB08-615C3F9EA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7934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E7EA72-4E71-314D-8002-4E9EADFB0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1B35D60-F766-174B-A71F-4719E3298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51D06C-7E63-5046-AB11-0CADDA7B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BF2029-114C-0D43-8C35-19F9021EEC9A}" type="datetime1">
              <a:rPr lang="it-IT" altLang="it-IT"/>
              <a:pPr/>
              <a:t>12/06/2019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1FC906-C269-0C46-A559-C3E1C682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A8CE3C-BD01-864B-8413-E9144C41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C55A76E4-D6BE-554D-89CA-11081D4A1CD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3866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9932FD-0378-9E4A-9598-BE73EB1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AFEA695-2873-5F43-B85D-A1BA57BCB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DC5E66-83B9-7444-BDF2-550CECA4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CC8F5B-DF4F-2344-8691-F6C6B3286064}" type="datetime1">
              <a:rPr lang="it-IT" altLang="it-IT"/>
              <a:pPr/>
              <a:t>12/06/2019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3D8F46-24A9-4840-B9D7-0D5D7E0B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596D81-471F-BD4F-933B-9A85B832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2C12129C-65FD-B642-A176-B3EBAFDF0BF8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4529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21B0C2D-2AA1-F74C-9ED4-D8AFDECB2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7FDA7A-FDA5-BB4B-A30F-1F359ECF9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429763-3F3A-8B43-B3AA-5F076995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35388F-952C-F140-A1D8-E49780A02D7E}" type="datetime1">
              <a:rPr lang="it-IT" altLang="it-IT"/>
              <a:pPr/>
              <a:t>12/06/2019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1FA382-A7A9-3E43-BE2C-F1D0A478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32C7CA-9057-8B44-86B6-830D0383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E1B24A4E-A9CC-064E-B0CF-B9455740B208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16809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401A99-359F-3A4E-87FA-50722E69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3A8B5C-7534-D340-9731-2A6DE1743BE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4A8B07-5F1B-3041-920A-67E9B84A4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B83B05-D629-1D4A-B83F-51188535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CD4B5B-BA4F-DA46-AF47-8282D6C4A48D}" type="datetime1">
              <a:rPr lang="it-IT" altLang="it-IT"/>
              <a:pPr/>
              <a:t>12/06/2019</a:t>
            </a:fld>
            <a:endParaRPr lang="it-IT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2F94F7-1676-C840-971F-060516DA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4424E9F-C4E7-534F-9AC2-1199ED22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9CF514E8-D021-7A48-B9E1-A697529F0D69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15841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A2F0B-7E8A-3F4A-9EC6-D095C13E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abella 2">
            <a:extLst>
              <a:ext uri="{FF2B5EF4-FFF2-40B4-BE49-F238E27FC236}">
                <a16:creationId xmlns:a16="http://schemas.microsoft.com/office/drawing/2014/main" id="{D50CC0C6-977B-A945-8618-E8F8E339FC97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r>
              <a:rPr lang="en-US"/>
              <a:t>Click icon to add table</a:t>
            </a:r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ED7465-6527-B349-B155-DC5925E5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BD5AA7D-B959-2747-9666-16F3E8DED4A1}" type="datetime1">
              <a:rPr lang="it-IT" altLang="it-IT"/>
              <a:pPr/>
              <a:t>12/06/2019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64B667-F30C-3641-A814-D57F822A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7D7457-2BD3-7A47-9E34-99276F77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C80DD478-AD95-0C45-9ACC-2D494CE0F076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899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7D745E-9CC7-1C45-81B8-ABA2D734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grafico 2">
            <a:extLst>
              <a:ext uri="{FF2B5EF4-FFF2-40B4-BE49-F238E27FC236}">
                <a16:creationId xmlns:a16="http://schemas.microsoft.com/office/drawing/2014/main" id="{DBDAA56B-D5B3-4B40-AB2A-64C91FF40D03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r>
              <a:rPr lang="en-US"/>
              <a:t>Click icon to add chart</a:t>
            </a:r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60DBDC-26C0-B94E-9B23-31585F16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B7C6A53-70DA-FC40-91A5-C457840C5E61}" type="datetime1">
              <a:rPr lang="it-IT" altLang="it-IT"/>
              <a:pPr/>
              <a:t>12/06/2019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6FB074-405D-304E-A3C2-47280718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2BE4C5-6331-604F-8C38-7F4C6A3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FC69B914-81C1-894C-9201-64B9B89F632C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7571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A4EA21-31AD-0B43-84BA-3FB962BA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F890CE-95B7-0B45-B572-C149554AE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33267B-8292-0940-8024-FCB2EE77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E27D20-0B32-5D45-9A0B-0C7CC0271879}" type="datetime1">
              <a:rPr lang="it-IT" altLang="it-IT"/>
              <a:pPr/>
              <a:t>12/06/2019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22CFAC-D99C-7845-AE54-5ABC8F9C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9CF31C-6FB1-EC42-BCCD-7F786352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0CD1DD89-1A4C-6748-9429-7F2332777A4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3543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07DCB-DE6C-9A41-95AD-5D46E002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DFE947-7BDE-9749-A249-9909A69A3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B7A296-B455-E842-826A-0EF7056A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20B5F-69EE-AC48-9DF3-98215AFAB723}" type="datetime1">
              <a:rPr lang="it-IT" altLang="it-IT"/>
              <a:pPr/>
              <a:t>12/06/2019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07E7CF-6960-D142-AF26-D8668BFA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2B31AD-F504-5240-8E1F-68E048FE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68D9E2FD-DC87-8D4F-8AEB-57476BEE4632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2332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686CC8-2913-B64C-9CC1-033B0D84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FC24F8-D6CE-0E4F-B031-BA11AFB1D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9308B08-BAA2-BC49-B101-CD543D114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E2C5D4-DCF6-EA43-8AD7-47C35339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8C070B-B5FF-3D45-AAB5-DF9925D634F2}" type="datetime1">
              <a:rPr lang="it-IT" altLang="it-IT"/>
              <a:pPr/>
              <a:t>12/06/2019</a:t>
            </a:fld>
            <a:endParaRPr lang="it-IT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41A4FD-DB07-F544-B812-61D3F7B7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B0C029-75F9-934C-A165-84A34057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5A95B49-3A80-C64D-8043-9C5331883486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1841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3A39A6-7003-494B-9C6A-43424420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68A590-9E0E-9444-930D-53BD8DA3A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339183-9E82-B542-A3EB-CE6A630F0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94E08B1-9882-6B4F-9EC4-AD61EDE43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09F8BA8-9CFF-6441-AE16-B2253F3B5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F167A78-2659-BB4F-96E1-3EB8ABB4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805388-1E69-C94F-9601-9CB9579F1E2D}" type="datetime1">
              <a:rPr lang="it-IT" altLang="it-IT"/>
              <a:pPr/>
              <a:t>12/06/2019</a:t>
            </a:fld>
            <a:endParaRPr lang="it-IT" alt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246603E-1491-4B4F-A015-F6C01C62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6DDD653-8030-2A40-BC77-CE77E577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4EA587D9-62EE-9F4A-ADE9-F633C923A371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174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BAAD0F-831C-1F42-8BEC-4866D4E1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FF894CC-F764-B444-A6B9-145C6117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6399B9-51A3-6341-8637-B4361467B9D4}" type="datetime1">
              <a:rPr lang="it-IT" altLang="it-IT"/>
              <a:pPr/>
              <a:t>12/06/2019</a:t>
            </a:fld>
            <a:endParaRPr lang="it-IT" alt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E00E70D-7825-844F-9CCD-5F6DCC40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1842BD-6F66-0343-9686-DC70ECDF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4CB97F5D-5838-A246-B549-FE9DA7615593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6317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1F25D4F-0EF2-4A41-8A0A-1F2BBCD5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E61D4D-DCE6-634F-B82F-5301E4C98B21}" type="datetime1">
              <a:rPr lang="it-IT" altLang="it-IT"/>
              <a:pPr/>
              <a:t>12/06/2019</a:t>
            </a:fld>
            <a:endParaRPr lang="it-IT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D143DB-901D-8641-AEE3-7FAC6308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29F19D7-F0FD-1944-B039-7C0B19EB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8FE416E0-39B1-6044-8C56-DD54B777F41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2302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39393B-8AE5-8842-A8D9-D2FD1147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BFA94D-DFC1-3844-9EB9-7B10A0A5C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A622A20-9D52-E743-A5AB-B4EB316EB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73420D-7B6A-E04F-B93F-24D30CFB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246FCE-8122-C54A-9FAA-3BD1192FA1C2}" type="datetime1">
              <a:rPr lang="it-IT" altLang="it-IT"/>
              <a:pPr/>
              <a:t>12/06/2019</a:t>
            </a:fld>
            <a:endParaRPr lang="it-IT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BE6260-4389-4246-BAC7-2D698561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C6DB0E-F41C-8143-9620-09E56E54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8F803B0B-48B2-2841-8D79-8E62E3EBEE5A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7990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11F892-FE10-6C42-919C-D7065BB6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8D64B99-3EA3-C549-8337-6B78850AA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6105D7-6ADA-D247-A8C8-30A03B17A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6B43346-F034-034A-A91A-92B459A3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C8988E-3A3E-AA46-B902-CB4C32B9017D}" type="datetime1">
              <a:rPr lang="it-IT" altLang="it-IT"/>
              <a:pPr/>
              <a:t>12/06/2019</a:t>
            </a:fld>
            <a:endParaRPr lang="it-IT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AF8EC2-99D3-9046-8B25-A496142E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86C068-3461-FD48-BFB8-52C29876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C251AD9B-972D-B541-8743-416A464940E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7889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5">
            <a:extLst>
              <a:ext uri="{FF2B5EF4-FFF2-40B4-BE49-F238E27FC236}">
                <a16:creationId xmlns:a16="http://schemas.microsoft.com/office/drawing/2014/main" id="{2A1468B1-2E5A-DC41-9E1A-9A66F4DEA2B2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7" name="Rectangle 13">
              <a:extLst>
                <a:ext uri="{FF2B5EF4-FFF2-40B4-BE49-F238E27FC236}">
                  <a16:creationId xmlns:a16="http://schemas.microsoft.com/office/drawing/2014/main" id="{92A52610-3FA4-5F4E-9D53-7AD065028F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38" name="Rectangle 14">
              <a:extLst>
                <a:ext uri="{FF2B5EF4-FFF2-40B4-BE49-F238E27FC236}">
                  <a16:creationId xmlns:a16="http://schemas.microsoft.com/office/drawing/2014/main" id="{A0355F35-DAFB-984C-BDEE-10FDC4D92C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1026" name="Rectangle 2">
            <a:extLst>
              <a:ext uri="{FF2B5EF4-FFF2-40B4-BE49-F238E27FC236}">
                <a16:creationId xmlns:a16="http://schemas.microsoft.com/office/drawing/2014/main" id="{F329FA8C-E607-BC45-AC44-CFEDD1CA6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AB9EF5C-474F-F148-BFB5-DDDC17DE8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29EABA8-0466-C347-9D88-019EE52ADE9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fld id="{E707E7C3-6E4C-D24B-B1E3-08759D1DD5E9}" type="datetime1">
              <a:rPr lang="it-IT" altLang="it-IT"/>
              <a:pPr/>
              <a:t>12/06/2019</a:t>
            </a:fld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F517460-E708-6449-9C24-5EDEE051E48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5654FFD-8016-8E47-B35E-8CABEC30F0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r>
              <a:rPr lang="it-IT" altLang="it-IT"/>
              <a:t>Pagina </a:t>
            </a:r>
            <a:fld id="{2EA435C3-7509-7446-9E84-9A1C9EC7E3DF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24.jpg"/><Relationship Id="rId18" Type="http://schemas.openxmlformats.org/officeDocument/2006/relationships/image" Target="../media/image29.sv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12" Type="http://schemas.openxmlformats.org/officeDocument/2006/relationships/image" Target="../media/image23.jpg"/><Relationship Id="rId17" Type="http://schemas.openxmlformats.org/officeDocument/2006/relationships/image" Target="../media/image28.png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27.jpg"/><Relationship Id="rId20" Type="http://schemas.openxmlformats.org/officeDocument/2006/relationships/image" Target="../media/image31.sv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jpg"/><Relationship Id="rId11" Type="http://schemas.openxmlformats.org/officeDocument/2006/relationships/image" Target="../media/image22.jpg"/><Relationship Id="rId5" Type="http://schemas.openxmlformats.org/officeDocument/2006/relationships/image" Target="../media/image16.jpg"/><Relationship Id="rId15" Type="http://schemas.openxmlformats.org/officeDocument/2006/relationships/image" Target="../media/image26.jpg"/><Relationship Id="rId10" Type="http://schemas.openxmlformats.org/officeDocument/2006/relationships/image" Target="../media/image21.jpg"/><Relationship Id="rId19" Type="http://schemas.openxmlformats.org/officeDocument/2006/relationships/image" Target="../media/image30.png"/><Relationship Id="rId4" Type="http://schemas.openxmlformats.org/officeDocument/2006/relationships/image" Target="../media/image15.jpg"/><Relationship Id="rId9" Type="http://schemas.openxmlformats.org/officeDocument/2006/relationships/image" Target="../media/image20.jpg"/><Relationship Id="rId14" Type="http://schemas.openxmlformats.org/officeDocument/2006/relationships/image" Target="../media/image2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jpg"/><Relationship Id="rId11" Type="http://schemas.openxmlformats.org/officeDocument/2006/relationships/image" Target="../media/image23.jpg"/><Relationship Id="rId5" Type="http://schemas.openxmlformats.org/officeDocument/2006/relationships/image" Target="../media/image17.jpg"/><Relationship Id="rId10" Type="http://schemas.openxmlformats.org/officeDocument/2006/relationships/image" Target="../media/image22.jpg"/><Relationship Id="rId4" Type="http://schemas.openxmlformats.org/officeDocument/2006/relationships/image" Target="../media/image16.jpg"/><Relationship Id="rId9" Type="http://schemas.openxmlformats.org/officeDocument/2006/relationships/image" Target="../media/image2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>
            <a:extLst>
              <a:ext uri="{FF2B5EF4-FFF2-40B4-BE49-F238E27FC236}">
                <a16:creationId xmlns:a16="http://schemas.microsoft.com/office/drawing/2014/main" id="{FB04F2A0-C3BF-8643-8DF8-92E1641AD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762"/>
            <a:ext cx="9144000" cy="3577778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BC096DE-A07E-1D4B-A88B-89B519B45D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0" y="790851"/>
            <a:ext cx="6096000" cy="581025"/>
          </a:xfrm>
        </p:spPr>
        <p:txBody>
          <a:bodyPr anchor="t"/>
          <a:lstStyle/>
          <a:p>
            <a:pPr algn="l"/>
            <a:r>
              <a:rPr lang="it-IT" altLang="it-IT" sz="2400" dirty="0">
                <a:solidFill>
                  <a:schemeClr val="bg1"/>
                </a:solidFill>
              </a:rPr>
              <a:t>Siamese Networks and Image </a:t>
            </a:r>
            <a:r>
              <a:rPr lang="it-IT" altLang="it-IT" sz="2400" dirty="0" err="1">
                <a:solidFill>
                  <a:schemeClr val="bg1"/>
                </a:solidFill>
              </a:rPr>
              <a:t>Verification</a:t>
            </a:r>
            <a:endParaRPr lang="it-IT" altLang="it-IT" sz="2400" dirty="0">
              <a:solidFill>
                <a:schemeClr val="bg1"/>
              </a:solidFill>
            </a:endParaRPr>
          </a:p>
        </p:txBody>
      </p:sp>
      <p:grpSp>
        <p:nvGrpSpPr>
          <p:cNvPr id="34833" name="Group 17">
            <a:extLst>
              <a:ext uri="{FF2B5EF4-FFF2-40B4-BE49-F238E27FC236}">
                <a16:creationId xmlns:a16="http://schemas.microsoft.com/office/drawing/2014/main" id="{833A9173-F70F-F444-BB03-571C8B7FFD73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34831" name="Picture 15" descr="Fondino">
              <a:extLst>
                <a:ext uri="{FF2B5EF4-FFF2-40B4-BE49-F238E27FC236}">
                  <a16:creationId xmlns:a16="http://schemas.microsoft.com/office/drawing/2014/main" id="{22800B4E-8E1F-AD4F-A88D-151445094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829" name="Picture 13" descr="logo +marchio">
              <a:extLst>
                <a:ext uri="{FF2B5EF4-FFF2-40B4-BE49-F238E27FC236}">
                  <a16:creationId xmlns:a16="http://schemas.microsoft.com/office/drawing/2014/main" id="{5BAAE210-340D-E14B-A33F-F6EBD71AA2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832" name="Picture 16" descr="fascia">
              <a:extLst>
                <a:ext uri="{FF2B5EF4-FFF2-40B4-BE49-F238E27FC236}">
                  <a16:creationId xmlns:a16="http://schemas.microsoft.com/office/drawing/2014/main" id="{47A9A235-249E-1743-AD83-B47DAA7FA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9E74286-0934-C247-9C87-BDF0C8711B5C}"/>
              </a:ext>
            </a:extLst>
          </p:cNvPr>
          <p:cNvSpPr txBox="1"/>
          <p:nvPr/>
        </p:nvSpPr>
        <p:spPr>
          <a:xfrm>
            <a:off x="5724128" y="3774407"/>
            <a:ext cx="2873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Emanuele Alessi</a:t>
            </a:r>
          </a:p>
          <a:p>
            <a:r>
              <a:rPr lang="it-IT" sz="1500" dirty="0"/>
              <a:t>Gianmarco Forcella</a:t>
            </a:r>
          </a:p>
          <a:p>
            <a:r>
              <a:rPr lang="it-IT" sz="1500" dirty="0" err="1"/>
              <a:t>Taranciuc</a:t>
            </a:r>
            <a:r>
              <a:rPr lang="it-IT" sz="1500" dirty="0"/>
              <a:t> Gabriel</a:t>
            </a:r>
          </a:p>
          <a:p>
            <a:endParaRPr lang="it-IT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data 4">
            <a:extLst>
              <a:ext uri="{FF2B5EF4-FFF2-40B4-BE49-F238E27FC236}">
                <a16:creationId xmlns:a16="http://schemas.microsoft.com/office/drawing/2014/main" id="{9558CA62-412F-C44F-AF29-7557D423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 dirty="0"/>
              <a:t>11/06/2019</a:t>
            </a:r>
          </a:p>
        </p:txBody>
      </p:sp>
      <p:sp>
        <p:nvSpPr>
          <p:cNvPr id="8" name="Segnaposto piè di pagina 5">
            <a:extLst>
              <a:ext uri="{FF2B5EF4-FFF2-40B4-BE49-F238E27FC236}">
                <a16:creationId xmlns:a16="http://schemas.microsoft.com/office/drawing/2014/main" id="{55D647B8-8D9F-B848-95C3-3BD37321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9" name="Segnaposto numero diapositiva 6">
            <a:extLst>
              <a:ext uri="{FF2B5EF4-FFF2-40B4-BE49-F238E27FC236}">
                <a16:creationId xmlns:a16="http://schemas.microsoft.com/office/drawing/2014/main" id="{A35AE5D5-2787-954E-B0F1-68E2C695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F63DAB61-C5A0-2E49-8E67-7C28C60D4DDE}" type="slidenum">
              <a:rPr lang="it-IT" altLang="it-IT"/>
              <a:pPr/>
              <a:t>10</a:t>
            </a:fld>
            <a:endParaRPr lang="it-IT" altLang="it-IT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8075975C-E98A-2940-9A8C-FC0106319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381185"/>
            <a:ext cx="8892480" cy="509587"/>
          </a:xfrm>
        </p:spPr>
        <p:txBody>
          <a:bodyPr/>
          <a:lstStyle/>
          <a:p>
            <a:r>
              <a:rPr lang="it-IT" altLang="it-IT" sz="2000" dirty="0" err="1"/>
              <a:t>Python</a:t>
            </a:r>
            <a:r>
              <a:rPr lang="it-IT" altLang="it-IT" sz="2000" dirty="0"/>
              <a:t> </a:t>
            </a:r>
            <a:r>
              <a:rPr lang="it-IT" altLang="it-IT" sz="2000" dirty="0" err="1"/>
              <a:t>implementation</a:t>
            </a:r>
            <a:r>
              <a:rPr lang="it-IT" altLang="it-IT" sz="2000" dirty="0"/>
              <a:t> of </a:t>
            </a:r>
            <a:r>
              <a:rPr lang="it-IT" altLang="it-IT" sz="2000" dirty="0" err="1"/>
              <a:t>One</a:t>
            </a:r>
            <a:r>
              <a:rPr lang="it-IT" altLang="it-IT" sz="2000" dirty="0"/>
              <a:t> vs </a:t>
            </a:r>
            <a:r>
              <a:rPr lang="it-IT" altLang="it-IT" sz="2000" dirty="0" err="1"/>
              <a:t>All</a:t>
            </a:r>
            <a:r>
              <a:rPr lang="it-IT" altLang="it-IT" sz="2000" dirty="0"/>
              <a:t> with </a:t>
            </a:r>
            <a:r>
              <a:rPr lang="it-IT" altLang="it-IT" sz="2000" dirty="0" err="1"/>
              <a:t>Siameses</a:t>
            </a:r>
            <a:r>
              <a:rPr lang="it-IT" altLang="it-IT" sz="2000" dirty="0"/>
              <a:t> </a:t>
            </a:r>
            <a:r>
              <a:rPr lang="it-IT" altLang="it-IT" sz="2000" dirty="0" err="1"/>
              <a:t>Neural</a:t>
            </a:r>
            <a:r>
              <a:rPr lang="it-IT" altLang="it-IT" sz="2000" dirty="0"/>
              <a:t> Networks</a:t>
            </a:r>
            <a:br>
              <a:rPr lang="it-IT" altLang="it-IT" sz="2000" dirty="0"/>
            </a:br>
            <a:endParaRPr lang="it-IT" altLang="it-IT" sz="2000" dirty="0"/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CD6F96AA-7B23-9046-B4D4-A04FD231F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it-IT" alt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0D88159-CF43-D64E-B219-1866AFFE6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72" y="980728"/>
            <a:ext cx="6974656" cy="461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55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194EB4-82AD-404C-9B3E-C5A82241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Algorithm’s</a:t>
            </a:r>
            <a:r>
              <a:rPr lang="it-IT" dirty="0"/>
              <a:t> </a:t>
            </a:r>
            <a:r>
              <a:rPr lang="it-IT" dirty="0" err="1"/>
              <a:t>explanation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9CC4BE-BF33-744B-8387-3C087C20FD1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55205" y="1052736"/>
            <a:ext cx="7920483" cy="4536504"/>
          </a:xfrm>
        </p:spPr>
        <p:txBody>
          <a:bodyPr/>
          <a:lstStyle/>
          <a:p>
            <a:r>
              <a:rPr lang="it-IT" dirty="0"/>
              <a:t>By </a:t>
            </a:r>
            <a:r>
              <a:rPr lang="it-IT" dirty="0" err="1"/>
              <a:t>iterating</a:t>
            </a:r>
            <a:r>
              <a:rPr lang="it-IT" dirty="0"/>
              <a:t> on the test set, </a:t>
            </a:r>
            <a:r>
              <a:rPr lang="it-IT" dirty="0" err="1"/>
              <a:t>we</a:t>
            </a:r>
            <a:r>
              <a:rPr lang="it-IT" dirty="0"/>
              <a:t> take 3 images (3 of, </a:t>
            </a:r>
            <a:r>
              <a:rPr lang="it-IT" dirty="0" err="1"/>
              <a:t>say</a:t>
            </a:r>
            <a:r>
              <a:rPr lang="it-IT" dirty="0"/>
              <a:t>, a </a:t>
            </a:r>
            <a:r>
              <a:rPr lang="it-IT" dirty="0" err="1"/>
              <a:t>person</a:t>
            </a:r>
            <a:r>
              <a:rPr lang="it-IT" dirty="0"/>
              <a:t> X </a:t>
            </a:r>
            <a:r>
              <a:rPr lang="it-IT" dirty="0" err="1"/>
              <a:t>if</a:t>
            </a:r>
            <a:r>
              <a:rPr lang="it-IT" dirty="0"/>
              <a:t> X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the </a:t>
            </a:r>
            <a:r>
              <a:rPr lang="it-IT" dirty="0" err="1"/>
              <a:t>person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using</a:t>
            </a:r>
            <a:r>
              <a:rPr lang="it-IT" dirty="0"/>
              <a:t> to </a:t>
            </a:r>
            <a:r>
              <a:rPr lang="it-IT" dirty="0" err="1"/>
              <a:t>make</a:t>
            </a:r>
            <a:r>
              <a:rPr lang="it-IT" dirty="0"/>
              <a:t> the </a:t>
            </a:r>
            <a:r>
              <a:rPr lang="it-IT" dirty="0" err="1"/>
              <a:t>comparison</a:t>
            </a:r>
            <a:r>
              <a:rPr lang="it-IT" dirty="0"/>
              <a:t>; 2 </a:t>
            </a:r>
            <a:r>
              <a:rPr lang="it-IT" dirty="0" err="1"/>
              <a:t>otherwise</a:t>
            </a:r>
            <a:r>
              <a:rPr lang="it-IT" dirty="0"/>
              <a:t>)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compared</a:t>
            </a:r>
            <a:r>
              <a:rPr lang="it-IT" dirty="0"/>
              <a:t> to the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currently</a:t>
            </a:r>
            <a:r>
              <a:rPr lang="it-IT" dirty="0"/>
              <a:t> </a:t>
            </a:r>
            <a:r>
              <a:rPr lang="it-IT" dirty="0" err="1"/>
              <a:t>analyzed</a:t>
            </a:r>
            <a:r>
              <a:rPr lang="it-IT" dirty="0"/>
              <a:t>:</a:t>
            </a:r>
          </a:p>
          <a:p>
            <a:r>
              <a:rPr lang="it-IT" dirty="0"/>
              <a:t>The Siamese Network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predictions</a:t>
            </a:r>
            <a:endParaRPr lang="it-IT" dirty="0"/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of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predicted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are </a:t>
            </a:r>
            <a:r>
              <a:rPr lang="it-IT" dirty="0" err="1"/>
              <a:t>greater</a:t>
            </a:r>
            <a:r>
              <a:rPr lang="it-IT" dirty="0"/>
              <a:t> or </a:t>
            </a:r>
            <a:r>
              <a:rPr lang="it-IT" dirty="0" err="1"/>
              <a:t>equal</a:t>
            </a:r>
            <a:r>
              <a:rPr lang="it-IT" dirty="0"/>
              <a:t> to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threshold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safe</a:t>
            </a:r>
            <a:r>
              <a:rPr lang="it-IT" dirty="0"/>
              <a:t> to assume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positive </a:t>
            </a:r>
            <a:r>
              <a:rPr lang="it-IT" dirty="0" err="1"/>
              <a:t>prediction</a:t>
            </a:r>
            <a:r>
              <a:rPr lang="it-IT" dirty="0"/>
              <a:t>. 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either</a:t>
            </a:r>
            <a:r>
              <a:rPr lang="it-IT" dirty="0"/>
              <a:t> </a:t>
            </a:r>
            <a:r>
              <a:rPr lang="it-IT" dirty="0" err="1"/>
              <a:t>true</a:t>
            </a:r>
            <a:r>
              <a:rPr lang="it-IT" dirty="0"/>
              <a:t> or false, </a:t>
            </a: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matching</a:t>
            </a:r>
            <a:r>
              <a:rPr lang="it-IT" dirty="0"/>
              <a:t> of the </a:t>
            </a:r>
            <a:r>
              <a:rPr lang="it-IT" dirty="0" err="1"/>
              <a:t>compared</a:t>
            </a:r>
            <a:r>
              <a:rPr lang="it-IT" dirty="0"/>
              <a:t> </a:t>
            </a:r>
            <a:r>
              <a:rPr lang="it-IT" dirty="0" err="1"/>
              <a:t>identities</a:t>
            </a:r>
            <a:r>
              <a:rPr lang="it-IT" dirty="0"/>
              <a:t>.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holds</a:t>
            </a:r>
            <a:r>
              <a:rPr lang="it-IT" dirty="0"/>
              <a:t> </a:t>
            </a:r>
            <a:r>
              <a:rPr lang="it-IT" dirty="0" err="1"/>
              <a:t>true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prediction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negative </a:t>
            </a:r>
          </a:p>
          <a:p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548F7C-4CD9-BA42-BCFD-79B418A7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 dirty="0"/>
              <a:t>11/06/2019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9329D2-663B-8341-9CBB-02EE83A9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E704CF-3321-3449-B3A6-868E7773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9CF514E8-D021-7A48-B9E1-A697529F0D69}" type="slidenum">
              <a:rPr lang="it-IT" altLang="it-IT" smtClean="0"/>
              <a:pPr/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43687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194EB4-82AD-404C-9B3E-C5A82241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AWS for more </a:t>
            </a:r>
            <a:r>
              <a:rPr lang="it-IT" dirty="0" err="1"/>
              <a:t>power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9CC4BE-BF33-744B-8387-3C087C20FD1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55205" y="1052736"/>
            <a:ext cx="7920483" cy="4114800"/>
          </a:xfrm>
        </p:spPr>
        <p:txBody>
          <a:bodyPr/>
          <a:lstStyle/>
          <a:p>
            <a:r>
              <a:rPr lang="it-IT" dirty="0" err="1"/>
              <a:t>Since</a:t>
            </a:r>
            <a:r>
              <a:rPr lang="it-IT" dirty="0"/>
              <a:t> a consumer-grade computer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taken</a:t>
            </a:r>
            <a:r>
              <a:rPr lang="it-IT" dirty="0"/>
              <a:t> a </a:t>
            </a:r>
            <a:r>
              <a:rPr lang="it-IT" dirty="0" err="1"/>
              <a:t>lot</a:t>
            </a:r>
            <a:r>
              <a:rPr lang="it-IT" dirty="0"/>
              <a:t> of time,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use an </a:t>
            </a:r>
            <a:r>
              <a:rPr lang="it-IT" dirty="0" err="1"/>
              <a:t>AWS’s</a:t>
            </a:r>
            <a:r>
              <a:rPr lang="it-IT" dirty="0"/>
              <a:t> p2.xlarge </a:t>
            </a:r>
            <a:r>
              <a:rPr lang="it-IT" dirty="0" err="1"/>
              <a:t>instance</a:t>
            </a:r>
            <a:endParaRPr lang="it-IT" dirty="0"/>
          </a:p>
          <a:p>
            <a:r>
              <a:rPr lang="it-IT" dirty="0"/>
              <a:t>With </a:t>
            </a:r>
            <a:r>
              <a:rPr lang="it-IT" dirty="0" err="1"/>
              <a:t>this</a:t>
            </a:r>
            <a:r>
              <a:rPr lang="it-IT" dirty="0"/>
              <a:t>, the </a:t>
            </a:r>
            <a:r>
              <a:rPr lang="it-IT" dirty="0" err="1"/>
              <a:t>calculation</a:t>
            </a:r>
            <a:r>
              <a:rPr lang="it-IT" dirty="0"/>
              <a:t> </a:t>
            </a:r>
            <a:r>
              <a:rPr lang="it-IT" dirty="0" err="1"/>
              <a:t>took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9 </a:t>
            </a:r>
            <a:r>
              <a:rPr lang="it-IT" dirty="0" err="1"/>
              <a:t>days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20.</a:t>
            </a:r>
          </a:p>
          <a:p>
            <a:r>
              <a:rPr lang="it-IT" dirty="0"/>
              <a:t>The </a:t>
            </a:r>
            <a:r>
              <a:rPr lang="it-IT" dirty="0" err="1"/>
              <a:t>specs</a:t>
            </a:r>
            <a:r>
              <a:rPr lang="it-IT" dirty="0"/>
              <a:t> of a p2.xlarge </a:t>
            </a:r>
            <a:r>
              <a:rPr lang="it-IT" dirty="0" err="1"/>
              <a:t>instance</a:t>
            </a:r>
            <a:r>
              <a:rPr lang="it-IT" dirty="0"/>
              <a:t> are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follows</a:t>
            </a:r>
            <a:r>
              <a:rPr lang="it-IT" dirty="0"/>
              <a:t>:</a:t>
            </a:r>
          </a:p>
          <a:p>
            <a:pPr marL="1257300" lvl="2" indent="-457200">
              <a:buFont typeface="+mj-lt"/>
              <a:buAutoNum type="arabicPeriod"/>
            </a:pPr>
            <a:r>
              <a:rPr lang="it-IT" dirty="0"/>
              <a:t>61GB of RAM </a:t>
            </a:r>
          </a:p>
          <a:p>
            <a:pPr marL="1257300" lvl="2" indent="-457200">
              <a:buFont typeface="+mj-lt"/>
              <a:buAutoNum type="arabicPeriod"/>
            </a:pPr>
            <a:r>
              <a:rPr lang="it-IT" dirty="0"/>
              <a:t>4 </a:t>
            </a:r>
            <a:r>
              <a:rPr lang="it-IT" dirty="0" err="1"/>
              <a:t>vCPUs</a:t>
            </a:r>
            <a:r>
              <a:rPr lang="it-IT" dirty="0"/>
              <a:t> </a:t>
            </a:r>
          </a:p>
          <a:p>
            <a:pPr marL="1257300" lvl="2" indent="-457200">
              <a:buFont typeface="+mj-lt"/>
              <a:buAutoNum type="arabicPeriod"/>
            </a:pPr>
            <a:r>
              <a:rPr lang="it-IT" dirty="0"/>
              <a:t>1 </a:t>
            </a:r>
            <a:r>
              <a:rPr lang="it-IT" dirty="0" err="1"/>
              <a:t>nVidia</a:t>
            </a:r>
            <a:r>
              <a:rPr lang="it-IT" dirty="0"/>
              <a:t> K80 </a:t>
            </a:r>
          </a:p>
          <a:p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548F7C-4CD9-BA42-BCFD-79B418A7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 dirty="0"/>
              <a:t>11/06/2019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9329D2-663B-8341-9CBB-02EE83A9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E704CF-3321-3449-B3A6-868E7773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9CF514E8-D021-7A48-B9E1-A697529F0D69}" type="slidenum">
              <a:rPr lang="it-IT" altLang="it-IT" smtClean="0"/>
              <a:pPr/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6188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EC3BBE-AB2E-D94B-B80F-5669138D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 and FRR </a:t>
            </a:r>
            <a:r>
              <a:rPr lang="it-IT" dirty="0" err="1"/>
              <a:t>mutation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time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DFD96F-7FF1-594D-B775-480B75D1AA4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08120" y="1504595"/>
            <a:ext cx="3214691" cy="4135503"/>
          </a:xfrm>
        </p:spPr>
        <p:txBody>
          <a:bodyPr/>
          <a:lstStyle/>
          <a:p>
            <a:r>
              <a:rPr lang="it-IT" altLang="it-IT" sz="1800" dirty="0" err="1"/>
              <a:t>After</a:t>
            </a:r>
            <a:r>
              <a:rPr lang="it-IT" altLang="it-IT" sz="1800" dirty="0"/>
              <a:t> the </a:t>
            </a:r>
            <a:r>
              <a:rPr lang="it-IT" altLang="it-IT" sz="1800" dirty="0" err="1"/>
              <a:t>calculations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this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how</a:t>
            </a:r>
            <a:r>
              <a:rPr lang="it-IT" altLang="it-IT" sz="1800" dirty="0"/>
              <a:t> FAR and FRR </a:t>
            </a:r>
            <a:r>
              <a:rPr lang="it-IT" altLang="it-IT" sz="1800" dirty="0" err="1"/>
              <a:t>evolves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through</a:t>
            </a:r>
            <a:r>
              <a:rPr lang="it-IT" altLang="it-IT" sz="1800" dirty="0"/>
              <a:t> time</a:t>
            </a:r>
          </a:p>
          <a:p>
            <a:endParaRPr lang="it-IT" altLang="it-IT" sz="1800" dirty="0"/>
          </a:p>
          <a:p>
            <a:r>
              <a:rPr lang="it-IT" altLang="it-IT" sz="1800" dirty="0" err="1"/>
              <a:t>Since</a:t>
            </a:r>
            <a:r>
              <a:rPr lang="it-IT" altLang="it-IT" sz="1800" dirty="0"/>
              <a:t> </a:t>
            </a:r>
            <a:r>
              <a:rPr lang="it-IT" altLang="it-IT" sz="1800" dirty="0" err="1"/>
              <a:t>we</a:t>
            </a:r>
            <a:r>
              <a:rPr lang="it-IT" altLang="it-IT" sz="1800" dirty="0"/>
              <a:t> are </a:t>
            </a:r>
            <a:r>
              <a:rPr lang="it-IT" altLang="it-IT" sz="1800" dirty="0" err="1"/>
              <a:t>using</a:t>
            </a:r>
            <a:r>
              <a:rPr lang="it-IT" altLang="it-IT" sz="1800" dirty="0"/>
              <a:t> the </a:t>
            </a:r>
            <a:r>
              <a:rPr lang="it-IT" altLang="it-IT" sz="1800" dirty="0" err="1"/>
              <a:t>One</a:t>
            </a:r>
            <a:r>
              <a:rPr lang="it-IT" altLang="it-IT" sz="1800" dirty="0"/>
              <a:t> vs </a:t>
            </a:r>
            <a:r>
              <a:rPr lang="it-IT" altLang="it-IT" sz="1800" dirty="0" err="1"/>
              <a:t>All</a:t>
            </a:r>
            <a:r>
              <a:rPr lang="it-IT" altLang="it-IT" sz="1800" dirty="0"/>
              <a:t> Procedure, </a:t>
            </a:r>
            <a:r>
              <a:rPr lang="it-IT" altLang="it-IT" sz="1800" dirty="0" err="1"/>
              <a:t>we</a:t>
            </a:r>
            <a:r>
              <a:rPr lang="it-IT" altLang="it-IT" sz="1800" dirty="0"/>
              <a:t> </a:t>
            </a:r>
            <a:r>
              <a:rPr lang="it-IT" altLang="it-IT" sz="1800" dirty="0" err="1"/>
              <a:t>need</a:t>
            </a:r>
            <a:r>
              <a:rPr lang="it-IT" altLang="it-IT" sz="1800" dirty="0"/>
              <a:t> to </a:t>
            </a:r>
            <a:r>
              <a:rPr lang="it-IT" altLang="it-IT" sz="1800" dirty="0" err="1"/>
              <a:t>find</a:t>
            </a:r>
            <a:r>
              <a:rPr lang="it-IT" altLang="it-IT" sz="1800" dirty="0"/>
              <a:t> the E.R.R. </a:t>
            </a:r>
            <a:r>
              <a:rPr lang="it-IT" altLang="it-IT" sz="1800" dirty="0" err="1"/>
              <a:t>which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according</a:t>
            </a:r>
            <a:r>
              <a:rPr lang="it-IT" altLang="it-IT" sz="1800" dirty="0"/>
              <a:t> to the plot, </a:t>
            </a:r>
            <a:r>
              <a:rPr lang="it-IT" altLang="it-IT" sz="1800" dirty="0" err="1"/>
              <a:t>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between</a:t>
            </a:r>
            <a:r>
              <a:rPr lang="it-IT" altLang="it-IT" sz="1800" dirty="0"/>
              <a:t> 0.37 and 0.38</a:t>
            </a:r>
          </a:p>
          <a:p>
            <a:pPr lvl="1"/>
            <a:endParaRPr lang="it-IT" altLang="it-IT" dirty="0"/>
          </a:p>
          <a:p>
            <a:pPr lvl="1"/>
            <a:endParaRPr lang="it-IT" alt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4883D22-49AD-D742-81BB-02EE52F6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 dirty="0"/>
              <a:t>11/06/2019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2426B46-286C-AF45-AE0A-9A5A331B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09CC947-EA40-694B-AFC7-8F136EBE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9CF514E8-D021-7A48-B9E1-A697529F0D69}" type="slidenum">
              <a:rPr lang="it-IT" altLang="it-IT" smtClean="0"/>
              <a:pPr/>
              <a:t>13</a:t>
            </a:fld>
            <a:endParaRPr lang="it-IT" alt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9EABFCA-9E89-504D-B63C-0CD5029A7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88" y="2045039"/>
            <a:ext cx="4930824" cy="328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5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194EB4-82AD-404C-9B3E-C5A82241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9CC4BE-BF33-744B-8387-3C087C20FD1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55205" y="1473200"/>
            <a:ext cx="7920483" cy="4114800"/>
          </a:xfrm>
        </p:spPr>
        <p:txBody>
          <a:bodyPr/>
          <a:lstStyle/>
          <a:p>
            <a:r>
              <a:rPr lang="it-IT" dirty="0" err="1"/>
              <a:t>Adapted</a:t>
            </a:r>
            <a:r>
              <a:rPr lang="it-IT" dirty="0"/>
              <a:t> a network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initially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for </a:t>
            </a:r>
            <a:r>
              <a:rPr lang="it-IT" dirty="0" err="1"/>
              <a:t>handwriting</a:t>
            </a:r>
            <a:r>
              <a:rPr lang="it-IT" dirty="0"/>
              <a:t> </a:t>
            </a:r>
            <a:r>
              <a:rPr lang="it-IT" dirty="0" err="1"/>
              <a:t>recognition</a:t>
            </a:r>
            <a:r>
              <a:rPr lang="it-IT" dirty="0"/>
              <a:t> to image </a:t>
            </a:r>
            <a:r>
              <a:rPr lang="it-IT" dirty="0" err="1"/>
              <a:t>recognition</a:t>
            </a:r>
            <a:r>
              <a:rPr lang="it-IT" dirty="0"/>
              <a:t>.</a:t>
            </a:r>
          </a:p>
          <a:p>
            <a:r>
              <a:rPr lang="it-IT" dirty="0" err="1"/>
              <a:t>As</a:t>
            </a:r>
            <a:r>
              <a:rPr lang="it-IT" dirty="0"/>
              <a:t> for future work,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be </a:t>
            </a:r>
            <a:r>
              <a:rPr lang="it-IT" dirty="0" err="1"/>
              <a:t>interesting</a:t>
            </a:r>
            <a:r>
              <a:rPr lang="it-IT" dirty="0"/>
              <a:t> to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tweak</a:t>
            </a:r>
            <a:r>
              <a:rPr lang="it-IT" dirty="0"/>
              <a:t> the network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reach</a:t>
            </a:r>
            <a:r>
              <a:rPr lang="it-IT" dirty="0"/>
              <a:t> an </a:t>
            </a:r>
            <a:r>
              <a:rPr lang="it-IT" dirty="0" err="1"/>
              <a:t>accuracy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of 75%-80% or more. </a:t>
            </a:r>
          </a:p>
          <a:p>
            <a:r>
              <a:rPr lang="it-IT" dirty="0"/>
              <a:t>Data </a:t>
            </a:r>
            <a:r>
              <a:rPr lang="it-IT" dirty="0" err="1"/>
              <a:t>augmentation</a:t>
            </a:r>
            <a:r>
              <a:rPr lang="it-IT" dirty="0"/>
              <a:t> to </a:t>
            </a:r>
            <a:r>
              <a:rPr lang="it-IT" dirty="0" err="1"/>
              <a:t>get</a:t>
            </a:r>
            <a:r>
              <a:rPr lang="it-IT" dirty="0"/>
              <a:t> more </a:t>
            </a:r>
            <a:r>
              <a:rPr lang="it-IT" dirty="0" err="1"/>
              <a:t>accuracy</a:t>
            </a:r>
            <a:endParaRPr lang="it-IT" dirty="0"/>
          </a:p>
          <a:p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548F7C-4CD9-BA42-BCFD-79B418A7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 dirty="0"/>
              <a:t>11/06/2019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9329D2-663B-8341-9CBB-02EE83A9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E704CF-3321-3449-B3A6-868E7773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9CF514E8-D021-7A48-B9E1-A697529F0D69}" type="slidenum">
              <a:rPr lang="it-IT" altLang="it-IT" smtClean="0"/>
              <a:pPr/>
              <a:t>14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6330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A57B-DACB-4202-941B-61F65E76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our Siamese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F89B8-D8DC-42F2-B45F-11E9C8E82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dataset to training data and the training process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D5298-B0CB-48F8-92CD-57665B3C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0B5F-69EE-AC48-9DF3-98215AFAB723}" type="datetime1">
              <a:rPr lang="it-IT" altLang="it-IT" smtClean="0"/>
              <a:pPr/>
              <a:t>12/06/2019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EB166-D42A-40D1-923E-41E5B4BD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3FBEC-8291-4001-8C26-B3D34DAF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68D9E2FD-DC87-8D4F-8AEB-57476BEE4632}" type="slidenum">
              <a:rPr lang="it-IT" altLang="it-IT" smtClean="0"/>
              <a:pPr/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89365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1F6CA6E-1A77-4F54-AB65-41856B5A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CFPW Dataset</a:t>
            </a:r>
          </a:p>
        </p:txBody>
      </p:sp>
      <p:pic>
        <p:nvPicPr>
          <p:cNvPr id="1096" name="Picture Placeholder 1095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085631AE-FBE0-42B3-B8C6-672AE5364F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1187" b="11187"/>
          <a:stretch>
            <a:fillRect/>
          </a:stretch>
        </p:blipFill>
        <p:spPr>
          <a:xfrm>
            <a:off x="3709083" y="1074865"/>
            <a:ext cx="1215836" cy="1280047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5C1A804-3D39-43CF-AD06-995DE827E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en-US" dirty="0"/>
              <a:t>A dataset of 500 celebrities; 14 photos of each, 10 from the front, 4 from the side. </a:t>
            </a:r>
          </a:p>
          <a:p>
            <a:endParaRPr lang="en-US" dirty="0"/>
          </a:p>
          <a:p>
            <a:r>
              <a:rPr lang="en-US" dirty="0"/>
              <a:t>Different sizes, different aspect ratios, different lighting and different expressions. </a:t>
            </a:r>
          </a:p>
          <a:p>
            <a:endParaRPr lang="en-US" dirty="0"/>
          </a:p>
          <a:p>
            <a:r>
              <a:rPr lang="en-US" dirty="0"/>
              <a:t>For our purposes, we chose to only use the frontal facing images.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44F69-F138-4071-B657-6D644554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988E-3A3E-AA46-B902-CB4C32B9017D}" type="datetime1">
              <a:rPr lang="it-IT" altLang="it-IT" smtClean="0"/>
              <a:pPr/>
              <a:t>12/06/2019</a:t>
            </a:fld>
            <a:endParaRPr lang="it-IT" alt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EDF5F-0793-47BA-82BD-9434F242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DD7D9-46E0-4EBD-B049-9684C62F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C251AD9B-972D-B541-8743-416A464940E5}" type="slidenum">
              <a:rPr lang="it-IT" altLang="it-IT" smtClean="0"/>
              <a:pPr/>
              <a:t>3</a:t>
            </a:fld>
            <a:endParaRPr lang="it-IT" altLang="it-IT"/>
          </a:p>
        </p:txBody>
      </p:sp>
      <p:pic>
        <p:nvPicPr>
          <p:cNvPr id="1098" name="Picture 109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8A407890-54D0-459A-9B51-88A1266E7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808" y="1074865"/>
            <a:ext cx="1074849" cy="1280047"/>
          </a:xfrm>
          <a:prstGeom prst="rect">
            <a:avLst/>
          </a:prstGeom>
        </p:spPr>
      </p:pic>
      <p:pic>
        <p:nvPicPr>
          <p:cNvPr id="1100" name="Picture 1099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3D1EE393-2704-4022-984A-9F5304973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8657" y="1074864"/>
            <a:ext cx="950097" cy="1280047"/>
          </a:xfrm>
          <a:prstGeom prst="rect">
            <a:avLst/>
          </a:prstGeom>
        </p:spPr>
      </p:pic>
      <p:pic>
        <p:nvPicPr>
          <p:cNvPr id="1102" name="Picture 1101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5EDDE168-B8B5-4F87-8E7B-C97BAE0458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6205" y="2354912"/>
            <a:ext cx="1074849" cy="1396520"/>
          </a:xfrm>
          <a:prstGeom prst="rect">
            <a:avLst/>
          </a:prstGeom>
        </p:spPr>
      </p:pic>
      <p:pic>
        <p:nvPicPr>
          <p:cNvPr id="1104" name="Picture 110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608968C0-151F-4C52-97DF-7C1181CCA5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8024" y="2363753"/>
            <a:ext cx="1066418" cy="1381707"/>
          </a:xfrm>
          <a:prstGeom prst="rect">
            <a:avLst/>
          </a:prstGeom>
        </p:spPr>
      </p:pic>
      <p:pic>
        <p:nvPicPr>
          <p:cNvPr id="1106" name="Picture 110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5C192407-E27C-4463-A7F6-46A486C77E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3859" y="2354911"/>
            <a:ext cx="1019087" cy="1381708"/>
          </a:xfrm>
          <a:prstGeom prst="rect">
            <a:avLst/>
          </a:prstGeom>
        </p:spPr>
      </p:pic>
      <p:pic>
        <p:nvPicPr>
          <p:cNvPr id="1108" name="Picture 110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1FB747E7-FFD9-462E-92CE-447B7A2D14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3831" y="1074864"/>
            <a:ext cx="984652" cy="1280047"/>
          </a:xfrm>
          <a:prstGeom prst="rect">
            <a:avLst/>
          </a:prstGeom>
        </p:spPr>
      </p:pic>
      <p:pic>
        <p:nvPicPr>
          <p:cNvPr id="1110" name="Picture 1109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E1131664-8373-4E0A-B317-BBB99CF150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8031" y="1074864"/>
            <a:ext cx="871522" cy="1280047"/>
          </a:xfrm>
          <a:prstGeom prst="rect">
            <a:avLst/>
          </a:prstGeom>
        </p:spPr>
      </p:pic>
      <p:pic>
        <p:nvPicPr>
          <p:cNvPr id="1112" name="Picture 111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1364857-D34F-45DB-A8A4-E14740B5E6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01863" y="2359707"/>
            <a:ext cx="1029997" cy="1385753"/>
          </a:xfrm>
          <a:prstGeom prst="rect">
            <a:avLst/>
          </a:prstGeom>
        </p:spPr>
      </p:pic>
      <p:pic>
        <p:nvPicPr>
          <p:cNvPr id="1114" name="Picture 1113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21CA5711-E6C4-4E77-A5A0-3AA20FDAE1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31860" y="2363753"/>
            <a:ext cx="1021261" cy="1381707"/>
          </a:xfrm>
          <a:prstGeom prst="rect">
            <a:avLst/>
          </a:prstGeom>
        </p:spPr>
      </p:pic>
      <p:pic>
        <p:nvPicPr>
          <p:cNvPr id="1116" name="Picture 111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82BAB9F-CCDF-42B7-AE33-67940DEDB8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20485" y="3736619"/>
            <a:ext cx="1259126" cy="1289467"/>
          </a:xfrm>
          <a:prstGeom prst="rect">
            <a:avLst/>
          </a:prstGeom>
        </p:spPr>
      </p:pic>
      <p:pic>
        <p:nvPicPr>
          <p:cNvPr id="1118" name="Picture 1117" descr="A close up of a person&#10;&#10;Description automatically generated">
            <a:extLst>
              <a:ext uri="{FF2B5EF4-FFF2-40B4-BE49-F238E27FC236}">
                <a16:creationId xmlns:a16="http://schemas.microsoft.com/office/drawing/2014/main" id="{EFF00DE7-12F0-4FB7-885D-43CE12275A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88528" y="3740408"/>
            <a:ext cx="1191755" cy="1281888"/>
          </a:xfrm>
          <a:prstGeom prst="rect">
            <a:avLst/>
          </a:prstGeom>
        </p:spPr>
      </p:pic>
      <p:pic>
        <p:nvPicPr>
          <p:cNvPr id="1120" name="Picture 1119" descr="A close up of a person&#10;&#10;Description automatically generated">
            <a:extLst>
              <a:ext uri="{FF2B5EF4-FFF2-40B4-BE49-F238E27FC236}">
                <a16:creationId xmlns:a16="http://schemas.microsoft.com/office/drawing/2014/main" id="{696FF5C6-2A37-427C-B5B1-3B3D7C95E2C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01017" y="3733619"/>
            <a:ext cx="1191755" cy="1292467"/>
          </a:xfrm>
          <a:prstGeom prst="rect">
            <a:avLst/>
          </a:prstGeom>
        </p:spPr>
      </p:pic>
      <p:pic>
        <p:nvPicPr>
          <p:cNvPr id="1122" name="Picture 1121" descr="A close up of a person in glasses looking at the camera&#10;&#10;Description automatically generated">
            <a:extLst>
              <a:ext uri="{FF2B5EF4-FFF2-40B4-BE49-F238E27FC236}">
                <a16:creationId xmlns:a16="http://schemas.microsoft.com/office/drawing/2014/main" id="{44FEB5DC-706B-48B7-AE30-63AEF5D327C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20675" y="3733619"/>
            <a:ext cx="1239404" cy="1288677"/>
          </a:xfrm>
          <a:prstGeom prst="rect">
            <a:avLst/>
          </a:prstGeom>
        </p:spPr>
      </p:pic>
      <p:pic>
        <p:nvPicPr>
          <p:cNvPr id="137" name="Graphic 136" descr="No sign">
            <a:extLst>
              <a:ext uri="{FF2B5EF4-FFF2-40B4-BE49-F238E27FC236}">
                <a16:creationId xmlns:a16="http://schemas.microsoft.com/office/drawing/2014/main" id="{359614F5-FADF-496C-BC9A-825071197CE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10044" y="3727777"/>
            <a:ext cx="1298307" cy="1298307"/>
          </a:xfrm>
          <a:prstGeom prst="rect">
            <a:avLst/>
          </a:prstGeom>
        </p:spPr>
      </p:pic>
      <p:pic>
        <p:nvPicPr>
          <p:cNvPr id="138" name="Graphic 137" descr="No sign">
            <a:extLst>
              <a:ext uri="{FF2B5EF4-FFF2-40B4-BE49-F238E27FC236}">
                <a16:creationId xmlns:a16="http://schemas.microsoft.com/office/drawing/2014/main" id="{F2C1E089-3EF2-43F4-8921-E8907CBFFB6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984982" y="3725885"/>
            <a:ext cx="1289468" cy="1289468"/>
          </a:xfrm>
          <a:prstGeom prst="rect">
            <a:avLst/>
          </a:prstGeom>
        </p:spPr>
      </p:pic>
      <p:pic>
        <p:nvPicPr>
          <p:cNvPr id="139" name="Graphic 138" descr="No sign">
            <a:extLst>
              <a:ext uri="{FF2B5EF4-FFF2-40B4-BE49-F238E27FC236}">
                <a16:creationId xmlns:a16="http://schemas.microsoft.com/office/drawing/2014/main" id="{1951F3CF-17A5-46D1-BDFC-A4993BC7BEC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198557" y="3696717"/>
            <a:ext cx="1333313" cy="1333313"/>
          </a:xfrm>
          <a:prstGeom prst="rect">
            <a:avLst/>
          </a:prstGeom>
        </p:spPr>
      </p:pic>
      <p:pic>
        <p:nvPicPr>
          <p:cNvPr id="140" name="Graphic 139" descr="No sign">
            <a:extLst>
              <a:ext uri="{FF2B5EF4-FFF2-40B4-BE49-F238E27FC236}">
                <a16:creationId xmlns:a16="http://schemas.microsoft.com/office/drawing/2014/main" id="{32F2608C-557A-4BB3-B19A-61F9D6DD743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391223" y="3749506"/>
            <a:ext cx="1298307" cy="12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95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3160965-DDEA-4264-B301-1858EA54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and splitting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11F310C-316C-4C78-8022-26DAD9F546D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68313" y="1052736"/>
            <a:ext cx="3382475" cy="4752528"/>
          </a:xfrm>
        </p:spPr>
        <p:txBody>
          <a:bodyPr/>
          <a:lstStyle/>
          <a:p>
            <a:r>
              <a:rPr lang="en-US" dirty="0"/>
              <a:t>All 10 frontal images are loaded in RGB through PIL</a:t>
            </a:r>
          </a:p>
          <a:p>
            <a:r>
              <a:rPr lang="en-US" dirty="0"/>
              <a:t>Images are resized through the LANCZOS technique to 105x105</a:t>
            </a:r>
          </a:p>
          <a:p>
            <a:r>
              <a:rPr lang="en-US" dirty="0"/>
              <a:t>We randomly select 70% of the images of each celebrity for training, and use the remainder for testing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DB021-A2B2-4652-8D4E-54F5A33D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070B-B5FF-3D45-AAB5-DF9925D634F2}" type="datetime1">
              <a:rPr lang="it-IT" altLang="it-IT" smtClean="0"/>
              <a:pPr/>
              <a:t>12/06/2019</a:t>
            </a:fld>
            <a:endParaRPr lang="it-IT" alt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AAB7C-ED6D-4158-A75A-E62E6140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8DDE0-1224-4A3E-8C47-AD9AA55B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B5A95B49-3A80-C64D-8043-9C5331883486}" type="slidenum">
              <a:rPr lang="it-IT" altLang="it-IT" smtClean="0"/>
              <a:pPr/>
              <a:t>4</a:t>
            </a:fld>
            <a:endParaRPr lang="it-IT" altLang="it-IT"/>
          </a:p>
        </p:txBody>
      </p:sp>
      <p:pic>
        <p:nvPicPr>
          <p:cNvPr id="13" name="Picture Placeholder 1095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ABC5FECF-6093-4EB1-AE33-BBCC6B40A6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187" b="11187"/>
          <a:stretch>
            <a:fillRect/>
          </a:stretch>
        </p:blipFill>
        <p:spPr bwMode="auto">
          <a:xfrm>
            <a:off x="3921121" y="1048048"/>
            <a:ext cx="1215836" cy="128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2BBF7DD3-CE27-46BF-A757-F2923E7F4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401" y="1046927"/>
            <a:ext cx="1074849" cy="1280047"/>
          </a:xfrm>
          <a:prstGeom prst="rect">
            <a:avLst/>
          </a:prstGeom>
        </p:spPr>
      </p:pic>
      <p:pic>
        <p:nvPicPr>
          <p:cNvPr id="15" name="Picture 14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38B2C048-C1F1-4063-999B-DE8933D2B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250" y="1046926"/>
            <a:ext cx="950097" cy="1280047"/>
          </a:xfrm>
          <a:prstGeom prst="rect">
            <a:avLst/>
          </a:prstGeom>
        </p:spPr>
      </p:pic>
      <p:pic>
        <p:nvPicPr>
          <p:cNvPr id="16" name="Picture 1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4C6FC87F-E9E2-4020-A635-0B9E21AA3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8798" y="2326974"/>
            <a:ext cx="1074849" cy="1396520"/>
          </a:xfrm>
          <a:prstGeom prst="rect">
            <a:avLst/>
          </a:prstGeom>
        </p:spPr>
      </p:pic>
      <p:pic>
        <p:nvPicPr>
          <p:cNvPr id="17" name="Picture 1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F7D56773-690B-48BF-9DF6-351BBC77F8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617" y="2335815"/>
            <a:ext cx="1066418" cy="1381707"/>
          </a:xfrm>
          <a:prstGeom prst="rect">
            <a:avLst/>
          </a:prstGeom>
        </p:spPr>
      </p:pic>
      <p:pic>
        <p:nvPicPr>
          <p:cNvPr id="18" name="Picture 1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D0C3C44D-AE17-41B5-B718-4D712F9220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2749" y="2327219"/>
            <a:ext cx="1021262" cy="1384657"/>
          </a:xfrm>
          <a:prstGeom prst="rect">
            <a:avLst/>
          </a:prstGeom>
        </p:spPr>
      </p:pic>
      <p:pic>
        <p:nvPicPr>
          <p:cNvPr id="19" name="Picture 1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7DDC8B75-B203-4BE9-BCB2-2D96FA7C19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6046" y="1051347"/>
            <a:ext cx="987864" cy="1284222"/>
          </a:xfrm>
          <a:prstGeom prst="rect">
            <a:avLst/>
          </a:prstGeom>
        </p:spPr>
      </p:pic>
      <p:pic>
        <p:nvPicPr>
          <p:cNvPr id="20" name="Picture 19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D00AFC68-5CD1-48A2-A0B9-1EA100A09B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5158" y="2335815"/>
            <a:ext cx="936893" cy="1376061"/>
          </a:xfrm>
          <a:prstGeom prst="rect">
            <a:avLst/>
          </a:prstGeom>
        </p:spPr>
      </p:pic>
      <p:pic>
        <p:nvPicPr>
          <p:cNvPr id="21" name="Picture 2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2FD1933E-D13E-4B1A-8A48-80482DB1D9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9960" y="1046926"/>
            <a:ext cx="951428" cy="1280047"/>
          </a:xfrm>
          <a:prstGeom prst="rect">
            <a:avLst/>
          </a:prstGeom>
        </p:spPr>
      </p:pic>
      <p:pic>
        <p:nvPicPr>
          <p:cNvPr id="22" name="Picture 21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5DC7F0B1-E400-43C9-BDE1-3057BF5A40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81246" y="2326973"/>
            <a:ext cx="1017088" cy="137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2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3.88889E-6 0.5062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30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-1.66667E-6 0.300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02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2.5E-6 0.5062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D48C-544C-4494-8B64-2A2D2782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through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9B7E-B3B5-43C3-B833-1523AB2D6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images are converted to NumPy arrays of size 105x105x3 for TensorFlow support</a:t>
            </a:r>
          </a:p>
          <a:p>
            <a:r>
              <a:rPr lang="en-US" dirty="0"/>
              <a:t>At each iteration, the network takes a training batch of 32 pairs of images from the train set</a:t>
            </a:r>
          </a:p>
          <a:p>
            <a:pPr lvl="1"/>
            <a:r>
              <a:rPr lang="en-US" dirty="0"/>
              <a:t>16 “true” pairings</a:t>
            </a:r>
          </a:p>
          <a:p>
            <a:pPr lvl="1"/>
            <a:r>
              <a:rPr lang="en-US" dirty="0"/>
              <a:t>16 “false” pairings</a:t>
            </a:r>
          </a:p>
          <a:p>
            <a:r>
              <a:rPr lang="en-US" dirty="0"/>
              <a:t>Goal is to minimize loss </a:t>
            </a:r>
            <a:r>
              <a:rPr lang="en-US" dirty="0">
                <a:sym typeface="Wingdings" panose="05000000000000000000" pitchFamily="2" charset="2"/>
              </a:rPr>
              <a:t> the Adam Optimizer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9729-8C9C-4DEC-9338-4122C8CE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7D20-0B32-5D45-9A0B-0C7CC0271879}" type="datetime1">
              <a:rPr lang="it-IT" altLang="it-IT" smtClean="0"/>
              <a:pPr/>
              <a:t>12/06/2019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CC53-2CD1-405E-9C61-2463247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6ECC-803F-4433-859E-3F875737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9852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9C19-B89C-4EA3-BB89-E8F83B7A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testing while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43833-8F54-458B-A97C-167940FEA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sz="2800" dirty="0"/>
              <a:t>Every 500 steps</a:t>
            </a:r>
          </a:p>
          <a:p>
            <a:r>
              <a:rPr lang="en-US" sz="2800" dirty="0"/>
              <a:t>Support set of 10 pairings from the test set</a:t>
            </a:r>
          </a:p>
          <a:p>
            <a:pPr lvl="1"/>
            <a:r>
              <a:rPr lang="en-US" sz="2400" dirty="0"/>
              <a:t>1 “true pairing”</a:t>
            </a:r>
          </a:p>
          <a:p>
            <a:pPr lvl="1"/>
            <a:r>
              <a:rPr lang="en-US" sz="2400" dirty="0"/>
              <a:t>9 “false” pairings</a:t>
            </a:r>
          </a:p>
          <a:p>
            <a:r>
              <a:rPr lang="en-US" sz="2800" dirty="0"/>
              <a:t>Check if it guessed the “true” pairing as the most similar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75658-CE2C-4557-BBD5-528399DE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7D20-0B32-5D45-9A0B-0C7CC0271879}" type="datetime1">
              <a:rPr lang="it-IT" altLang="it-IT" smtClean="0"/>
              <a:pPr/>
              <a:t>12/06/2019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69FEB-1BB0-4BA2-8614-23C8DB0C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B574-42D7-4D67-8E6A-EA66B09C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73093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17A3-4DE4-4185-8E85-A156A8CC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training results</a:t>
            </a:r>
          </a:p>
        </p:txBody>
      </p:sp>
      <p:pic>
        <p:nvPicPr>
          <p:cNvPr id="13" name="Picture Placeholder 12" descr="A close up of a person&#10;&#10;Description automatically generated">
            <a:extLst>
              <a:ext uri="{FF2B5EF4-FFF2-40B4-BE49-F238E27FC236}">
                <a16:creationId xmlns:a16="http://schemas.microsoft.com/office/drawing/2014/main" id="{E46FD11F-F639-4BD8-982D-1D09901EA4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08" r="2508"/>
          <a:stretch>
            <a:fillRect/>
          </a:stretch>
        </p:blipFill>
        <p:spPr>
          <a:xfrm>
            <a:off x="5292080" y="0"/>
            <a:ext cx="2888484" cy="304103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BF180-5B12-4710-9FCF-26AD9BDF4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numCol="1" anchor="ctr"/>
          <a:lstStyle/>
          <a:p>
            <a:r>
              <a:rPr lang="en-US" dirty="0"/>
              <a:t>After a grand total of 60000 iterations over our network, loss had drastically decreased, and accuracy had settled around the 70% mark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AAE32-EA39-4F61-92BB-24BF91C6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988E-3A3E-AA46-B902-CB4C32B9017D}" type="datetime1">
              <a:rPr lang="it-IT" altLang="it-IT" smtClean="0"/>
              <a:pPr/>
              <a:t>12/06/2019</a:t>
            </a:fld>
            <a:endParaRPr lang="it-IT" alt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C46E8-3111-4A0A-839F-32EDA72B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9D94E-875B-4810-AC95-09B33036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C251AD9B-972D-B541-8743-416A464940E5}" type="slidenum">
              <a:rPr lang="it-IT" altLang="it-IT" smtClean="0"/>
              <a:pPr/>
              <a:t>7</a:t>
            </a:fld>
            <a:endParaRPr lang="it-IT" altLang="it-IT"/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C0AEFEB0-19A7-4DBB-A062-913BC18F2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807" y="3041030"/>
            <a:ext cx="3041030" cy="304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2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data 4">
            <a:extLst>
              <a:ext uri="{FF2B5EF4-FFF2-40B4-BE49-F238E27FC236}">
                <a16:creationId xmlns:a16="http://schemas.microsoft.com/office/drawing/2014/main" id="{9558CA62-412F-C44F-AF29-7557D423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 dirty="0"/>
              <a:t>03/06/2019</a:t>
            </a:r>
          </a:p>
        </p:txBody>
      </p:sp>
      <p:sp>
        <p:nvSpPr>
          <p:cNvPr id="8" name="Segnaposto piè di pagina 5">
            <a:extLst>
              <a:ext uri="{FF2B5EF4-FFF2-40B4-BE49-F238E27FC236}">
                <a16:creationId xmlns:a16="http://schemas.microsoft.com/office/drawing/2014/main" id="{55D647B8-8D9F-B848-95C3-3BD37321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K-Core </a:t>
            </a:r>
            <a:r>
              <a:rPr lang="it-IT" altLang="it-IT" dirty="0" err="1"/>
              <a:t>decomposition</a:t>
            </a:r>
            <a:r>
              <a:rPr lang="it-IT" altLang="it-IT" dirty="0"/>
              <a:t> of Large Networks on a Single PC</a:t>
            </a:r>
          </a:p>
        </p:txBody>
      </p:sp>
      <p:sp>
        <p:nvSpPr>
          <p:cNvPr id="9" name="Segnaposto numero diapositiva 6">
            <a:extLst>
              <a:ext uri="{FF2B5EF4-FFF2-40B4-BE49-F238E27FC236}">
                <a16:creationId xmlns:a16="http://schemas.microsoft.com/office/drawing/2014/main" id="{A35AE5D5-2787-954E-B0F1-68E2C695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F63DAB61-C5A0-2E49-8E67-7C28C60D4DDE}" type="slidenum">
              <a:rPr lang="it-IT" altLang="it-IT"/>
              <a:pPr/>
              <a:t>8</a:t>
            </a:fld>
            <a:endParaRPr lang="it-IT" altLang="it-IT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8075975C-E98A-2940-9A8C-FC0106319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7663" y="375444"/>
            <a:ext cx="7416800" cy="509587"/>
          </a:xfrm>
        </p:spPr>
        <p:txBody>
          <a:bodyPr/>
          <a:lstStyle/>
          <a:p>
            <a:r>
              <a:rPr lang="it-IT" altLang="it-IT" dirty="0" err="1"/>
              <a:t>Testing</a:t>
            </a:r>
            <a:r>
              <a:rPr lang="it-IT" altLang="it-IT" dirty="0"/>
              <a:t> the Network on the wild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6516267-C3BD-CA46-8E38-8429740178B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7663" y="1072735"/>
            <a:ext cx="8110537" cy="4712530"/>
          </a:xfrm>
        </p:spPr>
        <p:txBody>
          <a:bodyPr/>
          <a:lstStyle/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r>
              <a:rPr lang="it-IT" altLang="it-IT" sz="2200" dirty="0" err="1"/>
              <a:t>Usually</a:t>
            </a:r>
            <a:r>
              <a:rPr lang="it-IT" altLang="it-IT" sz="2200" dirty="0"/>
              <a:t>, </a:t>
            </a:r>
            <a:r>
              <a:rPr lang="it-IT" altLang="it-IT" sz="2200" dirty="0" err="1"/>
              <a:t>there</a:t>
            </a:r>
            <a:r>
              <a:rPr lang="it-IT" altLang="it-IT" sz="2200" dirty="0"/>
              <a:t> are </a:t>
            </a:r>
            <a:r>
              <a:rPr lang="it-IT" altLang="it-IT" sz="2200" dirty="0" err="1"/>
              <a:t>two</a:t>
            </a:r>
            <a:r>
              <a:rPr lang="it-IT" altLang="it-IT" sz="2200" dirty="0"/>
              <a:t> ways for </a:t>
            </a:r>
            <a:r>
              <a:rPr lang="it-IT" altLang="it-IT" sz="2200" dirty="0" err="1"/>
              <a:t>testing</a:t>
            </a:r>
            <a:r>
              <a:rPr lang="it-IT" altLang="it-IT" sz="2200" dirty="0"/>
              <a:t> </a:t>
            </a:r>
            <a:r>
              <a:rPr lang="it-IT" altLang="it-IT" sz="2200" dirty="0" err="1"/>
              <a:t>Convolutional</a:t>
            </a:r>
            <a:r>
              <a:rPr lang="it-IT" altLang="it-IT" sz="2200" dirty="0"/>
              <a:t> </a:t>
            </a:r>
            <a:r>
              <a:rPr lang="it-IT" altLang="it-IT" sz="2200" dirty="0" err="1"/>
              <a:t>Neural</a:t>
            </a:r>
            <a:r>
              <a:rPr lang="it-IT" altLang="it-IT" sz="2200" dirty="0"/>
              <a:t> Networks on the wild:</a:t>
            </a:r>
          </a:p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dirty="0"/>
          </a:p>
          <a:p>
            <a:pPr marL="857250" lvl="1" indent="-457200">
              <a:buFont typeface="+mj-lt"/>
              <a:buAutoNum type="arabicPeriod"/>
            </a:pPr>
            <a:r>
              <a:rPr lang="it-IT" sz="1700" b="1" dirty="0" err="1"/>
              <a:t>Closed</a:t>
            </a:r>
            <a:r>
              <a:rPr lang="it-IT" sz="1700" b="1" dirty="0"/>
              <a:t> Set</a:t>
            </a:r>
            <a:r>
              <a:rPr lang="it-IT" sz="1700" dirty="0"/>
              <a:t>, </a:t>
            </a:r>
            <a:r>
              <a:rPr lang="it-IT" sz="1700" dirty="0" err="1"/>
              <a:t>meaning</a:t>
            </a:r>
            <a:r>
              <a:rPr lang="it-IT" sz="1700" dirty="0"/>
              <a:t> </a:t>
            </a:r>
            <a:r>
              <a:rPr lang="it-IT" sz="1700" dirty="0" err="1"/>
              <a:t>that</a:t>
            </a:r>
            <a:r>
              <a:rPr lang="it-IT" sz="1700" dirty="0"/>
              <a:t> the Network </a:t>
            </a:r>
            <a:r>
              <a:rPr lang="it-IT" sz="1700" dirty="0" err="1"/>
              <a:t>will</a:t>
            </a:r>
            <a:r>
              <a:rPr lang="it-IT" sz="1700" dirty="0"/>
              <a:t> </a:t>
            </a:r>
            <a:r>
              <a:rPr lang="it-IT" sz="1700" dirty="0" err="1"/>
              <a:t>receive</a:t>
            </a:r>
            <a:r>
              <a:rPr lang="it-IT" sz="1700" dirty="0"/>
              <a:t> </a:t>
            </a:r>
            <a:r>
              <a:rPr lang="it-IT" sz="1700" dirty="0" err="1"/>
              <a:t>as</a:t>
            </a:r>
            <a:r>
              <a:rPr lang="it-IT" sz="1700" dirty="0"/>
              <a:t> an input images </a:t>
            </a:r>
            <a:r>
              <a:rPr lang="it-IT" sz="1700" dirty="0" err="1"/>
              <a:t>that</a:t>
            </a:r>
            <a:r>
              <a:rPr lang="it-IT" sz="1700" dirty="0"/>
              <a:t> are </a:t>
            </a:r>
            <a:r>
              <a:rPr lang="it-IT" sz="1700" dirty="0" err="1"/>
              <a:t>somehow</a:t>
            </a:r>
            <a:r>
              <a:rPr lang="it-IT" sz="1700" dirty="0"/>
              <a:t> </a:t>
            </a:r>
            <a:r>
              <a:rPr lang="it-IT" sz="1700" dirty="0" err="1"/>
              <a:t>known</a:t>
            </a:r>
            <a:r>
              <a:rPr lang="it-IT" sz="1700" dirty="0"/>
              <a:t> to the </a:t>
            </a:r>
            <a:r>
              <a:rPr lang="it-IT" sz="1700" dirty="0" err="1"/>
              <a:t>dataset</a:t>
            </a:r>
            <a:r>
              <a:rPr lang="it-IT" sz="1700" dirty="0"/>
              <a:t> (</a:t>
            </a:r>
            <a:r>
              <a:rPr lang="it-IT" sz="1700" dirty="0" err="1"/>
              <a:t>hence</a:t>
            </a:r>
            <a:r>
              <a:rPr lang="it-IT" sz="1700" dirty="0"/>
              <a:t>, to the network </a:t>
            </a:r>
            <a:r>
              <a:rPr lang="it-IT" sz="1700" dirty="0" err="1"/>
              <a:t>as</a:t>
            </a:r>
            <a:r>
              <a:rPr lang="it-IT" sz="1700" dirty="0"/>
              <a:t> </a:t>
            </a:r>
            <a:r>
              <a:rPr lang="it-IT" sz="1700" dirty="0" err="1"/>
              <a:t>well</a:t>
            </a:r>
            <a:r>
              <a:rPr lang="it-IT" sz="1700" dirty="0"/>
              <a:t>); </a:t>
            </a:r>
          </a:p>
          <a:p>
            <a:pPr marL="857250" lvl="1" indent="-457200">
              <a:buFont typeface="+mj-lt"/>
              <a:buAutoNum type="arabicPeriod"/>
            </a:pPr>
            <a:r>
              <a:rPr lang="it-IT" sz="1700" b="1" dirty="0"/>
              <a:t>Open Set</a:t>
            </a:r>
            <a:r>
              <a:rPr lang="it-IT" sz="1700" dirty="0"/>
              <a:t>, </a:t>
            </a:r>
            <a:r>
              <a:rPr lang="it-IT" sz="1700" dirty="0" err="1"/>
              <a:t>meaning</a:t>
            </a:r>
            <a:r>
              <a:rPr lang="it-IT" sz="1700" dirty="0"/>
              <a:t> </a:t>
            </a:r>
            <a:r>
              <a:rPr lang="it-IT" sz="1700" dirty="0" err="1"/>
              <a:t>that</a:t>
            </a:r>
            <a:r>
              <a:rPr lang="it-IT" sz="1700" dirty="0"/>
              <a:t> </a:t>
            </a:r>
            <a:r>
              <a:rPr lang="it-IT" sz="1700" dirty="0" err="1"/>
              <a:t>our</a:t>
            </a:r>
            <a:r>
              <a:rPr lang="it-IT" sz="1700" dirty="0"/>
              <a:t> network </a:t>
            </a:r>
            <a:r>
              <a:rPr lang="it-IT" sz="1700" dirty="0" err="1"/>
              <a:t>could</a:t>
            </a:r>
            <a:r>
              <a:rPr lang="it-IT" sz="1700" dirty="0"/>
              <a:t> be </a:t>
            </a:r>
            <a:r>
              <a:rPr lang="it-IT" sz="1700" dirty="0" err="1"/>
              <a:t>tasked</a:t>
            </a:r>
            <a:r>
              <a:rPr lang="it-IT" sz="1700" dirty="0"/>
              <a:t> to </a:t>
            </a:r>
            <a:r>
              <a:rPr lang="it-IT" sz="1700" dirty="0" err="1"/>
              <a:t>also</a:t>
            </a:r>
            <a:r>
              <a:rPr lang="it-IT" sz="1700" dirty="0"/>
              <a:t> </a:t>
            </a:r>
            <a:r>
              <a:rPr lang="it-IT" sz="1700" dirty="0" err="1"/>
              <a:t>evaluate</a:t>
            </a:r>
            <a:r>
              <a:rPr lang="it-IT" sz="1700" dirty="0"/>
              <a:t> </a:t>
            </a:r>
            <a:r>
              <a:rPr lang="it-IT" sz="1700" dirty="0" err="1"/>
              <a:t>samples</a:t>
            </a:r>
            <a:r>
              <a:rPr lang="it-IT" sz="1700" dirty="0"/>
              <a:t> of </a:t>
            </a:r>
            <a:r>
              <a:rPr lang="it-IT" sz="1700" dirty="0" err="1"/>
              <a:t>users</a:t>
            </a:r>
            <a:r>
              <a:rPr lang="it-IT" sz="1700" dirty="0"/>
              <a:t> </a:t>
            </a:r>
            <a:r>
              <a:rPr lang="it-IT" sz="1700" dirty="0" err="1"/>
              <a:t>which</a:t>
            </a:r>
            <a:r>
              <a:rPr lang="it-IT" sz="1700" dirty="0"/>
              <a:t> are </a:t>
            </a:r>
            <a:r>
              <a:rPr lang="it-IT" sz="1700" dirty="0" err="1"/>
              <a:t>not</a:t>
            </a:r>
            <a:r>
              <a:rPr lang="it-IT" sz="1700" dirty="0"/>
              <a:t> </a:t>
            </a:r>
            <a:r>
              <a:rPr lang="it-IT" sz="1700" dirty="0" err="1"/>
              <a:t>registered</a:t>
            </a:r>
            <a:r>
              <a:rPr lang="it-IT" sz="1700" dirty="0"/>
              <a:t> in the </a:t>
            </a:r>
            <a:r>
              <a:rPr lang="it-IT" sz="1700" dirty="0" err="1"/>
              <a:t>dataset</a:t>
            </a:r>
            <a:r>
              <a:rPr lang="it-IT" sz="1700" dirty="0"/>
              <a:t> </a:t>
            </a:r>
          </a:p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dirty="0"/>
          </a:p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r>
              <a:rPr lang="it-IT" sz="2000" dirty="0" err="1"/>
              <a:t>Our</a:t>
            </a:r>
            <a:r>
              <a:rPr lang="it-IT" sz="2000" dirty="0"/>
              <a:t> focus </a:t>
            </a:r>
            <a:r>
              <a:rPr lang="it-IT" sz="2000" dirty="0" err="1"/>
              <a:t>will</a:t>
            </a:r>
            <a:r>
              <a:rPr lang="it-IT" sz="2000" dirty="0"/>
              <a:t> be on the </a:t>
            </a:r>
            <a:r>
              <a:rPr lang="it-IT" sz="2000" b="1" dirty="0" err="1"/>
              <a:t>Verification</a:t>
            </a:r>
            <a:r>
              <a:rPr lang="it-IT" sz="2000" b="1" dirty="0"/>
              <a:t> with Multiple Templates: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means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the network </a:t>
            </a:r>
            <a:r>
              <a:rPr lang="it-IT" sz="2000" dirty="0" err="1"/>
              <a:t>will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to </a:t>
            </a:r>
            <a:r>
              <a:rPr lang="it-IT" sz="2000" dirty="0" err="1"/>
              <a:t>make</a:t>
            </a:r>
            <a:r>
              <a:rPr lang="it-IT" sz="2000" dirty="0"/>
              <a:t> a match of a </a:t>
            </a:r>
            <a:r>
              <a:rPr lang="it-IT" sz="2000" dirty="0" err="1"/>
              <a:t>person</a:t>
            </a:r>
            <a:r>
              <a:rPr lang="it-IT" sz="2000" dirty="0"/>
              <a:t> </a:t>
            </a:r>
            <a:r>
              <a:rPr lang="it-IT" sz="2000" dirty="0" err="1"/>
              <a:t>against</a:t>
            </a:r>
            <a:r>
              <a:rPr lang="it-IT" sz="2000" dirty="0"/>
              <a:t> </a:t>
            </a:r>
            <a:r>
              <a:rPr lang="it-IT" sz="2000" dirty="0" err="1"/>
              <a:t>his</a:t>
            </a:r>
            <a:r>
              <a:rPr lang="it-IT" sz="2000" dirty="0"/>
              <a:t>/</a:t>
            </a:r>
            <a:r>
              <a:rPr lang="it-IT" sz="2000" dirty="0" err="1"/>
              <a:t>her</a:t>
            </a:r>
            <a:r>
              <a:rPr lang="it-IT" sz="2000" dirty="0"/>
              <a:t> </a:t>
            </a:r>
            <a:r>
              <a:rPr lang="it-IT" sz="2000" dirty="0" err="1"/>
              <a:t>stored</a:t>
            </a:r>
            <a:r>
              <a:rPr lang="it-IT" sz="2000" dirty="0"/>
              <a:t> </a:t>
            </a:r>
            <a:r>
              <a:rPr lang="it-IT" sz="2000" dirty="0" err="1"/>
              <a:t>templates</a:t>
            </a:r>
            <a:r>
              <a:rPr lang="it-IT" sz="2000" dirty="0"/>
              <a:t> on the </a:t>
            </a:r>
            <a:r>
              <a:rPr lang="it-IT" sz="2000" dirty="0" err="1"/>
              <a:t>dataset</a:t>
            </a:r>
            <a:endParaRPr lang="it-IT" sz="2000" dirty="0"/>
          </a:p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dirty="0"/>
          </a:p>
          <a:p>
            <a:pPr marL="0" indent="0">
              <a:lnSpc>
                <a:spcPct val="140000"/>
              </a:lnSpc>
              <a:buNone/>
            </a:pPr>
            <a:endParaRPr lang="it-IT" altLang="it-IT" sz="2200" dirty="0"/>
          </a:p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dirty="0"/>
          </a:p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dirty="0"/>
          </a:p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b="1" dirty="0"/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CD6F96AA-7B23-9046-B4D4-A04FD231F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0822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6F3A00-03F3-3840-A912-03007B32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 dirty="0"/>
              <a:t>03/06/2019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3373D7-EC81-A645-8CC8-AED935A3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K-Core </a:t>
            </a:r>
            <a:r>
              <a:rPr lang="it-IT" altLang="it-IT" dirty="0" err="1"/>
              <a:t>decomposition</a:t>
            </a:r>
            <a:r>
              <a:rPr lang="it-IT" altLang="it-IT" dirty="0"/>
              <a:t> of Large Networks on a Single PC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D3FE3F-793E-624F-BE5D-C6BE1A0A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9</a:t>
            </a:fld>
            <a:endParaRPr lang="it-IT" altLang="it-IT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282A560-FA86-1B45-80F1-D65AC2D87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03" y="548680"/>
            <a:ext cx="8155397" cy="2787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7325" indent="-187325" eaLnBrk="1" hangingPunct="1">
              <a:lnSpc>
                <a:spcPct val="140000"/>
              </a:lnSpc>
              <a:buFont typeface="Times" pitchFamily="2" charset="0"/>
              <a:buChar char="•"/>
            </a:pPr>
            <a:r>
              <a:rPr lang="it-IT" altLang="it-IT" sz="2200" dirty="0"/>
              <a:t>The </a:t>
            </a:r>
            <a:r>
              <a:rPr lang="it-IT" altLang="it-IT" sz="2200" dirty="0" err="1"/>
              <a:t>operation</a:t>
            </a:r>
            <a:r>
              <a:rPr lang="it-IT" altLang="it-IT" sz="2200" dirty="0"/>
              <a:t> </a:t>
            </a:r>
            <a:r>
              <a:rPr lang="it-IT" altLang="it-IT" sz="2200" dirty="0" err="1"/>
              <a:t>will</a:t>
            </a:r>
            <a:r>
              <a:rPr lang="it-IT" altLang="it-IT" sz="2200" dirty="0"/>
              <a:t> be </a:t>
            </a:r>
            <a:r>
              <a:rPr lang="it-IT" altLang="it-IT" sz="2200" dirty="0" err="1"/>
              <a:t>implemented</a:t>
            </a:r>
            <a:r>
              <a:rPr lang="it-IT" altLang="it-IT" sz="2200" dirty="0"/>
              <a:t> </a:t>
            </a:r>
            <a:r>
              <a:rPr lang="it-IT" altLang="it-IT" sz="2200" dirty="0" err="1"/>
              <a:t>according</a:t>
            </a:r>
            <a:r>
              <a:rPr lang="it-IT" altLang="it-IT" sz="2200" dirty="0"/>
              <a:t> to the «</a:t>
            </a:r>
            <a:r>
              <a:rPr lang="it-IT" altLang="it-IT" sz="2200" dirty="0" err="1"/>
              <a:t>One</a:t>
            </a:r>
            <a:r>
              <a:rPr lang="it-IT" altLang="it-IT" sz="2200" dirty="0"/>
              <a:t> vs </a:t>
            </a:r>
            <a:r>
              <a:rPr lang="it-IT" altLang="it-IT" sz="2200" dirty="0" err="1"/>
              <a:t>All</a:t>
            </a:r>
            <a:r>
              <a:rPr lang="it-IT" altLang="it-IT" sz="2200" dirty="0"/>
              <a:t>» procedure, so </a:t>
            </a:r>
            <a:r>
              <a:rPr lang="it-IT" altLang="it-IT" sz="2200" dirty="0" err="1"/>
              <a:t>that</a:t>
            </a:r>
            <a:r>
              <a:rPr lang="it-IT" altLang="it-IT" sz="2200" dirty="0"/>
              <a:t> </a:t>
            </a:r>
            <a:r>
              <a:rPr lang="it-IT" altLang="it-IT" sz="2200" dirty="0" err="1"/>
              <a:t>it</a:t>
            </a:r>
            <a:r>
              <a:rPr lang="it-IT" altLang="it-IT" sz="2200" dirty="0"/>
              <a:t> </a:t>
            </a:r>
            <a:r>
              <a:rPr lang="it-IT" altLang="it-IT" sz="2200" dirty="0" err="1"/>
              <a:t>is</a:t>
            </a:r>
            <a:r>
              <a:rPr lang="it-IT" altLang="it-IT" sz="2200" dirty="0"/>
              <a:t> </a:t>
            </a:r>
            <a:r>
              <a:rPr lang="it-IT" altLang="it-IT" sz="2200" dirty="0" err="1"/>
              <a:t>possible</a:t>
            </a:r>
            <a:r>
              <a:rPr lang="it-IT" altLang="it-IT" sz="2200" dirty="0"/>
              <a:t> to </a:t>
            </a:r>
            <a:r>
              <a:rPr lang="it-IT" altLang="it-IT" sz="2200" dirty="0" err="1"/>
              <a:t>have</a:t>
            </a:r>
            <a:r>
              <a:rPr lang="it-IT" altLang="it-IT" sz="2200" dirty="0"/>
              <a:t> a </a:t>
            </a:r>
            <a:r>
              <a:rPr lang="it-IT" altLang="it-IT" sz="2200" dirty="0" err="1"/>
              <a:t>better</a:t>
            </a:r>
            <a:r>
              <a:rPr lang="it-IT" altLang="it-IT" sz="2200" dirty="0"/>
              <a:t> </a:t>
            </a:r>
            <a:r>
              <a:rPr lang="it-IT" altLang="it-IT" sz="2200" dirty="0" err="1"/>
              <a:t>accuracy</a:t>
            </a:r>
            <a:r>
              <a:rPr lang="it-IT" altLang="it-IT" sz="2200" dirty="0"/>
              <a:t> </a:t>
            </a:r>
            <a:r>
              <a:rPr lang="it-IT" altLang="it-IT" sz="2200" dirty="0" err="1"/>
              <a:t>value</a:t>
            </a:r>
            <a:r>
              <a:rPr lang="it-IT" altLang="it-IT" sz="2200" dirty="0"/>
              <a:t>.</a:t>
            </a:r>
          </a:p>
          <a:p>
            <a:pPr marL="187325" indent="-187325" eaLnBrk="1" hangingPunct="1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1800" dirty="0"/>
          </a:p>
          <a:p>
            <a:pPr marL="857250" lvl="1" indent="-457200" eaLnBrk="1" hangingPunct="1">
              <a:lnSpc>
                <a:spcPct val="140000"/>
              </a:lnSpc>
              <a:buFont typeface="+mj-lt"/>
              <a:buAutoNum type="arabicPeriod"/>
            </a:pPr>
            <a:endParaRPr lang="it-IT" altLang="it-IT" sz="1800" dirty="0"/>
          </a:p>
          <a:p>
            <a:pPr marL="800100" lvl="2" indent="0" eaLnBrk="1" hangingPunct="1">
              <a:lnSpc>
                <a:spcPct val="140000"/>
              </a:lnSpc>
              <a:buNone/>
            </a:pPr>
            <a:endParaRPr lang="it-IT" altLang="it-IT" sz="1400" dirty="0"/>
          </a:p>
          <a:p>
            <a:pPr marL="187325" indent="-187325" eaLnBrk="1" hangingPunct="1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dirty="0"/>
          </a:p>
          <a:p>
            <a:pPr marL="187325" indent="-187325" eaLnBrk="1" hangingPunct="1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dirty="0"/>
          </a:p>
          <a:p>
            <a:pPr marL="187325" indent="-187325" eaLnBrk="1" hangingPunct="1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b="1" dirty="0"/>
          </a:p>
        </p:txBody>
      </p:sp>
      <p:sp>
        <p:nvSpPr>
          <p:cNvPr id="3" name="Per 2">
            <a:extLst>
              <a:ext uri="{FF2B5EF4-FFF2-40B4-BE49-F238E27FC236}">
                <a16:creationId xmlns:a16="http://schemas.microsoft.com/office/drawing/2014/main" id="{AEF9B4D6-5D63-B740-AB72-575E4698209F}"/>
              </a:ext>
            </a:extLst>
          </p:cNvPr>
          <p:cNvSpPr/>
          <p:nvPr/>
        </p:nvSpPr>
        <p:spPr bwMode="auto">
          <a:xfrm>
            <a:off x="6084168" y="5085184"/>
            <a:ext cx="1634480" cy="1634480"/>
          </a:xfrm>
          <a:prstGeom prst="mathMultiply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" name="Per 12">
            <a:extLst>
              <a:ext uri="{FF2B5EF4-FFF2-40B4-BE49-F238E27FC236}">
                <a16:creationId xmlns:a16="http://schemas.microsoft.com/office/drawing/2014/main" id="{060A5D9B-F417-264A-B68F-890B2AFBD6E0}"/>
              </a:ext>
            </a:extLst>
          </p:cNvPr>
          <p:cNvSpPr/>
          <p:nvPr/>
        </p:nvSpPr>
        <p:spPr bwMode="auto">
          <a:xfrm>
            <a:off x="4211960" y="5085184"/>
            <a:ext cx="914400" cy="914400"/>
          </a:xfrm>
          <a:prstGeom prst="mathMultiply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3B68A25-5FA5-1A46-9C02-DEC4FD5B6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4" y="2330450"/>
            <a:ext cx="5780164" cy="275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7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 core decomposition" id="{C85E092C-B6AA-7640-B7E5-2B54FFD3B54C}" vid="{C21E0077-CA50-F649-AA3A-718BBEB6F3C3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88</TotalTime>
  <Words>786</Words>
  <Application>Microsoft Office PowerPoint</Application>
  <PresentationFormat>On-screen Show (4:3)</PresentationFormat>
  <Paragraphs>114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Times</vt:lpstr>
      <vt:lpstr>la sapienza</vt:lpstr>
      <vt:lpstr>Siamese Networks and Image Verification</vt:lpstr>
      <vt:lpstr>Training our Siamese Network</vt:lpstr>
      <vt:lpstr>The CFPW Dataset</vt:lpstr>
      <vt:lpstr>Loading and splitting</vt:lpstr>
      <vt:lpstr>Training through TensorFlow</vt:lpstr>
      <vt:lpstr>Accuracy testing while training</vt:lpstr>
      <vt:lpstr>Our training results</vt:lpstr>
      <vt:lpstr>Testing the Network on the wild</vt:lpstr>
      <vt:lpstr>PowerPoint Presentation</vt:lpstr>
      <vt:lpstr>Python implementation of One vs All with Siameses Neural Networks </vt:lpstr>
      <vt:lpstr>Algorithm’s explanation</vt:lpstr>
      <vt:lpstr>AWS for more power</vt:lpstr>
      <vt:lpstr>FAR and FRR mutation during time</vt:lpstr>
      <vt:lpstr>Conclusions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Siamese Networks and Image Verification</dc:title>
  <dc:subject/>
  <dc:creator>Gabriel-Radu Taranciuc</dc:creator>
  <cp:keywords/>
  <dc:description/>
  <cp:lastModifiedBy>Gabriel-Radu Taranciuc</cp:lastModifiedBy>
  <cp:revision>10</cp:revision>
  <dcterms:created xsi:type="dcterms:W3CDTF">2019-06-12T17:26:15Z</dcterms:created>
  <dcterms:modified xsi:type="dcterms:W3CDTF">2019-06-12T18:54:18Z</dcterms:modified>
  <cp:category/>
</cp:coreProperties>
</file>