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rbel"/>
      </a:defRPr>
    </a:lvl1pPr>
    <a:lvl2pPr indent="228600" latinLnBrk="0">
      <a:defRPr sz="1200">
        <a:latin typeface="+mn-lt"/>
        <a:ea typeface="+mn-ea"/>
        <a:cs typeface="+mn-cs"/>
        <a:sym typeface="Corbel"/>
      </a:defRPr>
    </a:lvl2pPr>
    <a:lvl3pPr indent="457200" latinLnBrk="0">
      <a:defRPr sz="1200">
        <a:latin typeface="+mn-lt"/>
        <a:ea typeface="+mn-ea"/>
        <a:cs typeface="+mn-cs"/>
        <a:sym typeface="Corbel"/>
      </a:defRPr>
    </a:lvl3pPr>
    <a:lvl4pPr indent="685800" latinLnBrk="0">
      <a:defRPr sz="1200">
        <a:latin typeface="+mn-lt"/>
        <a:ea typeface="+mn-ea"/>
        <a:cs typeface="+mn-cs"/>
        <a:sym typeface="Corbel"/>
      </a:defRPr>
    </a:lvl4pPr>
    <a:lvl5pPr indent="914400" latinLnBrk="0">
      <a:defRPr sz="1200">
        <a:latin typeface="+mn-lt"/>
        <a:ea typeface="+mn-ea"/>
        <a:cs typeface="+mn-cs"/>
        <a:sym typeface="Corbel"/>
      </a:defRPr>
    </a:lvl5pPr>
    <a:lvl6pPr indent="1143000" latinLnBrk="0">
      <a:defRPr sz="1200">
        <a:latin typeface="+mn-lt"/>
        <a:ea typeface="+mn-ea"/>
        <a:cs typeface="+mn-cs"/>
        <a:sym typeface="Corbel"/>
      </a:defRPr>
    </a:lvl6pPr>
    <a:lvl7pPr indent="1371600" latinLnBrk="0">
      <a:defRPr sz="1200">
        <a:latin typeface="+mn-lt"/>
        <a:ea typeface="+mn-ea"/>
        <a:cs typeface="+mn-cs"/>
        <a:sym typeface="Corbel"/>
      </a:defRPr>
    </a:lvl7pPr>
    <a:lvl8pPr indent="1600200" latinLnBrk="0">
      <a:defRPr sz="1200">
        <a:latin typeface="+mn-lt"/>
        <a:ea typeface="+mn-ea"/>
        <a:cs typeface="+mn-cs"/>
        <a:sym typeface="Corbel"/>
      </a:defRPr>
    </a:lvl8pPr>
    <a:lvl9pPr indent="18288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3355847"/>
            <a:ext cx="8077200" cy="167335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5" name="Titolo Testo"/>
          <p:cNvSpPr txBox="1">
            <a:spLocks noGrp="1"/>
          </p:cNvSpPr>
          <p:nvPr>
            <p:ph type="title"/>
          </p:nvPr>
        </p:nvSpPr>
        <p:spPr>
          <a:xfrm>
            <a:off x="749808" y="118871"/>
            <a:ext cx="8013194" cy="16367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40662" y="1828800"/>
            <a:ext cx="8022339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457200" y="1773933"/>
            <a:ext cx="4038600" cy="46238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8" indent="-320038">
              <a:defRPr sz="2800"/>
            </a:lvl2pPr>
            <a:lvl3pPr marL="1088136" indent="-320038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98986"/>
            <a:ext cx="4040188" cy="7153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300" cap="all"/>
            </a:lvl1pPr>
            <a:lvl2pPr marL="0" indent="0">
              <a:buClrTx/>
              <a:buSzTx/>
              <a:buNone/>
              <a:defRPr sz="2300" cap="all"/>
            </a:lvl2pPr>
            <a:lvl3pPr marL="0" indent="0">
              <a:buClrTx/>
              <a:buSzTx/>
              <a:buNone/>
              <a:defRPr sz="2300" cap="all"/>
            </a:lvl3pPr>
            <a:lvl4pPr marL="0" indent="0">
              <a:buClrTx/>
              <a:buSzTx/>
              <a:buNone/>
              <a:defRPr sz="2300" cap="all"/>
            </a:lvl4pPr>
            <a:lvl5pPr marL="0" indent="0">
              <a:buClrTx/>
              <a:buSzTx/>
              <a:buNone/>
              <a:defRPr sz="2300" cap="all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698986"/>
            <a:ext cx="4041775" cy="715359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>
            <a:spLocks noGrp="1"/>
          </p:cNvSpPr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7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019375" y="1743131"/>
            <a:ext cx="5920645" cy="4558889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167836" y="1730018"/>
            <a:ext cx="2468884" cy="45720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Rettangolo 11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2" name="Rettangolo 8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>
            <a:spLocks noGrp="1"/>
          </p:cNvSpPr>
          <p:nvPr>
            <p:ph type="title"/>
          </p:nvPr>
        </p:nvSpPr>
        <p:spPr>
          <a:xfrm>
            <a:off x="164592" y="155447"/>
            <a:ext cx="2525150" cy="97841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91" name="Segnaposto immagine 2"/>
          <p:cNvSpPr>
            <a:spLocks noGrp="1"/>
          </p:cNvSpPr>
          <p:nvPr>
            <p:ph type="pic" idx="13"/>
          </p:nvPr>
        </p:nvSpPr>
        <p:spPr>
          <a:xfrm>
            <a:off x="2903802" y="1484808"/>
            <a:ext cx="6247402" cy="53731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64592" y="1728216"/>
            <a:ext cx="2468880" cy="4572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4" name="Rettangolo 8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908092" y="1193800"/>
            <a:ext cx="165101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" name="Rettangolo 6"/>
          <p:cNvSpPr/>
          <p:nvPr/>
        </p:nvSpPr>
        <p:spPr>
          <a:xfrm>
            <a:off x="-1" y="-3"/>
            <a:ext cx="9144001" cy="14337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4" name="Titolo Testo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773160" y="6573519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  <a:latin typeface="+mn-lt"/>
                <a:ea typeface="+mn-ea"/>
                <a:cs typeface="+mn-cs"/>
                <a:sym typeface="Corbe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1pPr>
      <a:lvl2pPr marL="770706" marR="0" indent="-31350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­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6pPr>
      <a:lvl7pPr marL="1971038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7pPr>
      <a:lvl8pPr marL="2172205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>
            <a:spLocks noGrp="1"/>
          </p:cNvSpPr>
          <p:nvPr>
            <p:ph type="subTitle" sz="quarter" idx="1"/>
          </p:nvPr>
        </p:nvSpPr>
        <p:spPr>
          <a:xfrm>
            <a:off x="500034" y="2357427"/>
            <a:ext cx="8077201" cy="1499620"/>
          </a:xfrm>
          <a:prstGeom prst="rect">
            <a:avLst/>
          </a:prstGeom>
        </p:spPr>
        <p:txBody>
          <a:bodyPr/>
          <a:lstStyle>
            <a:lvl1pPr algn="ctr" defTabSz="795527">
              <a:defRPr sz="2700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1"/>
            <a:ext cx="434095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Antonio Zappia,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i="1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r>
              <a:t>FINAL PROJECT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olo 9"/>
          <p:cNvSpPr txBox="1">
            <a:spLocks noGrp="1"/>
          </p:cNvSpPr>
          <p:nvPr>
            <p:ph type="title"/>
          </p:nvPr>
        </p:nvSpPr>
        <p:spPr>
          <a:xfrm>
            <a:off x="2907509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46" name="Rettangolo 5"/>
          <p:cNvSpPr txBox="1"/>
          <p:nvPr/>
        </p:nvSpPr>
        <p:spPr>
          <a:xfrm>
            <a:off x="3260397" y="17859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28868"/>
            <a:ext cx="4186250" cy="42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tangolo 8"/>
          <p:cNvSpPr txBox="1"/>
          <p:nvPr/>
        </p:nvSpPr>
        <p:spPr>
          <a:xfrm>
            <a:off x="4617720" y="2357429"/>
            <a:ext cx="4266280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69 true True Positive predictions (that is, the prediction says that a patient RUNS the risk, and he really runs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83 true True Negative predictions (that is, the prediction says that a patient DOESN'T run the risk, and he really DOESN'T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39 false False Positive predictions (that is, the prediction says that a patient RUNS the risk, but he doesn't really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38 false False Negative predictions (that is, the prediction says that a patient DOESN'T run the risk, but he really run the risk!)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olo 9"/>
          <p:cNvSpPr txBox="1">
            <a:spLocks noGrp="1"/>
          </p:cNvSpPr>
          <p:nvPr>
            <p:ph type="title"/>
          </p:nvPr>
        </p:nvSpPr>
        <p:spPr>
          <a:xfrm>
            <a:off x="28574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1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52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63.89% </a:t>
            </a:r>
          </a:p>
        </p:txBody>
      </p:sp>
      <p:sp>
        <p:nvSpPr>
          <p:cNvPr id="153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54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64.49% </a:t>
            </a:r>
          </a:p>
        </p:txBody>
      </p:sp>
      <p:sp>
        <p:nvSpPr>
          <p:cNvPr id="155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56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64.19%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olo 9"/>
          <p:cNvSpPr txBox="1">
            <a:spLocks noGrp="1"/>
          </p:cNvSpPr>
          <p:nvPr>
            <p:ph type="title"/>
          </p:nvPr>
        </p:nvSpPr>
        <p:spPr>
          <a:xfrm>
            <a:off x="28320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9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09" y="2143116"/>
            <a:ext cx="4473033" cy="300039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3"/>
          <p:cNvSpPr/>
          <p:nvPr/>
        </p:nvSpPr>
        <p:spPr>
          <a:xfrm>
            <a:off x="5643569" y="2831734"/>
            <a:ext cx="2928960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0.7194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2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63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66.38%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68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72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50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39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66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67" name="Titolo 9"/>
          <p:cNvSpPr txBox="1"/>
          <p:nvPr/>
        </p:nvSpPr>
        <p:spPr>
          <a:xfrm>
            <a:off x="26887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pic>
        <p:nvPicPr>
          <p:cNvPr id="168" name="ConfusionMatrix KNN..png" descr="ConfusionMatrix KNN..png"/>
          <p:cNvPicPr>
            <a:picLocks noChangeAspect="1"/>
          </p:cNvPicPr>
          <p:nvPr/>
        </p:nvPicPr>
        <p:blipFill>
          <a:blip r:embed="rId2" cstate="print"/>
          <a:srcRect t="2311" b="2312"/>
          <a:stretch>
            <a:fillRect/>
          </a:stretch>
        </p:blipFill>
        <p:spPr>
          <a:xfrm>
            <a:off x="4438989" y="2238534"/>
            <a:ext cx="4186251" cy="42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tangolo 4"/>
          <p:cNvSpPr txBox="1"/>
          <p:nvPr/>
        </p:nvSpPr>
        <p:spPr>
          <a:xfrm>
            <a:off x="260002" y="2919055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71" name="Rectangle 3"/>
          <p:cNvSpPr/>
          <p:nvPr/>
        </p:nvSpPr>
        <p:spPr>
          <a:xfrm>
            <a:off x="285718" y="21200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57.63%</a:t>
            </a:r>
          </a:p>
        </p:txBody>
      </p:sp>
      <p:sp>
        <p:nvSpPr>
          <p:cNvPr id="172" name="Rettangolo 7"/>
          <p:cNvSpPr txBox="1"/>
          <p:nvPr/>
        </p:nvSpPr>
        <p:spPr>
          <a:xfrm>
            <a:off x="188563" y="16160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73" name="Rectangle 4"/>
          <p:cNvSpPr/>
          <p:nvPr/>
        </p:nvSpPr>
        <p:spPr>
          <a:xfrm>
            <a:off x="285719" y="3352524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63.55%</a:t>
            </a:r>
          </a:p>
        </p:txBody>
      </p:sp>
      <p:sp>
        <p:nvSpPr>
          <p:cNvPr id="174" name="Rettangolo 9"/>
          <p:cNvSpPr txBox="1"/>
          <p:nvPr/>
        </p:nvSpPr>
        <p:spPr>
          <a:xfrm>
            <a:off x="213710" y="40878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75" name="CasellaDiTesto 10"/>
          <p:cNvSpPr txBox="1"/>
          <p:nvPr/>
        </p:nvSpPr>
        <p:spPr>
          <a:xfrm>
            <a:off x="285719" y="4584970"/>
            <a:ext cx="8858282" cy="118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60.44%</a:t>
            </a:r>
            <a:br>
              <a:rPr sz="2000" i="1">
                <a:solidFill>
                  <a:srgbClr val="0070C0"/>
                </a:solidFill>
              </a:rPr>
            </a:br>
            <a:endParaRPr sz="2000" i="1">
              <a:solidFill>
                <a:srgbClr val="0070C0"/>
              </a:solidFill>
            </a:endParaRPr>
          </a:p>
        </p:txBody>
      </p:sp>
      <p:sp>
        <p:nvSpPr>
          <p:cNvPr id="176" name="Titolo 9"/>
          <p:cNvSpPr txBox="1"/>
          <p:nvPr/>
        </p:nvSpPr>
        <p:spPr>
          <a:xfrm>
            <a:off x="2587164" y="-517597"/>
            <a:ext cx="7686703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alleria immagini" descr="Galleria immagini"/>
          <p:cNvPicPr>
            <a:picLocks noChangeAspect="1"/>
          </p:cNvPicPr>
          <p:nvPr/>
        </p:nvPicPr>
        <p:blipFill>
          <a:blip r:embed="rId2" cstate="print"/>
          <a:srcRect t="897" b="896"/>
          <a:stretch>
            <a:fillRect/>
          </a:stretch>
        </p:blipFill>
        <p:spPr>
          <a:xfrm>
            <a:off x="4789039" y="2834194"/>
            <a:ext cx="4070423" cy="267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alleria immagini" descr="Galleria immagini"/>
          <p:cNvPicPr>
            <a:picLocks noChangeAspect="1"/>
          </p:cNvPicPr>
          <p:nvPr/>
        </p:nvPicPr>
        <p:blipFill>
          <a:blip r:embed="rId3" cstate="print"/>
          <a:srcRect l="997" r="997"/>
          <a:stretch>
            <a:fillRect/>
          </a:stretch>
        </p:blipFill>
        <p:spPr>
          <a:xfrm>
            <a:off x="195062" y="2834392"/>
            <a:ext cx="3977056" cy="267136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83" name="Rettangolo 9"/>
          <p:cNvSpPr txBox="1"/>
          <p:nvPr/>
        </p:nvSpPr>
        <p:spPr>
          <a:xfrm>
            <a:off x="1088528" y="1686474"/>
            <a:ext cx="6966940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Analyses F1 Score and Accuracy respect Number of Neighbour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ROCCurve KNN.png" descr="ROCCurve KN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2845" y="2273164"/>
            <a:ext cx="4789867" cy="344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187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0.6384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88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89" name="Rectangle 4"/>
          <p:cNvSpPr/>
          <p:nvPr/>
        </p:nvSpPr>
        <p:spPr>
          <a:xfrm>
            <a:off x="428594" y="6064655"/>
            <a:ext cx="5056890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61.14%</a:t>
            </a:r>
            <a:r>
              <a:rPr sz="1100"/>
              <a:t> </a:t>
            </a:r>
          </a:p>
        </p:txBody>
      </p:sp>
      <p:sp>
        <p:nvSpPr>
          <p:cNvPr id="190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alleria immagini" descr="Galleria immagini"/>
          <p:cNvPicPr>
            <a:picLocks noChangeAspect="1"/>
          </p:cNvPicPr>
          <p:nvPr/>
        </p:nvPicPr>
        <p:blipFill>
          <a:blip r:embed="rId2" cstate="print"/>
          <a:srcRect t="420" b="420"/>
          <a:stretch>
            <a:fillRect/>
          </a:stretch>
        </p:blipFill>
        <p:spPr>
          <a:xfrm>
            <a:off x="4592634" y="2009944"/>
            <a:ext cx="4346031" cy="456778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70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81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41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37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94" name="Titolo 9"/>
          <p:cNvSpPr txBox="1"/>
          <p:nvPr/>
        </p:nvSpPr>
        <p:spPr>
          <a:xfrm>
            <a:off x="24017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Support Vector Machine</a:t>
            </a:r>
          </a:p>
        </p:txBody>
      </p:sp>
      <p:sp>
        <p:nvSpPr>
          <p:cNvPr id="195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98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63.06% </a:t>
            </a:r>
          </a:p>
        </p:txBody>
      </p:sp>
      <p:sp>
        <p:nvSpPr>
          <p:cNvPr id="199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00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65.42% </a:t>
            </a:r>
          </a:p>
        </p:txBody>
      </p:sp>
      <p:sp>
        <p:nvSpPr>
          <p:cNvPr id="201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02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64.22%</a:t>
            </a:r>
          </a:p>
        </p:txBody>
      </p:sp>
      <p:sp>
        <p:nvSpPr>
          <p:cNvPr id="203" name="Titolo 9"/>
          <p:cNvSpPr txBox="1"/>
          <p:nvPr/>
        </p:nvSpPr>
        <p:spPr>
          <a:xfrm>
            <a:off x="24906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alleria immagini" descr="Galleria immagini"/>
          <p:cNvPicPr>
            <a:picLocks noChangeAspect="1"/>
          </p:cNvPicPr>
          <p:nvPr/>
        </p:nvPicPr>
        <p:blipFill>
          <a:blip r:embed="rId2" cstate="print"/>
          <a:srcRect t="173" b="172"/>
          <a:stretch>
            <a:fillRect/>
          </a:stretch>
        </p:blipFill>
        <p:spPr>
          <a:xfrm>
            <a:off x="3371441" y="2131634"/>
            <a:ext cx="5849852" cy="378646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olo 9"/>
          <p:cNvSpPr txBox="1"/>
          <p:nvPr/>
        </p:nvSpPr>
        <p:spPr>
          <a:xfrm>
            <a:off x="2453059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  <p:sp>
        <p:nvSpPr>
          <p:cNvPr id="207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08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0.7164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09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10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65.94%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09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500034" y="1785926"/>
            <a:ext cx="8229601" cy="462561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World Health Organization has estimated 12 million deaths occur worldwide, every year due to Heart diseases; in fact, Cardiovascular diseases are the number </a:t>
            </a:r>
            <a:r>
              <a:rPr b="1" dirty="0"/>
              <a:t>1</a:t>
            </a:r>
            <a:r>
              <a:rPr dirty="0"/>
              <a:t> cause of death globally!</a:t>
            </a:r>
            <a:endParaRPr lang="it-IT" dirty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This project intend to prove the correlation between current </a:t>
            </a:r>
            <a:r>
              <a:rPr dirty="0" err="1"/>
              <a:t>behaviours</a:t>
            </a:r>
            <a:r>
              <a:rPr dirty="0"/>
              <a:t> of a person, and his future risk of heart disease, using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model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 err="1"/>
              <a:t>Logistic</a:t>
            </a:r>
            <a:r>
              <a:rPr lang="it-IT" i="1" dirty="0"/>
              <a:t> </a:t>
            </a:r>
            <a:r>
              <a:rPr lang="it-IT" i="1" dirty="0" err="1"/>
              <a:t>Regression</a:t>
            </a:r>
            <a:r>
              <a:rPr lang="it-IT" i="1" dirty="0"/>
              <a:t>, </a:t>
            </a:r>
            <a:r>
              <a:rPr lang="it-IT" i="1" dirty="0" err="1"/>
              <a:t>K-Nearest</a:t>
            </a:r>
            <a:r>
              <a:rPr lang="it-IT" i="1" dirty="0"/>
              <a:t> </a:t>
            </a:r>
            <a:r>
              <a:rPr lang="it-IT" i="1" dirty="0" err="1"/>
              <a:t>Neighbors</a:t>
            </a:r>
            <a:r>
              <a:rPr lang="it-IT" i="1" dirty="0"/>
              <a:t>, </a:t>
            </a:r>
            <a:r>
              <a:rPr lang="it-IT" i="1" dirty="0" err="1"/>
              <a:t>Support</a:t>
            </a:r>
            <a:r>
              <a:rPr lang="it-IT" i="1" dirty="0"/>
              <a:t> </a:t>
            </a:r>
            <a:r>
              <a:rPr lang="it-IT" i="1" dirty="0" err="1"/>
              <a:t>Vector</a:t>
            </a:r>
            <a:r>
              <a:rPr lang="it-IT" i="1" dirty="0"/>
              <a:t> </a:t>
            </a:r>
            <a:r>
              <a:rPr lang="it-IT" i="1" dirty="0" err="1"/>
              <a:t>Machine</a:t>
            </a:r>
            <a:r>
              <a:rPr lang="it-IT" i="1" dirty="0"/>
              <a:t>,</a:t>
            </a:r>
            <a:r>
              <a:rPr lang="it-IT" dirty="0"/>
              <a:t> </a:t>
            </a:r>
            <a:r>
              <a:rPr lang="it-IT" dirty="0" err="1"/>
              <a:t>etc…</a:t>
            </a:r>
            <a:r>
              <a:rPr lang="it-IT" dirty="0"/>
              <a:t>..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Confusion Matrix Neural.png" descr="Confusion Matrix Neural.png"/>
          <p:cNvPicPr>
            <a:picLocks noChangeAspect="1"/>
          </p:cNvPicPr>
          <p:nvPr/>
        </p:nvPicPr>
        <p:blipFill>
          <a:blip r:embed="rId2" cstate="print"/>
          <a:srcRect t="1758" b="1758"/>
          <a:stretch>
            <a:fillRect/>
          </a:stretch>
        </p:blipFill>
        <p:spPr>
          <a:xfrm>
            <a:off x="4286248" y="1928790"/>
            <a:ext cx="4449763" cy="4550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  <p:sp>
        <p:nvSpPr>
          <p:cNvPr id="214" name="Segnaposto contenuto 2"/>
          <p:cNvSpPr txBox="1"/>
          <p:nvPr/>
        </p:nvSpPr>
        <p:spPr>
          <a:xfrm>
            <a:off x="466608" y="21975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74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67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48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40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217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58.26% </a:t>
            </a:r>
          </a:p>
        </p:txBody>
      </p:sp>
      <p:sp>
        <p:nvSpPr>
          <p:cNvPr id="218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19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62.62% </a:t>
            </a:r>
          </a:p>
        </p:txBody>
      </p:sp>
      <p:sp>
        <p:nvSpPr>
          <p:cNvPr id="220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21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60.36%</a:t>
            </a:r>
          </a:p>
        </p:txBody>
      </p:sp>
      <p:sp>
        <p:nvSpPr>
          <p:cNvPr id="222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25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26" name="Rectangle 3"/>
          <p:cNvSpPr/>
          <p:nvPr/>
        </p:nvSpPr>
        <p:spPr>
          <a:xfrm>
            <a:off x="360368" y="3155887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0.6522</a:t>
            </a:r>
          </a:p>
        </p:txBody>
      </p:sp>
      <p:sp>
        <p:nvSpPr>
          <p:cNvPr id="227" name="Rettangolo 7"/>
          <p:cNvSpPr txBox="1"/>
          <p:nvPr/>
        </p:nvSpPr>
        <p:spPr>
          <a:xfrm>
            <a:off x="174277" y="57197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28" name="Rectangle 4"/>
          <p:cNvSpPr/>
          <p:nvPr/>
        </p:nvSpPr>
        <p:spPr>
          <a:xfrm>
            <a:off x="276194" y="6128155"/>
            <a:ext cx="505664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61.57%</a:t>
            </a:r>
            <a:r>
              <a:rPr sz="1100"/>
              <a:t> </a:t>
            </a:r>
          </a:p>
        </p:txBody>
      </p:sp>
      <p:pic>
        <p:nvPicPr>
          <p:cNvPr id="229" name="ROC Neural1.png" descr="ROC Neura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924" y="2318752"/>
            <a:ext cx="5257235" cy="3690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32" name="Rettangolo 4"/>
          <p:cNvSpPr txBox="1"/>
          <p:nvPr/>
        </p:nvSpPr>
        <p:spPr>
          <a:xfrm>
            <a:off x="434593" y="17398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Loss curve (Loss value for Number of iterations)</a:t>
            </a:r>
          </a:p>
        </p:txBody>
      </p:sp>
      <p:pic>
        <p:nvPicPr>
          <p:cNvPr id="233" name="LOSS curve Neural.png" descr="LOSS curve Neur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841" y="2138460"/>
            <a:ext cx="6134103" cy="4533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pic>
        <p:nvPicPr>
          <p:cNvPr id="236" name="Picture Placeholder 9" descr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  <p:sp>
        <p:nvSpPr>
          <p:cNvPr id="23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best depth decision tree (depth 5) are as follows: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47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32 were incorrectly classified as negative</a:t>
            </a:r>
          </a:p>
        </p:txBody>
      </p:sp>
      <p:sp>
        <p:nvSpPr>
          <p:cNvPr id="238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1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0.689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/>
          </a:p>
          <a:p>
            <a:pPr indent="118871"/>
            <a:r>
              <a:t>Accuracy: </a:t>
            </a:r>
          </a:p>
          <a:p>
            <a:pPr indent="118871"/>
            <a:r>
              <a:t>he overall predicted accuracy of the model is: </a:t>
            </a:r>
            <a:r>
              <a:rPr i="1">
                <a:solidFill>
                  <a:srgbClr val="0070C0"/>
                </a:solidFill>
              </a:rPr>
              <a:t>65.07%</a:t>
            </a:r>
            <a:r>
              <a:rPr sz="900"/>
              <a:t> </a:t>
            </a:r>
          </a:p>
        </p:txBody>
      </p:sp>
      <p:sp>
        <p:nvSpPr>
          <p:cNvPr id="245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46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The Decision Tree</a:t>
            </a:r>
          </a:p>
        </p:txBody>
      </p:sp>
      <p:sp>
        <p:nvSpPr>
          <p:cNvPr id="249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250" name="Picture 11" descr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75191"/>
            <a:ext cx="8229600" cy="4626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Randon Forest Classifiers</a:t>
            </a:r>
          </a:p>
        </p:txBody>
      </p:sp>
      <p:sp>
        <p:nvSpPr>
          <p:cNvPr id="25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trained  Classifier has values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74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48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32 were incorrectly classified as negative</a:t>
            </a:r>
          </a:p>
        </p:txBody>
      </p:sp>
      <p:sp>
        <p:nvSpPr>
          <p:cNvPr id="254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255" name="Picture Placeholder 7" descr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58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39" y="1857363"/>
            <a:ext cx="859828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1. Initialization and Presentation of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2. Data Exploration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3. Modify and work on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4. Prediction with </a:t>
            </a:r>
            <a:r>
              <a:rPr i="1" dirty="0"/>
              <a:t>Logistic Regression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5. </a:t>
            </a:r>
            <a:r>
              <a:rPr i="0" dirty="0"/>
              <a:t>Prediction with</a:t>
            </a:r>
            <a:r>
              <a:rPr dirty="0"/>
              <a:t> K-Nearest Neighbors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6. </a:t>
            </a:r>
            <a:r>
              <a:rPr i="0" dirty="0"/>
              <a:t>Prediction with</a:t>
            </a:r>
            <a:r>
              <a:rPr dirty="0"/>
              <a:t> Support Vector Machine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7. </a:t>
            </a:r>
            <a:r>
              <a:rPr i="0" dirty="0"/>
              <a:t>Prediction with</a:t>
            </a:r>
            <a:r>
              <a:rPr dirty="0"/>
              <a:t>  Neural Networks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8. Prediction with Decision Trees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9. Prediction with Random Forests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6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0.6844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/>
          </a:p>
          <a:p>
            <a:pPr indent="118871"/>
            <a:r>
              <a:t>Accuracy: </a:t>
            </a:r>
          </a:p>
          <a:p>
            <a:pPr indent="118871"/>
            <a:r>
              <a:t>The overall predicted accuracy of the model is: </a:t>
            </a:r>
            <a:r>
              <a:rPr i="1">
                <a:solidFill>
                  <a:srgbClr val="0070C0"/>
                </a:solidFill>
              </a:rPr>
              <a:t>64.19%</a:t>
            </a:r>
            <a:r>
              <a:rPr sz="900"/>
              <a:t> </a:t>
            </a:r>
          </a:p>
        </p:txBody>
      </p:sp>
      <p:sp>
        <p:nvSpPr>
          <p:cNvPr id="262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63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/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Model ROC Comparison</a:t>
            </a:r>
          </a:p>
        </p:txBody>
      </p:sp>
      <p:sp>
        <p:nvSpPr>
          <p:cNvPr id="26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3426AAA-9D89-40AE-AC3D-767363107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86"/>
            <a:ext cx="9144000" cy="51410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653355-0059-4A90-ABC3-1451EB53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and Accuracy Comparisons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C28E7-0270-4E27-A759-93485E79B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0B52722-7D95-4AFE-8636-B60C42F51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86"/>
            <a:ext cx="9144000" cy="51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29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sp>
        <p:nvSpPr>
          <p:cNvPr id="115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214282" y="2000237"/>
            <a:ext cx="8229601" cy="4625614"/>
          </a:xfrm>
          <a:prstGeom prst="rect">
            <a:avLst/>
          </a:prstGeom>
        </p:spPr>
        <p:txBody>
          <a:bodyPr/>
          <a:lstStyle/>
          <a:p>
            <a:pPr marL="960119" indent="-1280159">
              <a:buSzTx/>
              <a:buNone/>
              <a:defRPr sz="2600"/>
            </a:pPr>
            <a:r>
              <a:rPr dirty="0"/>
              <a:t>The dataset consist</a:t>
            </a:r>
            <a:r>
              <a:rPr lang="it-IT"/>
              <a:t>s</a:t>
            </a:r>
            <a:r>
              <a:t> </a:t>
            </a:r>
            <a:r>
              <a:rPr dirty="0"/>
              <a:t>of an ongoing cardiovascular study on residents of the town of Framingham, Massachusetts.</a:t>
            </a:r>
          </a:p>
          <a:p>
            <a:pPr marL="960119" indent="-1280159">
              <a:buSzTx/>
              <a:buNone/>
              <a:defRPr sz="2600"/>
            </a:pPr>
            <a:r>
              <a:rPr dirty="0"/>
              <a:t>We have a dataset consisting of 3749 rows and 16 columns.</a:t>
            </a:r>
          </a:p>
          <a:p>
            <a:pPr marL="960119" indent="-1280159">
              <a:buSzTx/>
              <a:buNone/>
              <a:defRPr sz="2600"/>
            </a:pPr>
            <a:endParaRPr dirty="0"/>
          </a:p>
          <a:p>
            <a:pPr marL="960119" indent="-1280159">
              <a:buSzTx/>
              <a:buNone/>
              <a:defRPr sz="2600"/>
            </a:pPr>
            <a:r>
              <a:rPr dirty="0"/>
              <a:t>The shown attributes are divided in:</a:t>
            </a:r>
          </a:p>
          <a:p>
            <a:pPr marL="0">
              <a:buChar char="-"/>
              <a:defRPr sz="2600"/>
            </a:pPr>
            <a:r>
              <a:rPr dirty="0"/>
              <a:t>Demographic attributes</a:t>
            </a:r>
          </a:p>
          <a:p>
            <a:pPr marL="0">
              <a:buChar char="-"/>
              <a:defRPr sz="2600"/>
            </a:pPr>
            <a:r>
              <a:rPr dirty="0"/>
              <a:t>Behavioral attributes</a:t>
            </a:r>
          </a:p>
          <a:p>
            <a:pPr marL="0">
              <a:buChar char="-"/>
              <a:defRPr sz="2600"/>
            </a:pPr>
            <a:r>
              <a:rPr dirty="0"/>
              <a:t>Medical attributes (history) </a:t>
            </a:r>
          </a:p>
          <a:p>
            <a:pPr marL="0">
              <a:buChar char="-"/>
              <a:defRPr sz="2600"/>
            </a:pPr>
            <a:r>
              <a:rPr dirty="0"/>
              <a:t>Medical attributes (current)</a:t>
            </a:r>
          </a:p>
          <a:p>
            <a:pPr marL="0">
              <a:buChar char="-"/>
              <a:defRPr sz="2600"/>
            </a:pPr>
            <a:r>
              <a:rPr dirty="0"/>
              <a:t>Predict variable (desired target)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7" y="1697653"/>
            <a:ext cx="7143802" cy="5160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7" y="1574051"/>
            <a:ext cx="3929092" cy="5283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54" y="3571876"/>
            <a:ext cx="4786346" cy="1090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25" name="CasellaDiTesto 5"/>
          <p:cNvSpPr txBox="1"/>
          <p:nvPr/>
        </p:nvSpPr>
        <p:spPr>
          <a:xfrm>
            <a:off x="-1" y="2643182"/>
            <a:ext cx="514353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</a:t>
            </a:r>
            <a:r>
              <a:rPr baseline="30000"/>
              <a:t>st</a:t>
            </a:r>
            <a:r>
              <a:t> example: SMOKERS vs NON-smokers</a:t>
            </a:r>
            <a:endParaRPr>
              <a:latin typeface="+mn-lt"/>
              <a:ea typeface="+mn-ea"/>
              <a:cs typeface="+mn-cs"/>
              <a:sym typeface="Corbel"/>
            </a:endParaRP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3071809"/>
            <a:ext cx="5610227" cy="59055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ttangolo 8"/>
          <p:cNvSpPr txBox="1"/>
          <p:nvPr/>
        </p:nvSpPr>
        <p:spPr>
          <a:xfrm>
            <a:off x="45720" y="4000504"/>
            <a:ext cx="6552277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</a:t>
            </a:r>
            <a:r>
              <a:rPr baseline="30000"/>
              <a:t>nd</a:t>
            </a:r>
            <a:r>
              <a:t> example: patients WITH diabetes vs withOUT diabetes</a:t>
            </a:r>
          </a:p>
        </p:txBody>
      </p:sp>
      <p:sp>
        <p:nvSpPr>
          <p:cNvPr id="128" name="CasellaDiTesto 9"/>
          <p:cNvSpPr txBox="1"/>
          <p:nvPr/>
        </p:nvSpPr>
        <p:spPr>
          <a:xfrm>
            <a:off x="0" y="1500174"/>
            <a:ext cx="9144000" cy="54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We can quite demonstrate that , for some of the variables, our dataset is enough balanced... but for other variables the dataset is NOT balanced</a:t>
            </a:r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4429130"/>
            <a:ext cx="4972052" cy="46672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ttangolo 11"/>
          <p:cNvSpPr txBox="1"/>
          <p:nvPr/>
        </p:nvSpPr>
        <p:spPr>
          <a:xfrm>
            <a:off x="45719" y="5286389"/>
            <a:ext cx="955267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</a:t>
            </a:r>
            <a:r>
              <a:rPr baseline="30000"/>
              <a:t>rd</a:t>
            </a:r>
            <a:r>
              <a:t> example: patients WITH or withOUT risk of coronary heart disease CHD within 10 years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5715015"/>
            <a:ext cx="8929718" cy="579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4" name="Rettangolo 4"/>
          <p:cNvSpPr txBox="1"/>
          <p:nvPr/>
        </p:nvSpPr>
        <p:spPr>
          <a:xfrm>
            <a:off x="331439" y="1928803"/>
            <a:ext cx="7909601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</a:t>
            </a:r>
            <a:r>
              <a:rPr baseline="30000"/>
              <a:t>th</a:t>
            </a:r>
            <a:r>
              <a:t> example: frequency of a previous Stroke differentiated for Sex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5" y="2500304"/>
            <a:ext cx="6078560" cy="385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olo 9"/>
          <p:cNvSpPr txBox="1">
            <a:spLocks noGrp="1"/>
          </p:cNvSpPr>
          <p:nvPr>
            <p:ph type="title"/>
          </p:nvPr>
        </p:nvSpPr>
        <p:spPr>
          <a:xfrm>
            <a:off x="1285852" y="0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Modify and work on the dataset</a:t>
            </a:r>
            <a:br/>
            <a:endParaRPr/>
          </a:p>
        </p:txBody>
      </p:sp>
      <p:sp>
        <p:nvSpPr>
          <p:cNvPr id="138" name="CasellaDiTesto 4"/>
          <p:cNvSpPr txBox="1"/>
          <p:nvPr/>
        </p:nvSpPr>
        <p:spPr>
          <a:xfrm>
            <a:off x="142843" y="1714487"/>
            <a:ext cx="1989224" cy="32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Solve the inequality</a:t>
            </a:r>
          </a:p>
        </p:txBody>
      </p:sp>
      <p:sp>
        <p:nvSpPr>
          <p:cNvPr id="139" name="CasellaDiTesto 5"/>
          <p:cNvSpPr txBox="1"/>
          <p:nvPr/>
        </p:nvSpPr>
        <p:spPr>
          <a:xfrm>
            <a:off x="142843" y="2071677"/>
            <a:ext cx="900115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In order to have </a:t>
            </a:r>
            <a:r>
              <a:rPr b="1" dirty="0"/>
              <a:t>equality</a:t>
            </a:r>
            <a:r>
              <a:rPr dirty="0"/>
              <a:t> between 0 and 1 belonging to the '</a:t>
            </a:r>
            <a:r>
              <a:rPr dirty="0" err="1"/>
              <a:t>TenYearCHD</a:t>
            </a:r>
            <a:r>
              <a:rPr dirty="0"/>
              <a:t>' column, we delete some row representing patients whose risk is =0 (that is, </a:t>
            </a:r>
            <a:r>
              <a:rPr dirty="0" err="1"/>
              <a:t>pati</a:t>
            </a:r>
            <a:r>
              <a:rPr lang="it-IT" dirty="0"/>
              <a:t>e</a:t>
            </a:r>
            <a:r>
              <a:rPr dirty="0" err="1"/>
              <a:t>nt</a:t>
            </a:r>
            <a:r>
              <a:rPr lang="it-IT" dirty="0"/>
              <a:t>s</a:t>
            </a:r>
            <a:r>
              <a:rPr dirty="0"/>
              <a:t> </a:t>
            </a:r>
            <a:r>
              <a:rPr dirty="0" err="1"/>
              <a:t>witOUT</a:t>
            </a:r>
            <a:r>
              <a:rPr dirty="0"/>
              <a:t> risk of coronary heart disease CHD within 10 years), obtaining: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658" y="3000372"/>
            <a:ext cx="8926342" cy="45402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ttangolo 7"/>
          <p:cNvSpPr txBox="1"/>
          <p:nvPr/>
        </p:nvSpPr>
        <p:spPr>
          <a:xfrm>
            <a:off x="188562" y="4143381"/>
            <a:ext cx="275630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Normalization in range (0,1)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3" y="4500569"/>
            <a:ext cx="7705726" cy="115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sellaDiTesto 10"/>
          <p:cNvSpPr txBox="1"/>
          <p:nvPr/>
        </p:nvSpPr>
        <p:spPr>
          <a:xfrm>
            <a:off x="142843" y="5857892"/>
            <a:ext cx="9001157" cy="55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normalize those values which are in a too large range (we need that all the values are in the range </a:t>
            </a:r>
            <a:r>
              <a:rPr b="1"/>
              <a:t>(0,1)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1643</Words>
  <Application>Microsoft Office PowerPoint</Application>
  <PresentationFormat>On-screen Show (4:3)</PresentationFormat>
  <Paragraphs>216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Bahnschrift Condensed</vt:lpstr>
      <vt:lpstr>Bahnschrift Light Condensed</vt:lpstr>
      <vt:lpstr>Corbel</vt:lpstr>
      <vt:lpstr>Helvetica</vt:lpstr>
      <vt:lpstr>Helvetica Neue</vt:lpstr>
      <vt:lpstr>Modulo</vt:lpstr>
      <vt:lpstr>PowerPoint Presentation</vt:lpstr>
      <vt:lpstr>Introduction</vt:lpstr>
      <vt:lpstr>Summary</vt:lpstr>
      <vt:lpstr>Initialization and  Presentation of the dataset</vt:lpstr>
      <vt:lpstr>Initialization and  Presentation of the dataset</vt:lpstr>
      <vt:lpstr>Initialization and  Presentation of the dataset</vt:lpstr>
      <vt:lpstr>Data Exploration</vt:lpstr>
      <vt:lpstr>Data Exploration</vt:lpstr>
      <vt:lpstr>Modify and work on the dataset </vt:lpstr>
      <vt:lpstr>Prediction with Logistic Regression</vt:lpstr>
      <vt:lpstr>Prediction with Logistic Regression</vt:lpstr>
      <vt:lpstr>Prediction with 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with Decision Trees</vt:lpstr>
      <vt:lpstr>Prediction with Decision Trees</vt:lpstr>
      <vt:lpstr>Prediction with Decision Trees</vt:lpstr>
      <vt:lpstr>The Decision Tree</vt:lpstr>
      <vt:lpstr>Prediction with Randon Forest Classifiers</vt:lpstr>
      <vt:lpstr>Prediction with Decision Trees</vt:lpstr>
      <vt:lpstr>Prediction with Decision Trees</vt:lpstr>
      <vt:lpstr>Model ROC Comparison</vt:lpstr>
      <vt:lpstr>F1 and Accuracy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Gabriel-Radu Taranciuc</cp:lastModifiedBy>
  <cp:revision>8</cp:revision>
  <dcterms:modified xsi:type="dcterms:W3CDTF">2020-12-22T12:42:51Z</dcterms:modified>
</cp:coreProperties>
</file>