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D6D6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/>
      <a:tcStyle>
        <a:tcBdr/>
        <a:fill>
          <a:solidFill>
            <a:schemeClr val="accent6">
              <a:lumOff val="63215"/>
            </a:scheme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8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orbel"/>
      </a:defRPr>
    </a:lvl1pPr>
    <a:lvl2pPr indent="228600" latinLnBrk="0">
      <a:defRPr sz="1200">
        <a:latin typeface="+mj-lt"/>
        <a:ea typeface="+mj-ea"/>
        <a:cs typeface="+mj-cs"/>
        <a:sym typeface="Corbel"/>
      </a:defRPr>
    </a:lvl2pPr>
    <a:lvl3pPr indent="457200" latinLnBrk="0">
      <a:defRPr sz="1200">
        <a:latin typeface="+mj-lt"/>
        <a:ea typeface="+mj-ea"/>
        <a:cs typeface="+mj-cs"/>
        <a:sym typeface="Corbel"/>
      </a:defRPr>
    </a:lvl3pPr>
    <a:lvl4pPr indent="685800" latinLnBrk="0">
      <a:defRPr sz="1200">
        <a:latin typeface="+mj-lt"/>
        <a:ea typeface="+mj-ea"/>
        <a:cs typeface="+mj-cs"/>
        <a:sym typeface="Corbel"/>
      </a:defRPr>
    </a:lvl4pPr>
    <a:lvl5pPr indent="914400" latinLnBrk="0">
      <a:defRPr sz="1200">
        <a:latin typeface="+mj-lt"/>
        <a:ea typeface="+mj-ea"/>
        <a:cs typeface="+mj-cs"/>
        <a:sym typeface="Corbel"/>
      </a:defRPr>
    </a:lvl5pPr>
    <a:lvl6pPr indent="1143000" latinLnBrk="0">
      <a:defRPr sz="1200">
        <a:latin typeface="+mj-lt"/>
        <a:ea typeface="+mj-ea"/>
        <a:cs typeface="+mj-cs"/>
        <a:sym typeface="Corbel"/>
      </a:defRPr>
    </a:lvl6pPr>
    <a:lvl7pPr indent="1371600" latinLnBrk="0">
      <a:defRPr sz="1200">
        <a:latin typeface="+mj-lt"/>
        <a:ea typeface="+mj-ea"/>
        <a:cs typeface="+mj-cs"/>
        <a:sym typeface="Corbel"/>
      </a:defRPr>
    </a:lvl7pPr>
    <a:lvl8pPr indent="1600200" latinLnBrk="0">
      <a:defRPr sz="1200">
        <a:latin typeface="+mj-lt"/>
        <a:ea typeface="+mj-ea"/>
        <a:cs typeface="+mj-cs"/>
        <a:sym typeface="Corbel"/>
      </a:defRPr>
    </a:lvl8pPr>
    <a:lvl9pPr indent="1828800" latinLnBrk="0">
      <a:defRPr sz="1200">
        <a:latin typeface="+mj-lt"/>
        <a:ea typeface="+mj-ea"/>
        <a:cs typeface="+mj-cs"/>
        <a:sym typeface="Corbe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8"/>
          <p:cNvSpPr/>
          <p:nvPr/>
        </p:nvSpPr>
        <p:spPr>
          <a:xfrm>
            <a:off x="-1" y="0"/>
            <a:ext cx="9144001" cy="513543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orbel"/>
              </a:defRPr>
            </a:pPr>
            <a:endParaRPr/>
          </a:p>
        </p:txBody>
      </p:sp>
      <p:sp>
        <p:nvSpPr>
          <p:cNvPr id="14" name="Titolo Testo"/>
          <p:cNvSpPr txBox="1">
            <a:spLocks noGrp="1"/>
          </p:cNvSpPr>
          <p:nvPr>
            <p:ph type="title"/>
          </p:nvPr>
        </p:nvSpPr>
        <p:spPr>
          <a:xfrm>
            <a:off x="685800" y="3355847"/>
            <a:ext cx="8077200" cy="1673354"/>
          </a:xfrm>
          <a:prstGeom prst="rect">
            <a:avLst/>
          </a:prstGeom>
        </p:spPr>
        <p:txBody>
          <a:bodyPr lIns="0" tIns="0" rIns="0" bIns="0" anchor="t"/>
          <a:lstStyle>
            <a:lvl1pPr>
              <a:defRPr sz="4700"/>
            </a:lvl1pPr>
          </a:lstStyle>
          <a:p>
            <a:r>
              <a:t>Titolo Testo</a:t>
            </a:r>
          </a:p>
        </p:txBody>
      </p:sp>
      <p:sp>
        <p:nvSpPr>
          <p:cNvPr id="15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85800" y="1828800"/>
            <a:ext cx="8077200" cy="149961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6" name="Rettangolo 9"/>
          <p:cNvSpPr/>
          <p:nvPr/>
        </p:nvSpPr>
        <p:spPr>
          <a:xfrm>
            <a:off x="0" y="5128333"/>
            <a:ext cx="9144000" cy="457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10160" dir="5400000" rotWithShape="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orbel"/>
              </a:defRPr>
            </a:pPr>
            <a:endParaRPr/>
          </a:p>
        </p:txBody>
      </p:sp>
      <p:sp>
        <p:nvSpPr>
          <p:cNvPr id="1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25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8"/>
          <p:cNvSpPr/>
          <p:nvPr/>
        </p:nvSpPr>
        <p:spPr>
          <a:xfrm>
            <a:off x="0" y="0"/>
            <a:ext cx="9144000" cy="26025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orbel"/>
              </a:defRPr>
            </a:pPr>
            <a:endParaRPr/>
          </a:p>
        </p:txBody>
      </p:sp>
      <p:sp>
        <p:nvSpPr>
          <p:cNvPr id="34" name="Rettangolo 11"/>
          <p:cNvSpPr/>
          <p:nvPr/>
        </p:nvSpPr>
        <p:spPr>
          <a:xfrm>
            <a:off x="0" y="2602520"/>
            <a:ext cx="9144000" cy="457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10160" dir="5400000" rotWithShape="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orbel"/>
              </a:defRPr>
            </a:pPr>
            <a:endParaRPr/>
          </a:p>
        </p:txBody>
      </p:sp>
      <p:sp>
        <p:nvSpPr>
          <p:cNvPr id="35" name="Titolo Testo"/>
          <p:cNvSpPr txBox="1">
            <a:spLocks noGrp="1"/>
          </p:cNvSpPr>
          <p:nvPr>
            <p:ph type="title"/>
          </p:nvPr>
        </p:nvSpPr>
        <p:spPr>
          <a:xfrm>
            <a:off x="749808" y="118871"/>
            <a:ext cx="8013194" cy="163677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700"/>
            </a:lvl1pPr>
          </a:lstStyle>
          <a:p>
            <a:r>
              <a:t>Titolo Testo</a:t>
            </a:r>
          </a:p>
        </p:txBody>
      </p:sp>
      <p:sp>
        <p:nvSpPr>
          <p:cNvPr id="3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740662" y="1828800"/>
            <a:ext cx="8022338" cy="685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7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olo Testo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3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5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457200" y="1773934"/>
            <a:ext cx="4038600" cy="462381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777238" indent="-320038">
              <a:defRPr sz="2800"/>
            </a:lvl2pPr>
            <a:lvl3pPr marL="1088136" indent="-320038">
              <a:defRPr sz="2800"/>
            </a:lvl3pPr>
            <a:lvl4pPr marL="1317752" indent="-284480">
              <a:defRPr sz="2800"/>
            </a:lvl4pPr>
            <a:lvl5pPr marL="1528063" indent="-284480">
              <a:defRPr sz="28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olo Testo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3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5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98986"/>
            <a:ext cx="4040188" cy="715357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300" cap="all"/>
            </a:lvl1pPr>
            <a:lvl2pPr marL="0" indent="0">
              <a:buClrTx/>
              <a:buSzTx/>
              <a:buNone/>
              <a:defRPr sz="2300" cap="all"/>
            </a:lvl2pPr>
            <a:lvl3pPr marL="0" indent="0">
              <a:buClrTx/>
              <a:buSzTx/>
              <a:buNone/>
              <a:defRPr sz="2300" cap="all"/>
            </a:lvl3pPr>
            <a:lvl4pPr marL="0" indent="0">
              <a:buClrTx/>
              <a:buSzTx/>
              <a:buNone/>
              <a:defRPr sz="2300" cap="all"/>
            </a:lvl4pPr>
            <a:lvl5pPr marL="0" indent="0">
              <a:buClrTx/>
              <a:buSzTx/>
              <a:buNone/>
              <a:defRPr sz="2300" cap="all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5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4645025" y="1698986"/>
            <a:ext cx="4041775" cy="715358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5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olo Testo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3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64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itolo Testo"/>
          <p:cNvSpPr txBox="1">
            <a:spLocks noGrp="1"/>
          </p:cNvSpPr>
          <p:nvPr>
            <p:ph type="title"/>
          </p:nvPr>
        </p:nvSpPr>
        <p:spPr>
          <a:xfrm>
            <a:off x="167837" y="152400"/>
            <a:ext cx="2523746" cy="97840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79" name="Corpo livello uno…"/>
          <p:cNvSpPr txBox="1">
            <a:spLocks noGrp="1"/>
          </p:cNvSpPr>
          <p:nvPr>
            <p:ph type="body" idx="1"/>
          </p:nvPr>
        </p:nvSpPr>
        <p:spPr>
          <a:xfrm>
            <a:off x="3019375" y="1743131"/>
            <a:ext cx="5920644" cy="4558888"/>
          </a:xfrm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0" name="Segnaposto testo 3"/>
          <p:cNvSpPr>
            <a:spLocks noGrp="1"/>
          </p:cNvSpPr>
          <p:nvPr>
            <p:ph type="body" sz="quarter" idx="13"/>
          </p:nvPr>
        </p:nvSpPr>
        <p:spPr>
          <a:xfrm>
            <a:off x="167836" y="1730018"/>
            <a:ext cx="2468884" cy="457200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1" name="Rettangolo 11"/>
          <p:cNvSpPr/>
          <p:nvPr/>
        </p:nvSpPr>
        <p:spPr>
          <a:xfrm>
            <a:off x="2855735" y="-1"/>
            <a:ext cx="45722" cy="14538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orbel"/>
              </a:defRPr>
            </a:pPr>
            <a:endParaRPr/>
          </a:p>
        </p:txBody>
      </p:sp>
      <p:sp>
        <p:nvSpPr>
          <p:cNvPr id="82" name="Rettangolo 8"/>
          <p:cNvSpPr/>
          <p:nvPr/>
        </p:nvSpPr>
        <p:spPr>
          <a:xfrm>
            <a:off x="2855735" y="-1"/>
            <a:ext cx="45722" cy="14538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orbel"/>
              </a:defRPr>
            </a:pPr>
            <a:endParaRPr/>
          </a:p>
        </p:txBody>
      </p:sp>
      <p:sp>
        <p:nvSpPr>
          <p:cNvPr id="8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olo Testo"/>
          <p:cNvSpPr txBox="1">
            <a:spLocks noGrp="1"/>
          </p:cNvSpPr>
          <p:nvPr>
            <p:ph type="title"/>
          </p:nvPr>
        </p:nvSpPr>
        <p:spPr>
          <a:xfrm>
            <a:off x="164592" y="155447"/>
            <a:ext cx="2525150" cy="978411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2000"/>
            </a:lvl1pPr>
          </a:lstStyle>
          <a:p>
            <a:r>
              <a:t>Titolo Testo</a:t>
            </a:r>
          </a:p>
        </p:txBody>
      </p:sp>
      <p:sp>
        <p:nvSpPr>
          <p:cNvPr id="91" name="Segnaposto immagine 2"/>
          <p:cNvSpPr>
            <a:spLocks noGrp="1"/>
          </p:cNvSpPr>
          <p:nvPr>
            <p:ph type="pic" idx="13"/>
          </p:nvPr>
        </p:nvSpPr>
        <p:spPr>
          <a:xfrm>
            <a:off x="2903803" y="1484808"/>
            <a:ext cx="6247400" cy="53731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64592" y="1728216"/>
            <a:ext cx="2468880" cy="45720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  <a:lvl2pPr marL="0" indent="0">
              <a:buClrTx/>
              <a:buSzTx/>
              <a:buNone/>
              <a:defRPr sz="1400"/>
            </a:lvl2pPr>
            <a:lvl3pPr marL="0" indent="0">
              <a:buClrTx/>
              <a:buSzTx/>
              <a:buNone/>
              <a:defRPr sz="1400"/>
            </a:lvl3pPr>
            <a:lvl4pPr marL="0" indent="0">
              <a:buClrTx/>
              <a:buSzTx/>
              <a:buNone/>
              <a:defRPr sz="1400"/>
            </a:lvl4pPr>
            <a:lvl5pPr marL="0" indent="0">
              <a:buClrTx/>
              <a:buSzTx/>
              <a:buNone/>
              <a:defRPr sz="1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3" name="Rettangolo 10"/>
          <p:cNvSpPr/>
          <p:nvPr/>
        </p:nvSpPr>
        <p:spPr>
          <a:xfrm>
            <a:off x="2855735" y="0"/>
            <a:ext cx="45722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orbel"/>
              </a:defRPr>
            </a:pPr>
            <a:endParaRPr/>
          </a:p>
        </p:txBody>
      </p:sp>
      <p:sp>
        <p:nvSpPr>
          <p:cNvPr id="94" name="Rettangolo 8"/>
          <p:cNvSpPr/>
          <p:nvPr/>
        </p:nvSpPr>
        <p:spPr>
          <a:xfrm>
            <a:off x="2855735" y="0"/>
            <a:ext cx="45722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orbel"/>
              </a:defRPr>
            </a:pPr>
            <a:endParaRPr/>
          </a:p>
        </p:txBody>
      </p:sp>
      <p:sp>
        <p:nvSpPr>
          <p:cNvPr id="95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8908091" y="1193799"/>
            <a:ext cx="165101" cy="177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9"/>
          <p:cNvSpPr/>
          <p:nvPr/>
        </p:nvSpPr>
        <p:spPr>
          <a:xfrm>
            <a:off x="0" y="1435895"/>
            <a:ext cx="9144000" cy="457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8100" dist="10160" dir="5400000" rotWithShape="0">
              <a:srgbClr val="000000">
                <a:alpha val="6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orbel"/>
              </a:defRPr>
            </a:pPr>
            <a:endParaRPr/>
          </a:p>
        </p:txBody>
      </p:sp>
      <p:sp>
        <p:nvSpPr>
          <p:cNvPr id="3" name="Rettangolo 6"/>
          <p:cNvSpPr/>
          <p:nvPr/>
        </p:nvSpPr>
        <p:spPr>
          <a:xfrm>
            <a:off x="-1" y="-2"/>
            <a:ext cx="9144001" cy="1433737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Corbel"/>
              </a:defRPr>
            </a:pPr>
            <a:endParaRPr/>
          </a:p>
        </p:txBody>
      </p:sp>
      <p:sp>
        <p:nvSpPr>
          <p:cNvPr id="4" name="Titolo Testo"/>
          <p:cNvSpPr txBox="1">
            <a:spLocks noGrp="1"/>
          </p:cNvSpPr>
          <p:nvPr>
            <p:ph type="title"/>
          </p:nvPr>
        </p:nvSpPr>
        <p:spPr>
          <a:xfrm>
            <a:off x="457200" y="155447"/>
            <a:ext cx="8229600" cy="12527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Titolo Testo</a:t>
            </a:r>
          </a:p>
        </p:txBody>
      </p:sp>
      <p:sp>
        <p:nvSpPr>
          <p:cNvPr id="5" name="Corpo livello uno…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8773159" y="6573518"/>
            <a:ext cx="165101" cy="1778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>
            <a:spAutoFit/>
          </a:bodyPr>
          <a:lstStyle>
            <a:lvl1pPr algn="r">
              <a:defRPr sz="1200">
                <a:solidFill>
                  <a:srgbClr val="414141"/>
                </a:solidFill>
                <a:latin typeface="+mj-lt"/>
                <a:ea typeface="+mj-ea"/>
                <a:cs typeface="+mj-cs"/>
                <a:sym typeface="Corbe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500" b="0" i="0" u="none" strike="noStrike" cap="none" spc="0" baseline="0">
          <a:solidFill>
            <a:schemeClr val="accent2">
              <a:lumOff val="16690"/>
            </a:schemeClr>
          </a:solidFill>
          <a:uFillTx/>
          <a:latin typeface="+mj-lt"/>
          <a:ea typeface="+mj-ea"/>
          <a:cs typeface="+mj-cs"/>
          <a:sym typeface="Corbel"/>
        </a:defRPr>
      </a:lvl9pPr>
    </p:titleStyle>
    <p:bodyStyle>
      <a:lvl1pPr marL="438912" marR="0" indent="-32004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80000"/>
        <a:buFontTx/>
        <a:buChar char="◼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1pPr>
      <a:lvl2pPr marL="770707" marR="0" indent="-313507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90000"/>
        <a:buFontTx/>
        <a:buChar char="▪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2pPr>
      <a:lvl3pPr marL="1072896" marR="0" indent="-304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▪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3pPr>
      <a:lvl4pPr marL="1325880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▪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4pPr>
      <a:lvl5pPr marL="1536191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­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5pPr>
      <a:lvl6pPr marL="1737360" marR="0" indent="-29260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6pPr>
      <a:lvl7pPr marL="1971038" marR="0" indent="-32511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7pPr>
      <a:lvl8pPr marL="2172206" marR="0" indent="-325118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8pPr>
      <a:lvl9pPr marL="2373375" marR="0" indent="-325119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16690"/>
          </a:schemeClr>
        </a:buClr>
        <a:buSzPct val="100000"/>
        <a:buFontTx/>
        <a:buChar char="●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orbe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rbe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ottotitolo 5"/>
          <p:cNvSpPr txBox="1">
            <a:spLocks noGrp="1"/>
          </p:cNvSpPr>
          <p:nvPr>
            <p:ph type="subTitle" sz="quarter" idx="1"/>
          </p:nvPr>
        </p:nvSpPr>
        <p:spPr>
          <a:xfrm>
            <a:off x="500034" y="2357428"/>
            <a:ext cx="8077201" cy="1499618"/>
          </a:xfrm>
          <a:prstGeom prst="rect">
            <a:avLst/>
          </a:prstGeom>
        </p:spPr>
        <p:txBody>
          <a:bodyPr/>
          <a:lstStyle>
            <a:lvl1pPr algn="ctr" defTabSz="795527">
              <a:defRPr sz="2700"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Can we predict , within 10 years, whether or not a person sees the risk to get coronary heart disease?</a:t>
            </a:r>
          </a:p>
        </p:txBody>
      </p:sp>
      <p:sp>
        <p:nvSpPr>
          <p:cNvPr id="105" name="CasellaDiTesto 7"/>
          <p:cNvSpPr txBox="1"/>
          <p:nvPr/>
        </p:nvSpPr>
        <p:spPr>
          <a:xfrm>
            <a:off x="4617720" y="6215082"/>
            <a:ext cx="4340953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latin typeface="Bahnschrift Light Condensed"/>
                <a:ea typeface="Bahnschrift Light Condensed"/>
                <a:cs typeface="Bahnschrift Light Condensed"/>
                <a:sym typeface="Bahnschrift Light Condensed"/>
              </a:defRPr>
            </a:pPr>
            <a:r>
              <a:t>by</a:t>
            </a:r>
          </a:p>
          <a:p>
            <a:pPr>
              <a:defRPr sz="1400">
                <a:latin typeface="Bahnschrift Light Condensed"/>
                <a:ea typeface="Bahnschrift Light Condensed"/>
                <a:cs typeface="Bahnschrift Light Condensed"/>
                <a:sym typeface="Bahnschrift Light Condensed"/>
              </a:defRPr>
            </a:pPr>
            <a:r>
              <a:t>Antonio Zappia, Flavia Penta, Gabriel Radu Taranciuc</a:t>
            </a:r>
          </a:p>
        </p:txBody>
      </p:sp>
      <p:sp>
        <p:nvSpPr>
          <p:cNvPr id="106" name="CasellaDiTesto 8"/>
          <p:cNvSpPr txBox="1"/>
          <p:nvPr/>
        </p:nvSpPr>
        <p:spPr>
          <a:xfrm>
            <a:off x="1045819" y="214289"/>
            <a:ext cx="6480856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2800" i="1">
                <a:solidFill>
                  <a:srgbClr val="FFFFFF"/>
                </a:solidFill>
                <a:latin typeface="Bahnschrift Light Condensed"/>
                <a:ea typeface="Bahnschrift Light Condensed"/>
                <a:cs typeface="Bahnschrift Light Condensed"/>
                <a:sym typeface="Bahnschrift Light Condensed"/>
              </a:defRPr>
            </a:lvl1pPr>
          </a:lstStyle>
          <a:p>
            <a:r>
              <a:t>FINAL PROJECT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itolo 9"/>
          <p:cNvSpPr txBox="1">
            <a:spLocks noGrp="1"/>
          </p:cNvSpPr>
          <p:nvPr>
            <p:ph type="title"/>
          </p:nvPr>
        </p:nvSpPr>
        <p:spPr>
          <a:xfrm>
            <a:off x="2907509" y="-497581"/>
            <a:ext cx="7686700" cy="2428895"/>
          </a:xfrm>
          <a:prstGeom prst="rect">
            <a:avLst/>
          </a:prstGeom>
        </p:spPr>
        <p:txBody>
          <a:bodyPr/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Logistic Regression</a:t>
            </a:r>
          </a:p>
        </p:txBody>
      </p:sp>
      <p:sp>
        <p:nvSpPr>
          <p:cNvPr id="146" name="Rettangolo 5"/>
          <p:cNvSpPr txBox="1"/>
          <p:nvPr/>
        </p:nvSpPr>
        <p:spPr>
          <a:xfrm>
            <a:off x="3260397" y="1785926"/>
            <a:ext cx="1970660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Confusion Matrix</a:t>
            </a:r>
          </a:p>
        </p:txBody>
      </p:sp>
      <p:pic>
        <p:nvPicPr>
          <p:cNvPr id="147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8868"/>
            <a:ext cx="4186250" cy="4232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Rettangolo 8"/>
          <p:cNvSpPr txBox="1"/>
          <p:nvPr/>
        </p:nvSpPr>
        <p:spPr>
          <a:xfrm>
            <a:off x="4617720" y="2357429"/>
            <a:ext cx="4266279" cy="3826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buChar char="▪"/>
              <a:defRPr sz="1700">
                <a:latin typeface="+mj-lt"/>
                <a:ea typeface="+mj-ea"/>
                <a:cs typeface="+mj-cs"/>
                <a:sym typeface="Corbel"/>
              </a:defRPr>
            </a:pPr>
            <a:r>
              <a:t>  69 true True Positive predictions (that is, the prediction says that a patient RUNS the risk, and he really runs the risk!)</a:t>
            </a:r>
          </a:p>
          <a:p>
            <a:pPr>
              <a:defRPr sz="1700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>
              <a:buSzPct val="100000"/>
              <a:buChar char="▪"/>
              <a:defRPr sz="1700">
                <a:latin typeface="+mj-lt"/>
                <a:ea typeface="+mj-ea"/>
                <a:cs typeface="+mj-cs"/>
                <a:sym typeface="Corbel"/>
              </a:defRPr>
            </a:pPr>
            <a:r>
              <a:t>  83 true True Negative predictions (that is, the prediction says that a patient DOESN'T run the risk, and he really DOESN'T run the risk!)</a:t>
            </a:r>
          </a:p>
          <a:p>
            <a:pPr>
              <a:defRPr sz="1700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>
              <a:buSzPct val="100000"/>
              <a:buChar char="▪"/>
              <a:defRPr sz="1700">
                <a:latin typeface="+mj-lt"/>
                <a:ea typeface="+mj-ea"/>
                <a:cs typeface="+mj-cs"/>
                <a:sym typeface="Corbel"/>
              </a:defRPr>
            </a:pPr>
            <a:r>
              <a:t>  39 false False Positive predictions (that is, the prediction says that a patient RUNS the risk, but he doesn't really run the risk!)</a:t>
            </a:r>
          </a:p>
          <a:p>
            <a:pPr>
              <a:defRPr sz="1700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>
              <a:buSzPct val="100000"/>
              <a:buChar char="▪"/>
              <a:defRPr sz="1700">
                <a:latin typeface="+mj-lt"/>
                <a:ea typeface="+mj-ea"/>
                <a:cs typeface="+mj-cs"/>
                <a:sym typeface="Corbel"/>
              </a:defRPr>
            </a:pPr>
            <a:r>
              <a:t>  38 false False Negative predictions (that is, the prediction says that a patient DOESN'T run the risk, but he really run the risk!)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olo 9"/>
          <p:cNvSpPr txBox="1">
            <a:spLocks noGrp="1"/>
          </p:cNvSpPr>
          <p:nvPr>
            <p:ph type="title"/>
          </p:nvPr>
        </p:nvSpPr>
        <p:spPr>
          <a:xfrm>
            <a:off x="2857488" y="-497581"/>
            <a:ext cx="7686700" cy="2428895"/>
          </a:xfrm>
          <a:prstGeom prst="rect">
            <a:avLst/>
          </a:prstGeom>
        </p:spPr>
        <p:txBody>
          <a:bodyPr/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Logistic Regression</a:t>
            </a:r>
          </a:p>
        </p:txBody>
      </p:sp>
      <p:sp>
        <p:nvSpPr>
          <p:cNvPr id="151" name="Rettangolo 4"/>
          <p:cNvSpPr txBox="1"/>
          <p:nvPr/>
        </p:nvSpPr>
        <p:spPr>
          <a:xfrm>
            <a:off x="260002" y="3357562"/>
            <a:ext cx="780797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Recall</a:t>
            </a:r>
          </a:p>
        </p:txBody>
      </p:sp>
      <p:sp>
        <p:nvSpPr>
          <p:cNvPr id="152" name="Rectangle 3"/>
          <p:cNvSpPr/>
          <p:nvPr/>
        </p:nvSpPr>
        <p:spPr>
          <a:xfrm>
            <a:off x="285719" y="2361379"/>
            <a:ext cx="796347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percentage of the accuracy of our positive predictions, represented by the Precision,</a:t>
            </a:r>
          </a:p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 is:   </a:t>
            </a:r>
            <a:r>
              <a:rPr sz="2000" i="1">
                <a:solidFill>
                  <a:srgbClr val="0070C0"/>
                </a:solidFill>
              </a:rPr>
              <a:t>63.89% </a:t>
            </a:r>
          </a:p>
        </p:txBody>
      </p:sp>
      <p:sp>
        <p:nvSpPr>
          <p:cNvPr id="153" name="Rettangolo 7"/>
          <p:cNvSpPr txBox="1"/>
          <p:nvPr/>
        </p:nvSpPr>
        <p:spPr>
          <a:xfrm>
            <a:off x="188564" y="1857363"/>
            <a:ext cx="1119810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Precision</a:t>
            </a:r>
          </a:p>
        </p:txBody>
      </p:sp>
      <p:sp>
        <p:nvSpPr>
          <p:cNvPr id="154" name="Rectangle 4"/>
          <p:cNvSpPr/>
          <p:nvPr/>
        </p:nvSpPr>
        <p:spPr>
          <a:xfrm>
            <a:off x="285719" y="3790139"/>
            <a:ext cx="885828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ratio of positive instances that are correctly detected by the classifier (true positive rate), represented by the Recall, is:   </a:t>
            </a:r>
            <a:r>
              <a:rPr sz="2000" i="1">
                <a:solidFill>
                  <a:srgbClr val="0070C0"/>
                </a:solidFill>
              </a:rPr>
              <a:t>64.49% </a:t>
            </a:r>
          </a:p>
        </p:txBody>
      </p:sp>
      <p:sp>
        <p:nvSpPr>
          <p:cNvPr id="155" name="Rettangolo 9"/>
          <p:cNvSpPr txBox="1"/>
          <p:nvPr/>
        </p:nvSpPr>
        <p:spPr>
          <a:xfrm>
            <a:off x="260002" y="4786322"/>
            <a:ext cx="1069518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F1-score</a:t>
            </a:r>
          </a:p>
        </p:txBody>
      </p:sp>
      <p:sp>
        <p:nvSpPr>
          <p:cNvPr id="156" name="CasellaDiTesto 10"/>
          <p:cNvSpPr txBox="1"/>
          <p:nvPr/>
        </p:nvSpPr>
        <p:spPr>
          <a:xfrm>
            <a:off x="285720" y="5214949"/>
            <a:ext cx="8858282" cy="906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000" i="1">
                <a:solidFill>
                  <a:srgbClr val="0070C0"/>
                </a:solidFill>
              </a:rPr>
              <a:t>64.19%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olo 9"/>
          <p:cNvSpPr txBox="1">
            <a:spLocks noGrp="1"/>
          </p:cNvSpPr>
          <p:nvPr>
            <p:ph type="title"/>
          </p:nvPr>
        </p:nvSpPr>
        <p:spPr>
          <a:xfrm>
            <a:off x="2832088" y="-497581"/>
            <a:ext cx="7686700" cy="2428895"/>
          </a:xfrm>
          <a:prstGeom prst="rect">
            <a:avLst/>
          </a:prstGeom>
        </p:spPr>
        <p:txBody>
          <a:bodyPr/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Logistic Regression</a:t>
            </a:r>
          </a:p>
        </p:txBody>
      </p:sp>
      <p:sp>
        <p:nvSpPr>
          <p:cNvPr id="159" name="Rettangolo 4"/>
          <p:cNvSpPr txBox="1"/>
          <p:nvPr/>
        </p:nvSpPr>
        <p:spPr>
          <a:xfrm>
            <a:off x="117093" y="1714487"/>
            <a:ext cx="8981187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 Receiver Operating Characteristic (ROC) and Area Under the ROC Curve (AUC)</a:t>
            </a:r>
          </a:p>
        </p:txBody>
      </p:sp>
      <p:pic>
        <p:nvPicPr>
          <p:cNvPr id="160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09" y="2143116"/>
            <a:ext cx="4473032" cy="3000397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Rectangle 3"/>
          <p:cNvSpPr/>
          <p:nvPr/>
        </p:nvSpPr>
        <p:spPr>
          <a:xfrm>
            <a:off x="5643569" y="2831735"/>
            <a:ext cx="2928959" cy="5462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Area Under the ROC curve (</a:t>
            </a:r>
            <a:r>
              <a:rPr sz="2000"/>
              <a:t>AUC</a:t>
            </a:r>
            <a:r>
              <a:t>) is:</a:t>
            </a:r>
            <a:r>
              <a:rPr sz="2000" i="1">
                <a:solidFill>
                  <a:srgbClr val="0070C0"/>
                </a:solidFill>
              </a:rPr>
              <a:t> 0.7194</a:t>
            </a:r>
            <a:r>
              <a:rPr sz="1200" i="1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62" name="Rettangolo 7"/>
          <p:cNvSpPr txBox="1"/>
          <p:nvPr/>
        </p:nvSpPr>
        <p:spPr>
          <a:xfrm>
            <a:off x="402878" y="5643578"/>
            <a:ext cx="1128726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Accuracy</a:t>
            </a:r>
          </a:p>
        </p:txBody>
      </p:sp>
      <p:sp>
        <p:nvSpPr>
          <p:cNvPr id="163" name="Rectangle 4"/>
          <p:cNvSpPr/>
          <p:nvPr/>
        </p:nvSpPr>
        <p:spPr>
          <a:xfrm>
            <a:off x="428595" y="6064655"/>
            <a:ext cx="5066812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overall predicted accuracy of the model is: </a:t>
            </a:r>
            <a:r>
              <a:rPr sz="2000" i="1">
                <a:solidFill>
                  <a:srgbClr val="0070C0"/>
                </a:solidFill>
              </a:rPr>
              <a:t>66.38%</a:t>
            </a:r>
            <a:r>
              <a:rPr sz="1100"/>
              <a:t>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egnaposto contenuto 2"/>
          <p:cNvSpPr txBox="1"/>
          <p:nvPr/>
        </p:nvSpPr>
        <p:spPr>
          <a:xfrm>
            <a:off x="530108" y="2286427"/>
            <a:ext cx="4619429" cy="6102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r>
              <a:t>In this confusion matrix we have:</a:t>
            </a: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r>
              <a:t> 64 True</a:t>
            </a:r>
            <a:r>
              <a:rPr b="1"/>
              <a:t> </a:t>
            </a:r>
            <a:r>
              <a:t>Positive Predictions</a:t>
            </a: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r>
              <a:t> 79 True</a:t>
            </a:r>
            <a:r>
              <a:rPr b="1"/>
              <a:t> </a:t>
            </a:r>
            <a:r>
              <a:t>Negative Predictions</a:t>
            </a: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r>
              <a:t> 43 False</a:t>
            </a:r>
            <a:r>
              <a:rPr b="1"/>
              <a:t> </a:t>
            </a:r>
            <a:r>
              <a:t>Positive Predictions</a:t>
            </a: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r>
              <a:t> 43 False</a:t>
            </a:r>
            <a:r>
              <a:rPr b="1"/>
              <a:t> </a:t>
            </a:r>
            <a:r>
              <a:t>Negative Predictions</a:t>
            </a: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defTabSz="212597">
              <a:defRPr sz="1875">
                <a:solidFill>
                  <a:srgbClr val="6B6B6B"/>
                </a:solidFill>
              </a:defRPr>
            </a:pPr>
            <a:endParaRPr/>
          </a:p>
          <a:p>
            <a:pPr defTabSz="212597">
              <a:defRPr sz="1875">
                <a:solidFill>
                  <a:srgbClr val="6B6B6B"/>
                </a:solidFill>
              </a:defRPr>
            </a:pPr>
            <a:endParaRPr/>
          </a:p>
        </p:txBody>
      </p:sp>
      <p:sp>
        <p:nvSpPr>
          <p:cNvPr id="166" name="Rettangolo 5"/>
          <p:cNvSpPr txBox="1"/>
          <p:nvPr/>
        </p:nvSpPr>
        <p:spPr>
          <a:xfrm>
            <a:off x="3586670" y="1671626"/>
            <a:ext cx="1970660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Confusion Matrix</a:t>
            </a:r>
          </a:p>
        </p:txBody>
      </p:sp>
      <p:sp>
        <p:nvSpPr>
          <p:cNvPr id="167" name="Titolo 9"/>
          <p:cNvSpPr txBox="1"/>
          <p:nvPr/>
        </p:nvSpPr>
        <p:spPr>
          <a:xfrm>
            <a:off x="2688765" y="-497580"/>
            <a:ext cx="7686701" cy="242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K-Nearest Neighbour</a:t>
            </a:r>
          </a:p>
        </p:txBody>
      </p:sp>
      <p:pic>
        <p:nvPicPr>
          <p:cNvPr id="168" name="ConfusionMatrix KNN.png" descr="ConfusionMatrix KNN.png"/>
          <p:cNvPicPr>
            <a:picLocks noChangeAspect="1"/>
          </p:cNvPicPr>
          <p:nvPr/>
        </p:nvPicPr>
        <p:blipFill>
          <a:blip r:embed="rId2"/>
          <a:srcRect t="2312" b="2312"/>
          <a:stretch>
            <a:fillRect/>
          </a:stretch>
        </p:blipFill>
        <p:spPr>
          <a:xfrm>
            <a:off x="4438990" y="2238545"/>
            <a:ext cx="4186250" cy="423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ttangolo 4"/>
          <p:cNvSpPr txBox="1"/>
          <p:nvPr/>
        </p:nvSpPr>
        <p:spPr>
          <a:xfrm>
            <a:off x="260002" y="2919054"/>
            <a:ext cx="780797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Recall</a:t>
            </a:r>
          </a:p>
        </p:txBody>
      </p:sp>
      <p:sp>
        <p:nvSpPr>
          <p:cNvPr id="171" name="Rectangle 3"/>
          <p:cNvSpPr/>
          <p:nvPr/>
        </p:nvSpPr>
        <p:spPr>
          <a:xfrm>
            <a:off x="285719" y="2120079"/>
            <a:ext cx="796347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percentage of the accuracy of our positive predictions, represented by the Precision,</a:t>
            </a:r>
          </a:p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 is:   </a:t>
            </a:r>
            <a:r>
              <a:rPr sz="2000" i="1">
                <a:solidFill>
                  <a:srgbClr val="0070C0"/>
                </a:solidFill>
              </a:rPr>
              <a:t>59.81%</a:t>
            </a:r>
          </a:p>
        </p:txBody>
      </p:sp>
      <p:sp>
        <p:nvSpPr>
          <p:cNvPr id="172" name="Rettangolo 7"/>
          <p:cNvSpPr txBox="1"/>
          <p:nvPr/>
        </p:nvSpPr>
        <p:spPr>
          <a:xfrm>
            <a:off x="188564" y="1616063"/>
            <a:ext cx="1119810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Precision</a:t>
            </a:r>
          </a:p>
        </p:txBody>
      </p:sp>
      <p:sp>
        <p:nvSpPr>
          <p:cNvPr id="173" name="Rectangle 4"/>
          <p:cNvSpPr/>
          <p:nvPr/>
        </p:nvSpPr>
        <p:spPr>
          <a:xfrm>
            <a:off x="285719" y="3352524"/>
            <a:ext cx="885828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ratio of positive instances that are correctly detected by the classifier (true positive rate), represented by the Recall, is:   </a:t>
            </a:r>
            <a:r>
              <a:rPr sz="2000" i="1">
                <a:solidFill>
                  <a:srgbClr val="0070C0"/>
                </a:solidFill>
              </a:rPr>
              <a:t>59.81%</a:t>
            </a:r>
          </a:p>
        </p:txBody>
      </p:sp>
      <p:sp>
        <p:nvSpPr>
          <p:cNvPr id="174" name="Rettangolo 9"/>
          <p:cNvSpPr txBox="1"/>
          <p:nvPr/>
        </p:nvSpPr>
        <p:spPr>
          <a:xfrm>
            <a:off x="213710" y="4087822"/>
            <a:ext cx="1069518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F1-score</a:t>
            </a:r>
          </a:p>
        </p:txBody>
      </p:sp>
      <p:sp>
        <p:nvSpPr>
          <p:cNvPr id="175" name="CasellaDiTesto 10"/>
          <p:cNvSpPr txBox="1"/>
          <p:nvPr/>
        </p:nvSpPr>
        <p:spPr>
          <a:xfrm>
            <a:off x="285719" y="4584970"/>
            <a:ext cx="8858282" cy="119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000" i="1">
                <a:solidFill>
                  <a:srgbClr val="0070C0"/>
                </a:solidFill>
              </a:rPr>
              <a:t>59.81%</a:t>
            </a:r>
            <a:br>
              <a:rPr sz="2000" i="1">
                <a:solidFill>
                  <a:srgbClr val="0070C0"/>
                </a:solidFill>
              </a:rPr>
            </a:br>
            <a:endParaRPr sz="2000" i="1">
              <a:solidFill>
                <a:srgbClr val="0070C0"/>
              </a:solidFill>
            </a:endParaRPr>
          </a:p>
        </p:txBody>
      </p:sp>
      <p:sp>
        <p:nvSpPr>
          <p:cNvPr id="176" name="Titolo 9"/>
          <p:cNvSpPr txBox="1"/>
          <p:nvPr/>
        </p:nvSpPr>
        <p:spPr>
          <a:xfrm>
            <a:off x="2587165" y="-517596"/>
            <a:ext cx="7686701" cy="242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K-Nearest Neighbour</a:t>
            </a:r>
          </a:p>
        </p:txBody>
      </p:sp>
      <p:sp>
        <p:nvSpPr>
          <p:cNvPr id="177" name="Rettangolo 7"/>
          <p:cNvSpPr txBox="1"/>
          <p:nvPr/>
        </p:nvSpPr>
        <p:spPr>
          <a:xfrm>
            <a:off x="402878" y="5643578"/>
            <a:ext cx="1128726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Accuracy</a:t>
            </a:r>
          </a:p>
        </p:txBody>
      </p:sp>
      <p:sp>
        <p:nvSpPr>
          <p:cNvPr id="178" name="Rectangle 4"/>
          <p:cNvSpPr/>
          <p:nvPr/>
        </p:nvSpPr>
        <p:spPr>
          <a:xfrm>
            <a:off x="428595" y="6064655"/>
            <a:ext cx="5066812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overall predicted accuracy of the model is: </a:t>
            </a:r>
            <a:r>
              <a:rPr sz="2000" i="1">
                <a:solidFill>
                  <a:srgbClr val="0070C0"/>
                </a:solidFill>
              </a:rPr>
              <a:t>62.45%</a:t>
            </a:r>
            <a:r>
              <a:rPr sz="1100"/>
              <a:t>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alleria immagini" descr="Galleria immagini"/>
          <p:cNvPicPr>
            <a:picLocks noChangeAspect="1"/>
          </p:cNvPicPr>
          <p:nvPr/>
        </p:nvPicPr>
        <p:blipFill>
          <a:blip r:embed="rId2"/>
          <a:srcRect t="897" b="896"/>
          <a:stretch>
            <a:fillRect/>
          </a:stretch>
        </p:blipFill>
        <p:spPr>
          <a:xfrm>
            <a:off x="4382640" y="4129594"/>
            <a:ext cx="4070422" cy="2671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Galleria immagini" descr="Galleria immagini"/>
          <p:cNvPicPr>
            <a:picLocks noChangeAspect="1"/>
          </p:cNvPicPr>
          <p:nvPr/>
        </p:nvPicPr>
        <p:blipFill>
          <a:blip r:embed="rId3"/>
          <a:srcRect l="997" r="997"/>
          <a:stretch>
            <a:fillRect/>
          </a:stretch>
        </p:blipFill>
        <p:spPr>
          <a:xfrm>
            <a:off x="93463" y="4129788"/>
            <a:ext cx="3977055" cy="2671360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Titolo 9"/>
          <p:cNvSpPr txBox="1"/>
          <p:nvPr/>
        </p:nvSpPr>
        <p:spPr>
          <a:xfrm>
            <a:off x="2574465" y="-497580"/>
            <a:ext cx="7686701" cy="242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K-Nearest Neighbour</a:t>
            </a:r>
          </a:p>
        </p:txBody>
      </p:sp>
      <p:sp>
        <p:nvSpPr>
          <p:cNvPr id="183" name="Rettangolo 9"/>
          <p:cNvSpPr txBox="1"/>
          <p:nvPr/>
        </p:nvSpPr>
        <p:spPr>
          <a:xfrm>
            <a:off x="183802" y="1650339"/>
            <a:ext cx="3977082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Why Precision,Recall and F1 equal?</a:t>
            </a:r>
          </a:p>
        </p:txBody>
      </p:sp>
      <p:sp>
        <p:nvSpPr>
          <p:cNvPr id="184" name="Rettangolo 9"/>
          <p:cNvSpPr txBox="1"/>
          <p:nvPr/>
        </p:nvSpPr>
        <p:spPr>
          <a:xfrm>
            <a:off x="821829" y="3540673"/>
            <a:ext cx="6966942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Analyses F1 Score and Accuracy respect Number of Neighbour</a:t>
            </a:r>
          </a:p>
        </p:txBody>
      </p:sp>
      <p:pic>
        <p:nvPicPr>
          <p:cNvPr id="185" name="1_EXa-_699fntpUoRjZeqAFQ.jpeg" descr="1_EXa-_699fntpUoRjZeqAFQ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7503" y="1600593"/>
            <a:ext cx="4533672" cy="1723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KNN ROC.png" descr="KNN RO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845" y="2273165"/>
            <a:ext cx="4789866" cy="3449696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Rettangolo 4"/>
          <p:cNvSpPr txBox="1"/>
          <p:nvPr/>
        </p:nvSpPr>
        <p:spPr>
          <a:xfrm>
            <a:off x="117093" y="1714487"/>
            <a:ext cx="8981187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 Receiver Operating Characteristic (ROC) and Area Under the ROC Curve (AUC)</a:t>
            </a:r>
          </a:p>
        </p:txBody>
      </p:sp>
      <p:sp>
        <p:nvSpPr>
          <p:cNvPr id="189" name="Rectangle 3"/>
          <p:cNvSpPr/>
          <p:nvPr/>
        </p:nvSpPr>
        <p:spPr>
          <a:xfrm>
            <a:off x="576269" y="3288935"/>
            <a:ext cx="2711621" cy="5462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Area Under the ROC curve (</a:t>
            </a:r>
            <a:r>
              <a:rPr sz="2000"/>
              <a:t>AUC</a:t>
            </a:r>
            <a:r>
              <a:t>) is:</a:t>
            </a:r>
            <a:r>
              <a:rPr sz="2000" i="1">
                <a:solidFill>
                  <a:srgbClr val="0070C0"/>
                </a:solidFill>
              </a:rPr>
              <a:t> 0.6514</a:t>
            </a:r>
            <a:r>
              <a:rPr sz="1200" i="1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90" name="Rettangolo 7"/>
          <p:cNvSpPr txBox="1"/>
          <p:nvPr/>
        </p:nvSpPr>
        <p:spPr>
          <a:xfrm>
            <a:off x="402878" y="5643578"/>
            <a:ext cx="1128726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Accuracy</a:t>
            </a:r>
          </a:p>
        </p:txBody>
      </p:sp>
      <p:sp>
        <p:nvSpPr>
          <p:cNvPr id="191" name="Rectangle 4"/>
          <p:cNvSpPr/>
          <p:nvPr/>
        </p:nvSpPr>
        <p:spPr>
          <a:xfrm>
            <a:off x="428595" y="6064655"/>
            <a:ext cx="5066812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overall predicted accuracy of the model is: </a:t>
            </a:r>
            <a:r>
              <a:rPr sz="2000" i="1">
                <a:solidFill>
                  <a:srgbClr val="0070C0"/>
                </a:solidFill>
              </a:rPr>
              <a:t>62.45%</a:t>
            </a:r>
            <a:r>
              <a:rPr sz="1100"/>
              <a:t> </a:t>
            </a:r>
          </a:p>
        </p:txBody>
      </p:sp>
      <p:sp>
        <p:nvSpPr>
          <p:cNvPr id="192" name="Titolo 9"/>
          <p:cNvSpPr txBox="1"/>
          <p:nvPr/>
        </p:nvSpPr>
        <p:spPr>
          <a:xfrm>
            <a:off x="2574465" y="-497580"/>
            <a:ext cx="7686701" cy="242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K-Nearest Neighbour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alleria immagini" descr="Galleria immagini"/>
          <p:cNvPicPr>
            <a:picLocks noChangeAspect="1"/>
          </p:cNvPicPr>
          <p:nvPr/>
        </p:nvPicPr>
        <p:blipFill>
          <a:blip r:embed="rId2"/>
          <a:srcRect t="420" b="420"/>
          <a:stretch>
            <a:fillRect/>
          </a:stretch>
        </p:blipFill>
        <p:spPr>
          <a:xfrm>
            <a:off x="4592634" y="2009945"/>
            <a:ext cx="4346031" cy="4567785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egnaposto contenuto 2"/>
          <p:cNvSpPr txBox="1"/>
          <p:nvPr/>
        </p:nvSpPr>
        <p:spPr>
          <a:xfrm>
            <a:off x="530108" y="2286427"/>
            <a:ext cx="4619429" cy="6102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r>
              <a:t>In this confusion matrix we have:</a:t>
            </a: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r>
              <a:t> 70 True</a:t>
            </a:r>
            <a:r>
              <a:rPr b="1"/>
              <a:t> </a:t>
            </a:r>
            <a:r>
              <a:t>Positive Predictions</a:t>
            </a: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r>
              <a:t> 81 True</a:t>
            </a:r>
            <a:r>
              <a:rPr b="1"/>
              <a:t> </a:t>
            </a:r>
            <a:r>
              <a:t>Negative Predictions</a:t>
            </a: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r>
              <a:t> 41 False</a:t>
            </a:r>
            <a:r>
              <a:rPr b="1"/>
              <a:t> </a:t>
            </a:r>
            <a:r>
              <a:t>Positive Predictions</a:t>
            </a: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r>
              <a:t> 37 False</a:t>
            </a:r>
            <a:r>
              <a:rPr b="1"/>
              <a:t> </a:t>
            </a:r>
            <a:r>
              <a:t>Negative Predictions</a:t>
            </a: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defTabSz="212597">
              <a:defRPr sz="1875">
                <a:solidFill>
                  <a:srgbClr val="6B6B6B"/>
                </a:solidFill>
              </a:defRPr>
            </a:pPr>
            <a:endParaRPr/>
          </a:p>
          <a:p>
            <a:pPr defTabSz="212597">
              <a:defRPr sz="1875">
                <a:solidFill>
                  <a:srgbClr val="6B6B6B"/>
                </a:solidFill>
              </a:defRPr>
            </a:pPr>
            <a:endParaRPr/>
          </a:p>
        </p:txBody>
      </p:sp>
      <p:sp>
        <p:nvSpPr>
          <p:cNvPr id="196" name="Titolo 9"/>
          <p:cNvSpPr txBox="1"/>
          <p:nvPr/>
        </p:nvSpPr>
        <p:spPr>
          <a:xfrm>
            <a:off x="2401742" y="-497580"/>
            <a:ext cx="7355039" cy="242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rPr dirty="0"/>
              <a:t>Prediction with </a:t>
            </a:r>
            <a:r>
              <a:rPr i="1" dirty="0"/>
              <a:t>Support Vector Machine</a:t>
            </a:r>
          </a:p>
        </p:txBody>
      </p:sp>
      <p:sp>
        <p:nvSpPr>
          <p:cNvPr id="197" name="Rettangolo 5"/>
          <p:cNvSpPr txBox="1"/>
          <p:nvPr/>
        </p:nvSpPr>
        <p:spPr>
          <a:xfrm>
            <a:off x="3586670" y="1671626"/>
            <a:ext cx="1970660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Confusion Matrix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ttangolo 4"/>
          <p:cNvSpPr txBox="1"/>
          <p:nvPr/>
        </p:nvSpPr>
        <p:spPr>
          <a:xfrm>
            <a:off x="260002" y="3357562"/>
            <a:ext cx="780797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Recall</a:t>
            </a:r>
          </a:p>
        </p:txBody>
      </p:sp>
      <p:sp>
        <p:nvSpPr>
          <p:cNvPr id="200" name="Rectangle 3"/>
          <p:cNvSpPr/>
          <p:nvPr/>
        </p:nvSpPr>
        <p:spPr>
          <a:xfrm>
            <a:off x="285719" y="2361379"/>
            <a:ext cx="796347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percentage of the accuracy of our positive predictions, represented by the Precision,</a:t>
            </a:r>
          </a:p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 is:   </a:t>
            </a:r>
            <a:r>
              <a:rPr sz="2000" i="1">
                <a:solidFill>
                  <a:srgbClr val="0070C0"/>
                </a:solidFill>
              </a:rPr>
              <a:t>63.06% </a:t>
            </a:r>
          </a:p>
        </p:txBody>
      </p:sp>
      <p:sp>
        <p:nvSpPr>
          <p:cNvPr id="201" name="Rettangolo 7"/>
          <p:cNvSpPr txBox="1"/>
          <p:nvPr/>
        </p:nvSpPr>
        <p:spPr>
          <a:xfrm>
            <a:off x="188564" y="1857363"/>
            <a:ext cx="1119810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Precision</a:t>
            </a:r>
          </a:p>
        </p:txBody>
      </p:sp>
      <p:sp>
        <p:nvSpPr>
          <p:cNvPr id="202" name="Rectangle 4"/>
          <p:cNvSpPr/>
          <p:nvPr/>
        </p:nvSpPr>
        <p:spPr>
          <a:xfrm>
            <a:off x="285719" y="3790139"/>
            <a:ext cx="885828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ratio of positive instances that are correctly detected by the classifier (true positive rate), represented by the Recall, is:   </a:t>
            </a:r>
            <a:r>
              <a:rPr sz="2000" i="1">
                <a:solidFill>
                  <a:srgbClr val="0070C0"/>
                </a:solidFill>
              </a:rPr>
              <a:t>65.42% </a:t>
            </a:r>
          </a:p>
        </p:txBody>
      </p:sp>
      <p:sp>
        <p:nvSpPr>
          <p:cNvPr id="203" name="Rettangolo 9"/>
          <p:cNvSpPr txBox="1"/>
          <p:nvPr/>
        </p:nvSpPr>
        <p:spPr>
          <a:xfrm>
            <a:off x="260002" y="4786322"/>
            <a:ext cx="1069518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F1-score</a:t>
            </a:r>
          </a:p>
        </p:txBody>
      </p:sp>
      <p:sp>
        <p:nvSpPr>
          <p:cNvPr id="204" name="CasellaDiTesto 10"/>
          <p:cNvSpPr txBox="1"/>
          <p:nvPr/>
        </p:nvSpPr>
        <p:spPr>
          <a:xfrm>
            <a:off x="285720" y="5214949"/>
            <a:ext cx="8858282" cy="906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rPr dirty="0"/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000" i="1" dirty="0">
                <a:solidFill>
                  <a:srgbClr val="0070C0"/>
                </a:solidFill>
              </a:rPr>
              <a:t>64.22%</a:t>
            </a:r>
          </a:p>
        </p:txBody>
      </p:sp>
      <p:sp>
        <p:nvSpPr>
          <p:cNvPr id="205" name="Titolo 9"/>
          <p:cNvSpPr txBox="1"/>
          <p:nvPr/>
        </p:nvSpPr>
        <p:spPr>
          <a:xfrm>
            <a:off x="2490642" y="-497580"/>
            <a:ext cx="7355039" cy="242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rPr dirty="0"/>
              <a:t>Prediction with </a:t>
            </a:r>
            <a:r>
              <a:rPr i="1" dirty="0"/>
              <a:t>Support Vector Machine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alleria immagini" descr="Galleria immagini"/>
          <p:cNvPicPr>
            <a:picLocks noChangeAspect="1"/>
          </p:cNvPicPr>
          <p:nvPr/>
        </p:nvPicPr>
        <p:blipFill>
          <a:blip r:embed="rId2"/>
          <a:srcRect t="173" b="172"/>
          <a:stretch>
            <a:fillRect/>
          </a:stretch>
        </p:blipFill>
        <p:spPr>
          <a:xfrm>
            <a:off x="3371441" y="2131634"/>
            <a:ext cx="5849852" cy="3786468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Titolo 9"/>
          <p:cNvSpPr txBox="1"/>
          <p:nvPr/>
        </p:nvSpPr>
        <p:spPr>
          <a:xfrm>
            <a:off x="2453060" y="-497580"/>
            <a:ext cx="7686701" cy="242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rPr dirty="0"/>
              <a:t>Prediction with </a:t>
            </a:r>
            <a:r>
              <a:rPr i="1" dirty="0"/>
              <a:t>Support Vector Machine</a:t>
            </a:r>
          </a:p>
        </p:txBody>
      </p:sp>
      <p:sp>
        <p:nvSpPr>
          <p:cNvPr id="209" name="Rettangolo 4"/>
          <p:cNvSpPr txBox="1"/>
          <p:nvPr/>
        </p:nvSpPr>
        <p:spPr>
          <a:xfrm>
            <a:off x="117093" y="1714487"/>
            <a:ext cx="8981187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 Receiver Operating Characteristic (ROC) and Area Under the ROC Curve (AUC)</a:t>
            </a:r>
          </a:p>
        </p:txBody>
      </p:sp>
      <p:sp>
        <p:nvSpPr>
          <p:cNvPr id="210" name="Rectangle 3"/>
          <p:cNvSpPr/>
          <p:nvPr/>
        </p:nvSpPr>
        <p:spPr>
          <a:xfrm>
            <a:off x="576269" y="3288935"/>
            <a:ext cx="2711621" cy="5462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Area Under the ROC curve (</a:t>
            </a:r>
            <a:r>
              <a:rPr sz="2000"/>
              <a:t>AUC</a:t>
            </a:r>
            <a:r>
              <a:t>) is:</a:t>
            </a:r>
            <a:r>
              <a:rPr sz="2000" i="1">
                <a:solidFill>
                  <a:srgbClr val="0070C0"/>
                </a:solidFill>
              </a:rPr>
              <a:t> 0.7164</a:t>
            </a:r>
            <a:r>
              <a:rPr sz="1200" i="1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211" name="Rettangolo 7"/>
          <p:cNvSpPr txBox="1"/>
          <p:nvPr/>
        </p:nvSpPr>
        <p:spPr>
          <a:xfrm>
            <a:off x="402878" y="5643578"/>
            <a:ext cx="1128726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Accuracy</a:t>
            </a:r>
          </a:p>
        </p:txBody>
      </p:sp>
      <p:sp>
        <p:nvSpPr>
          <p:cNvPr id="212" name="Rectangle 4"/>
          <p:cNvSpPr/>
          <p:nvPr/>
        </p:nvSpPr>
        <p:spPr>
          <a:xfrm>
            <a:off x="428595" y="6064655"/>
            <a:ext cx="5066812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overall predicted accuracy of the model is: </a:t>
            </a:r>
            <a:r>
              <a:rPr sz="2000" i="1">
                <a:solidFill>
                  <a:srgbClr val="0070C0"/>
                </a:solidFill>
              </a:rPr>
              <a:t>65.94%</a:t>
            </a:r>
            <a:r>
              <a:rPr sz="1100"/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olo 9"/>
          <p:cNvSpPr txBox="1">
            <a:spLocks noGrp="1"/>
          </p:cNvSpPr>
          <p:nvPr>
            <p:ph type="title"/>
          </p:nvPr>
        </p:nvSpPr>
        <p:spPr>
          <a:xfrm>
            <a:off x="2643172" y="-500091"/>
            <a:ext cx="6329381" cy="2428894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Introduction</a:t>
            </a:r>
          </a:p>
        </p:txBody>
      </p:sp>
      <p:sp>
        <p:nvSpPr>
          <p:cNvPr id="109" name="Segnaposto contenuto 10"/>
          <p:cNvSpPr txBox="1">
            <a:spLocks noGrp="1"/>
          </p:cNvSpPr>
          <p:nvPr>
            <p:ph type="body" idx="1"/>
          </p:nvPr>
        </p:nvSpPr>
        <p:spPr>
          <a:xfrm>
            <a:off x="500034" y="1785926"/>
            <a:ext cx="8229601" cy="462561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SzTx/>
              <a:buNone/>
              <a:defRPr sz="2900"/>
            </a:pPr>
            <a:r>
              <a:t>World Health Organization has estimated 12 million deaths occur worldwide, every year due to Heart diseases; in fact, Cardiovascular diseases are the number 1 cause of death globally!</a:t>
            </a:r>
          </a:p>
          <a:p>
            <a:pPr marL="0" indent="0">
              <a:lnSpc>
                <a:spcPct val="90000"/>
              </a:lnSpc>
              <a:buSzTx/>
              <a:buNone/>
              <a:defRPr sz="2900"/>
            </a:pPr>
            <a:r>
              <a:t>The early predictions of cardiovascular diseases can make lifestyle changes in high risk patients, and it can reduce the complications.</a:t>
            </a:r>
          </a:p>
          <a:p>
            <a:pPr marL="0" indent="0">
              <a:lnSpc>
                <a:spcPct val="90000"/>
              </a:lnSpc>
              <a:buSzTx/>
              <a:buNone/>
              <a:defRPr sz="2900"/>
            </a:pPr>
            <a:r>
              <a:t>This project intend to prove the correlation between current behaviours of a person, and his future risk of heart disease, using --models--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Confusion Matrix Neural.png" descr="Confusion Matrix Neural.png"/>
          <p:cNvPicPr>
            <a:picLocks noChangeAspect="1"/>
          </p:cNvPicPr>
          <p:nvPr/>
        </p:nvPicPr>
        <p:blipFill>
          <a:blip r:embed="rId2"/>
          <a:srcRect t="1758" b="1759"/>
          <a:stretch>
            <a:fillRect/>
          </a:stretch>
        </p:blipFill>
        <p:spPr>
          <a:xfrm>
            <a:off x="4286248" y="1928791"/>
            <a:ext cx="4449763" cy="4550570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Titolo 9"/>
          <p:cNvSpPr txBox="1"/>
          <p:nvPr/>
        </p:nvSpPr>
        <p:spPr>
          <a:xfrm>
            <a:off x="3338502" y="-497580"/>
            <a:ext cx="7686700" cy="242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Neural Networks</a:t>
            </a:r>
          </a:p>
        </p:txBody>
      </p:sp>
      <p:sp>
        <p:nvSpPr>
          <p:cNvPr id="216" name="Segnaposto contenuto 2"/>
          <p:cNvSpPr txBox="1"/>
          <p:nvPr/>
        </p:nvSpPr>
        <p:spPr>
          <a:xfrm>
            <a:off x="466608" y="2197527"/>
            <a:ext cx="4619429" cy="6102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r>
              <a:t>In this confusion matrix we have:</a:t>
            </a: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r>
              <a:t> 74 True</a:t>
            </a:r>
            <a:r>
              <a:rPr b="1"/>
              <a:t> </a:t>
            </a:r>
            <a:r>
              <a:t>Positive Predictions</a:t>
            </a: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r>
              <a:t> 67 True</a:t>
            </a:r>
            <a:r>
              <a:rPr b="1"/>
              <a:t> </a:t>
            </a:r>
            <a:r>
              <a:t>Negative Predictions</a:t>
            </a: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r>
              <a:t> 48 False</a:t>
            </a:r>
            <a:r>
              <a:rPr b="1"/>
              <a:t> </a:t>
            </a:r>
            <a:r>
              <a:t>Positive Predictions</a:t>
            </a:r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r>
              <a:t> 40 False</a:t>
            </a:r>
            <a:r>
              <a:rPr b="1"/>
              <a:t> </a:t>
            </a:r>
            <a:r>
              <a:t>Negative Predictions</a:t>
            </a:r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marL="187558" indent="-132282" algn="just" defTabSz="425195">
              <a:buClr>
                <a:schemeClr val="accent2">
                  <a:lumOff val="16690"/>
                </a:schemeClr>
              </a:buClr>
              <a:buSzPct val="80000"/>
              <a:buChar char="◼"/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algn="just" defTabSz="425195">
              <a:defRPr sz="1875">
                <a:latin typeface="+mj-lt"/>
                <a:ea typeface="+mj-ea"/>
                <a:cs typeface="+mj-cs"/>
                <a:sym typeface="Corbel"/>
              </a:defRPr>
            </a:pPr>
            <a:endParaRPr/>
          </a:p>
          <a:p>
            <a:pPr defTabSz="212597">
              <a:defRPr sz="1875">
                <a:solidFill>
                  <a:srgbClr val="6B6B6B"/>
                </a:solidFill>
              </a:defRPr>
            </a:pPr>
            <a:endParaRPr/>
          </a:p>
          <a:p>
            <a:pPr defTabSz="212597">
              <a:defRPr sz="1875">
                <a:solidFill>
                  <a:srgbClr val="6B6B6B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ettangolo 4"/>
          <p:cNvSpPr txBox="1"/>
          <p:nvPr/>
        </p:nvSpPr>
        <p:spPr>
          <a:xfrm>
            <a:off x="260002" y="3357562"/>
            <a:ext cx="780797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Recall</a:t>
            </a:r>
          </a:p>
        </p:txBody>
      </p:sp>
      <p:sp>
        <p:nvSpPr>
          <p:cNvPr id="219" name="Rectangle 3"/>
          <p:cNvSpPr/>
          <p:nvPr/>
        </p:nvSpPr>
        <p:spPr>
          <a:xfrm>
            <a:off x="285719" y="2361379"/>
            <a:ext cx="796347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percentage of the accuracy of our positive predictions, represented by the Precision,</a:t>
            </a:r>
          </a:p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 is:   </a:t>
            </a:r>
            <a:r>
              <a:rPr sz="2000" i="1">
                <a:solidFill>
                  <a:srgbClr val="0070C0"/>
                </a:solidFill>
              </a:rPr>
              <a:t>58.26% </a:t>
            </a:r>
          </a:p>
        </p:txBody>
      </p:sp>
      <p:sp>
        <p:nvSpPr>
          <p:cNvPr id="220" name="Rettangolo 7"/>
          <p:cNvSpPr txBox="1"/>
          <p:nvPr/>
        </p:nvSpPr>
        <p:spPr>
          <a:xfrm>
            <a:off x="188564" y="1857363"/>
            <a:ext cx="1119810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Precision</a:t>
            </a:r>
          </a:p>
        </p:txBody>
      </p:sp>
      <p:sp>
        <p:nvSpPr>
          <p:cNvPr id="221" name="Rectangle 4"/>
          <p:cNvSpPr/>
          <p:nvPr/>
        </p:nvSpPr>
        <p:spPr>
          <a:xfrm>
            <a:off x="285719" y="3790139"/>
            <a:ext cx="8858282" cy="546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ratio of positive instances that are correctly detected by the classifier (true positive rate), represented by the Recall, is:   </a:t>
            </a:r>
            <a:r>
              <a:rPr sz="2000" i="1">
                <a:solidFill>
                  <a:srgbClr val="0070C0"/>
                </a:solidFill>
              </a:rPr>
              <a:t>62.62% </a:t>
            </a:r>
          </a:p>
        </p:txBody>
      </p:sp>
      <p:sp>
        <p:nvSpPr>
          <p:cNvPr id="222" name="Rettangolo 9"/>
          <p:cNvSpPr txBox="1"/>
          <p:nvPr/>
        </p:nvSpPr>
        <p:spPr>
          <a:xfrm>
            <a:off x="260002" y="4786322"/>
            <a:ext cx="1069518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F1-score</a:t>
            </a:r>
          </a:p>
        </p:txBody>
      </p:sp>
      <p:sp>
        <p:nvSpPr>
          <p:cNvPr id="223" name="CasellaDiTesto 10"/>
          <p:cNvSpPr txBox="1"/>
          <p:nvPr/>
        </p:nvSpPr>
        <p:spPr>
          <a:xfrm>
            <a:off x="285720" y="5214949"/>
            <a:ext cx="8858282" cy="906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sz="2000" i="1">
                <a:solidFill>
                  <a:srgbClr val="0070C0"/>
                </a:solidFill>
              </a:rPr>
              <a:t>60.36%</a:t>
            </a:r>
          </a:p>
        </p:txBody>
      </p:sp>
      <p:sp>
        <p:nvSpPr>
          <p:cNvPr id="224" name="Titolo 9"/>
          <p:cNvSpPr txBox="1"/>
          <p:nvPr/>
        </p:nvSpPr>
        <p:spPr>
          <a:xfrm>
            <a:off x="3338502" y="-497580"/>
            <a:ext cx="7686700" cy="242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 </a:t>
            </a:r>
            <a:r>
              <a:rPr i="1"/>
              <a:t>Neural Networks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olo 9"/>
          <p:cNvSpPr txBox="1"/>
          <p:nvPr/>
        </p:nvSpPr>
        <p:spPr>
          <a:xfrm>
            <a:off x="3211502" y="-497580"/>
            <a:ext cx="7686701" cy="242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 </a:t>
            </a:r>
            <a:r>
              <a:rPr i="1"/>
              <a:t>Neural Networks</a:t>
            </a:r>
          </a:p>
        </p:txBody>
      </p:sp>
      <p:sp>
        <p:nvSpPr>
          <p:cNvPr id="227" name="Rettangolo 4"/>
          <p:cNvSpPr txBox="1"/>
          <p:nvPr/>
        </p:nvSpPr>
        <p:spPr>
          <a:xfrm>
            <a:off x="117093" y="1714487"/>
            <a:ext cx="8981187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 Receiver Operating Characteristic (ROC) and Area Under the ROC Curve (AUC)</a:t>
            </a:r>
          </a:p>
        </p:txBody>
      </p:sp>
      <p:sp>
        <p:nvSpPr>
          <p:cNvPr id="228" name="Rectangle 3"/>
          <p:cNvSpPr/>
          <p:nvPr/>
        </p:nvSpPr>
        <p:spPr>
          <a:xfrm>
            <a:off x="360369" y="3155887"/>
            <a:ext cx="2711621" cy="5462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rPr dirty="0"/>
              <a:t>The Area Under the ROC curve (</a:t>
            </a:r>
            <a:r>
              <a:rPr sz="2000" dirty="0"/>
              <a:t>AUC</a:t>
            </a:r>
            <a:r>
              <a:rPr dirty="0"/>
              <a:t>) is:</a:t>
            </a:r>
            <a:r>
              <a:rPr sz="2000" i="1" dirty="0">
                <a:solidFill>
                  <a:srgbClr val="0070C0"/>
                </a:solidFill>
              </a:rPr>
              <a:t> 0.6522</a:t>
            </a:r>
          </a:p>
        </p:txBody>
      </p:sp>
      <p:sp>
        <p:nvSpPr>
          <p:cNvPr id="229" name="Rettangolo 7"/>
          <p:cNvSpPr txBox="1"/>
          <p:nvPr/>
        </p:nvSpPr>
        <p:spPr>
          <a:xfrm>
            <a:off x="174278" y="5719778"/>
            <a:ext cx="1128726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Accuracy</a:t>
            </a:r>
          </a:p>
        </p:txBody>
      </p:sp>
      <p:sp>
        <p:nvSpPr>
          <p:cNvPr id="230" name="Rectangle 4"/>
          <p:cNvSpPr/>
          <p:nvPr/>
        </p:nvSpPr>
        <p:spPr>
          <a:xfrm>
            <a:off x="276195" y="6128155"/>
            <a:ext cx="5066812" cy="2921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orbel"/>
              </a:defRPr>
            </a:pPr>
            <a:r>
              <a:rPr dirty="0"/>
              <a:t>The overall predicted accuracy of the model is: </a:t>
            </a:r>
            <a:r>
              <a:rPr sz="2000" i="1" dirty="0">
                <a:solidFill>
                  <a:srgbClr val="0070C0"/>
                </a:solidFill>
              </a:rPr>
              <a:t>61.57%</a:t>
            </a:r>
            <a:r>
              <a:rPr sz="1100" dirty="0"/>
              <a:t> </a:t>
            </a:r>
          </a:p>
        </p:txBody>
      </p:sp>
      <p:pic>
        <p:nvPicPr>
          <p:cNvPr id="231" name="ROC Neural1.png" descr="ROC Neural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924" y="2318752"/>
            <a:ext cx="5257234" cy="36906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olo 9"/>
          <p:cNvSpPr txBox="1"/>
          <p:nvPr/>
        </p:nvSpPr>
        <p:spPr>
          <a:xfrm>
            <a:off x="3211502" y="-497580"/>
            <a:ext cx="7686701" cy="2428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Prediction with </a:t>
            </a:r>
            <a:r>
              <a:rPr i="1"/>
              <a:t>Neural Networks</a:t>
            </a:r>
          </a:p>
        </p:txBody>
      </p:sp>
      <p:sp>
        <p:nvSpPr>
          <p:cNvPr id="234" name="Rettangolo 4"/>
          <p:cNvSpPr txBox="1"/>
          <p:nvPr/>
        </p:nvSpPr>
        <p:spPr>
          <a:xfrm>
            <a:off x="434593" y="1739887"/>
            <a:ext cx="8981187" cy="376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Loss curve (Loss value for Number of iterations)</a:t>
            </a:r>
          </a:p>
        </p:txBody>
      </p:sp>
      <p:pic>
        <p:nvPicPr>
          <p:cNvPr id="235" name="LOSS curve Neural.png" descr="LOSS curve Neur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842" y="2138461"/>
            <a:ext cx="6134101" cy="4533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B997-C19E-4453-A7E5-A4B6BBA5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with Decision Trees</a:t>
            </a:r>
          </a:p>
        </p:txBody>
      </p:sp>
      <p:pic>
        <p:nvPicPr>
          <p:cNvPr id="10" name="Picture Placeholder 9" descr="Confusion Matrix">
            <a:extLst>
              <a:ext uri="{FF2B5EF4-FFF2-40B4-BE49-F238E27FC236}">
                <a16:creationId xmlns:a16="http://schemas.microsoft.com/office/drawing/2014/main" id="{C1AC2C7C-8B42-4330-AA18-F58170EAFE94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3" r="17313"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96799-CFEB-4A50-BCB6-D49CE16F78A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/>
              <a:t>The average confusion matrix for the best depth decision tree (depth 5) are as follows: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 were correctly classified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 were correctly classified 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average of 47 were incorrectly classified as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average of 32 were incorrectly classified as negative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75A86-2F35-4321-9810-BA383840A61C}"/>
              </a:ext>
            </a:extLst>
          </p:cNvPr>
          <p:cNvSpPr txBox="1"/>
          <p:nvPr/>
        </p:nvSpPr>
        <p:spPr>
          <a:xfrm>
            <a:off x="3006969" y="459988"/>
            <a:ext cx="597243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3691189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B997-C19E-4453-A7E5-A4B6BBA5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with Decision Trees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F61E50-AFB5-46C6-9611-08A857F94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118872" indent="0">
              <a:buNone/>
            </a:pPr>
            <a:r>
              <a:rPr lang="en-US" b="1" dirty="0"/>
              <a:t>Precision:</a:t>
            </a:r>
          </a:p>
          <a:p>
            <a:pPr marL="118872" indent="0">
              <a:buNone/>
            </a:pPr>
            <a:r>
              <a:rPr lang="en-US" dirty="0"/>
              <a:t>The percentage of the accuracy of our positive predictions, represented by the Precision, is:  </a:t>
            </a:r>
            <a:r>
              <a:rPr lang="en-US" sz="3200" i="1" dirty="0">
                <a:solidFill>
                  <a:srgbClr val="0070C0"/>
                </a:solidFill>
              </a:rPr>
              <a:t>60.98%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b="1" dirty="0"/>
              <a:t>Recall: </a:t>
            </a:r>
          </a:p>
          <a:p>
            <a:pPr marL="118872" indent="0">
              <a:buNone/>
            </a:pPr>
            <a:r>
              <a:rPr lang="en-US" dirty="0"/>
              <a:t>The ratio of positive instances that are correctly detected by the classifier (true positive rate), represented by the Recall, is:  </a:t>
            </a:r>
            <a:r>
              <a:rPr lang="en-US" sz="3200" i="1" dirty="0">
                <a:solidFill>
                  <a:srgbClr val="0070C0"/>
                </a:solidFill>
              </a:rPr>
              <a:t>70.09%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b="1" dirty="0"/>
              <a:t>F1-Score: </a:t>
            </a:r>
          </a:p>
          <a:p>
            <a:pPr marL="118872" indent="0">
              <a:buNone/>
            </a:pPr>
            <a:r>
              <a:rPr lang="en-US" dirty="0"/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lang="en-US" sz="3600" i="1" dirty="0">
                <a:solidFill>
                  <a:srgbClr val="0070C0"/>
                </a:solidFill>
              </a:rPr>
              <a:t>65.22%</a:t>
            </a:r>
          </a:p>
        </p:txBody>
      </p:sp>
    </p:spTree>
    <p:extLst>
      <p:ext uri="{BB962C8B-B14F-4D97-AF65-F5344CB8AC3E}">
        <p14:creationId xmlns:p14="http://schemas.microsoft.com/office/powerpoint/2010/main" val="99713225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B997-C19E-4453-A7E5-A4B6BBA5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with 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96799-CFEB-4A50-BCB6-D49CE16F78A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/>
              <a:t>The curve to the right represents the ROC of our model.</a:t>
            </a:r>
          </a:p>
          <a:p>
            <a:pPr marL="118872" indent="0">
              <a:buNone/>
            </a:pPr>
            <a:r>
              <a:rPr lang="en-US" dirty="0"/>
              <a:t>The Area Under Curve is: </a:t>
            </a:r>
            <a:r>
              <a:rPr lang="it-IT" sz="1400" i="1" dirty="0">
                <a:solidFill>
                  <a:srgbClr val="0070C0"/>
                </a:solidFill>
              </a:rPr>
              <a:t>0.689</a:t>
            </a:r>
            <a:endParaRPr lang="it-IT" i="1" dirty="0">
              <a:solidFill>
                <a:srgbClr val="0070C0"/>
              </a:solidFill>
            </a:endParaRPr>
          </a:p>
          <a:p>
            <a:pPr marL="118872" indent="0">
              <a:buNone/>
            </a:pPr>
            <a:endParaRPr lang="it-IT" sz="1400" i="1" dirty="0">
              <a:solidFill>
                <a:srgbClr val="0070C0"/>
              </a:solidFill>
            </a:endParaRPr>
          </a:p>
          <a:p>
            <a:pPr marL="118872"/>
            <a:r>
              <a:rPr lang="en-US" b="1" dirty="0"/>
              <a:t>Accuracy: </a:t>
            </a:r>
          </a:p>
          <a:p>
            <a:pPr marL="118872"/>
            <a:r>
              <a:rPr lang="en-US" dirty="0"/>
              <a:t>he overall predicted accuracy of the model is: </a:t>
            </a:r>
            <a:r>
              <a:rPr lang="it-IT" sz="1400" i="1" dirty="0">
                <a:solidFill>
                  <a:srgbClr val="0070C0"/>
                </a:solidFill>
              </a:rPr>
              <a:t>65.07%</a:t>
            </a:r>
            <a:r>
              <a:rPr lang="it-IT" sz="900" dirty="0"/>
              <a:t>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75A86-2F35-4321-9810-BA383840A61C}"/>
              </a:ext>
            </a:extLst>
          </p:cNvPr>
          <p:cNvSpPr txBox="1"/>
          <p:nvPr/>
        </p:nvSpPr>
        <p:spPr>
          <a:xfrm>
            <a:off x="3006969" y="459988"/>
            <a:ext cx="597243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ROC, AUC and Accuracy</a:t>
            </a:r>
          </a:p>
        </p:txBody>
      </p:sp>
      <p:pic>
        <p:nvPicPr>
          <p:cNvPr id="12" name="Picture Placeholder 11" descr="Chart, line chart&#10;&#10;Description automatically generated">
            <a:extLst>
              <a:ext uri="{FF2B5EF4-FFF2-40B4-BE49-F238E27FC236}">
                <a16:creationId xmlns:a16="http://schemas.microsoft.com/office/drawing/2014/main" id="{04311FC6-F61A-437C-9C96-E7ED158B5AD8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363" y="2185000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166441746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F25B45-A0FB-4A0F-8E9E-16E44AE6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Decision Tree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49841F-2C6F-4103-848B-B8E176B2CB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/>
          </a:p>
        </p:txBody>
      </p:sp>
      <p:pic>
        <p:nvPicPr>
          <p:cNvPr id="12" name="Picture 11" descr="Decision Tree Classifier">
            <a:extLst>
              <a:ext uri="{FF2B5EF4-FFF2-40B4-BE49-F238E27FC236}">
                <a16:creationId xmlns:a16="http://schemas.microsoft.com/office/drawing/2014/main" id="{E3461543-EC35-41D4-832C-D9F00B731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5191"/>
            <a:ext cx="8229600" cy="462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7492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B997-C19E-4453-A7E5-A4B6BBA5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with </a:t>
            </a:r>
            <a:r>
              <a:rPr lang="en-US" dirty="0" err="1"/>
              <a:t>Randon</a:t>
            </a:r>
            <a:r>
              <a:rPr lang="en-US" dirty="0"/>
              <a:t> Forest Classifiers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96799-CFEB-4A50-BCB6-D49CE16F78A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/>
              <a:t>The average confusion matrix for the trained  Classifier has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75 were correctly classified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74 were correctly classified negative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48 were incorrectly classified as 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 were incorrectly classified as negative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75A86-2F35-4321-9810-BA383840A61C}"/>
              </a:ext>
            </a:extLst>
          </p:cNvPr>
          <p:cNvSpPr txBox="1"/>
          <p:nvPr/>
        </p:nvSpPr>
        <p:spPr>
          <a:xfrm>
            <a:off x="3006969" y="459988"/>
            <a:ext cx="597243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Confusion Matrix</a:t>
            </a:r>
          </a:p>
        </p:txBody>
      </p:sp>
      <p:pic>
        <p:nvPicPr>
          <p:cNvPr id="8" name="Picture Placeholder 7" descr="Chart, treemap chart&#10;&#10;Description automatically generated">
            <a:extLst>
              <a:ext uri="{FF2B5EF4-FFF2-40B4-BE49-F238E27FC236}">
                <a16:creationId xmlns:a16="http://schemas.microsoft.com/office/drawing/2014/main" id="{4F05EAF0-3704-482A-8307-6F726299F675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3" r="1731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3879507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B997-C19E-4453-A7E5-A4B6BBA5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with Decision Trees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F61E50-AFB5-46C6-9611-08A857F94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118872" indent="0">
              <a:buNone/>
            </a:pPr>
            <a:r>
              <a:rPr lang="en-US" b="1" dirty="0"/>
              <a:t>Precision:</a:t>
            </a:r>
          </a:p>
          <a:p>
            <a:pPr marL="118872" indent="0">
              <a:buNone/>
            </a:pPr>
            <a:r>
              <a:rPr lang="en-US" dirty="0"/>
              <a:t>The percentage of the accuracy of our positive predictions, represented by the Precision, is:  </a:t>
            </a:r>
            <a:r>
              <a:rPr lang="en-US" sz="3200" i="1" dirty="0">
                <a:solidFill>
                  <a:srgbClr val="0070C0"/>
                </a:solidFill>
              </a:rPr>
              <a:t>60.98%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b="1" dirty="0"/>
              <a:t>Recall: </a:t>
            </a:r>
          </a:p>
          <a:p>
            <a:pPr marL="118872" indent="0">
              <a:buNone/>
            </a:pPr>
            <a:r>
              <a:rPr lang="en-US" dirty="0"/>
              <a:t>The ratio of positive instances that are correctly detected by the classifier (true positive rate), represented by the Recall, is:  </a:t>
            </a:r>
            <a:r>
              <a:rPr lang="en-US" sz="3200" i="1" dirty="0">
                <a:solidFill>
                  <a:srgbClr val="0070C0"/>
                </a:solidFill>
              </a:rPr>
              <a:t>70.09%</a:t>
            </a:r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b="1" dirty="0"/>
              <a:t>F1-Score: </a:t>
            </a:r>
          </a:p>
          <a:p>
            <a:pPr marL="118872" indent="0">
              <a:buNone/>
            </a:pPr>
            <a:r>
              <a:rPr lang="en-US" dirty="0"/>
              <a:t>The F1-score, represented by the harmonic mean of precision and recall which,  differently from the regular mean (that gives equal weight to all values),  gives more weight  to low values - favoring classifiers that have similar precision and recall  - is:   </a:t>
            </a:r>
            <a:r>
              <a:rPr lang="en-US" sz="3600" i="1" dirty="0">
                <a:solidFill>
                  <a:srgbClr val="0070C0"/>
                </a:solidFill>
              </a:rPr>
              <a:t>65.22%</a:t>
            </a:r>
          </a:p>
        </p:txBody>
      </p:sp>
    </p:spTree>
    <p:extLst>
      <p:ext uri="{BB962C8B-B14F-4D97-AF65-F5344CB8AC3E}">
        <p14:creationId xmlns:p14="http://schemas.microsoft.com/office/powerpoint/2010/main" val="369566646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olo 9"/>
          <p:cNvSpPr txBox="1">
            <a:spLocks noGrp="1"/>
          </p:cNvSpPr>
          <p:nvPr>
            <p:ph type="title"/>
          </p:nvPr>
        </p:nvSpPr>
        <p:spPr>
          <a:xfrm>
            <a:off x="2643172" y="-500091"/>
            <a:ext cx="6329381" cy="2428894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Summary</a:t>
            </a:r>
          </a:p>
        </p:txBody>
      </p:sp>
      <p:sp>
        <p:nvSpPr>
          <p:cNvPr id="112" name="Rettangolo 4"/>
          <p:cNvSpPr txBox="1"/>
          <p:nvPr/>
        </p:nvSpPr>
        <p:spPr>
          <a:xfrm>
            <a:off x="331439" y="1857363"/>
            <a:ext cx="8598280" cy="42473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3000">
                <a:latin typeface="+mj-lt"/>
                <a:ea typeface="+mj-ea"/>
                <a:cs typeface="+mj-cs"/>
                <a:sym typeface="Corbel"/>
              </a:defRPr>
            </a:pPr>
            <a:r>
              <a:rPr dirty="0"/>
              <a:t>1. Initialization and Presentation of the dataset</a:t>
            </a:r>
          </a:p>
          <a:p>
            <a:pPr>
              <a:defRPr sz="3000">
                <a:latin typeface="+mj-lt"/>
                <a:ea typeface="+mj-ea"/>
                <a:cs typeface="+mj-cs"/>
                <a:sym typeface="Corbel"/>
              </a:defRPr>
            </a:pPr>
            <a:r>
              <a:rPr dirty="0"/>
              <a:t>2. Data Exploration</a:t>
            </a:r>
          </a:p>
          <a:p>
            <a:pPr>
              <a:defRPr sz="3000">
                <a:latin typeface="+mj-lt"/>
                <a:ea typeface="+mj-ea"/>
                <a:cs typeface="+mj-cs"/>
                <a:sym typeface="Corbel"/>
              </a:defRPr>
            </a:pPr>
            <a:r>
              <a:rPr dirty="0"/>
              <a:t>3. Modify and work on the dataset</a:t>
            </a:r>
          </a:p>
          <a:p>
            <a:pPr>
              <a:defRPr sz="3000">
                <a:latin typeface="+mj-lt"/>
                <a:ea typeface="+mj-ea"/>
                <a:cs typeface="+mj-cs"/>
                <a:sym typeface="Corbel"/>
              </a:defRPr>
            </a:pPr>
            <a:r>
              <a:rPr dirty="0"/>
              <a:t>4. Prediction with </a:t>
            </a:r>
            <a:r>
              <a:rPr i="1" dirty="0"/>
              <a:t>Logistic Regression</a:t>
            </a:r>
          </a:p>
          <a:p>
            <a:pPr>
              <a:defRPr sz="3000" i="1">
                <a:latin typeface="+mj-lt"/>
                <a:ea typeface="+mj-ea"/>
                <a:cs typeface="+mj-cs"/>
                <a:sym typeface="Corbel"/>
              </a:defRPr>
            </a:pPr>
            <a:r>
              <a:rPr dirty="0"/>
              <a:t>5. </a:t>
            </a:r>
            <a:r>
              <a:rPr i="0" dirty="0"/>
              <a:t>Prediction with</a:t>
            </a:r>
            <a:r>
              <a:rPr dirty="0"/>
              <a:t> K-Nearest Neighbor</a:t>
            </a:r>
            <a:r>
              <a:rPr lang="en-US" dirty="0"/>
              <a:t>s</a:t>
            </a:r>
            <a:endParaRPr dirty="0"/>
          </a:p>
          <a:p>
            <a:pPr>
              <a:defRPr sz="3000" i="1">
                <a:latin typeface="+mj-lt"/>
                <a:ea typeface="+mj-ea"/>
                <a:cs typeface="+mj-cs"/>
                <a:sym typeface="Corbel"/>
              </a:defRPr>
            </a:pPr>
            <a:r>
              <a:rPr dirty="0"/>
              <a:t>6. </a:t>
            </a:r>
            <a:r>
              <a:rPr i="0" dirty="0"/>
              <a:t>Prediction with</a:t>
            </a:r>
            <a:r>
              <a:rPr dirty="0"/>
              <a:t> Suppor</a:t>
            </a:r>
            <a:r>
              <a:rPr lang="en-US" dirty="0"/>
              <a:t>t</a:t>
            </a:r>
            <a:r>
              <a:rPr dirty="0"/>
              <a:t> Vector Machine</a:t>
            </a:r>
          </a:p>
          <a:p>
            <a:pPr>
              <a:defRPr sz="3000" i="1">
                <a:latin typeface="+mj-lt"/>
                <a:ea typeface="+mj-ea"/>
                <a:cs typeface="+mj-cs"/>
                <a:sym typeface="Corbel"/>
              </a:defRPr>
            </a:pPr>
            <a:r>
              <a:rPr dirty="0"/>
              <a:t>7. </a:t>
            </a:r>
            <a:r>
              <a:rPr i="0" dirty="0"/>
              <a:t>Prediction with</a:t>
            </a:r>
            <a:r>
              <a:rPr dirty="0"/>
              <a:t>  Neural Networks</a:t>
            </a:r>
            <a:endParaRPr lang="en-US" dirty="0"/>
          </a:p>
          <a:p>
            <a:pPr>
              <a:defRPr sz="3000" i="1">
                <a:latin typeface="+mj-lt"/>
                <a:ea typeface="+mj-ea"/>
                <a:cs typeface="+mj-cs"/>
                <a:sym typeface="Corbel"/>
              </a:defRPr>
            </a:pPr>
            <a:r>
              <a:rPr lang="en-GB" dirty="0"/>
              <a:t>8. Prediction with Decision Trees</a:t>
            </a:r>
          </a:p>
          <a:p>
            <a:pPr>
              <a:defRPr sz="3000" i="1">
                <a:latin typeface="+mj-lt"/>
                <a:ea typeface="+mj-ea"/>
                <a:cs typeface="+mj-cs"/>
                <a:sym typeface="Corbel"/>
              </a:defRPr>
            </a:pPr>
            <a:r>
              <a:rPr lang="en-GB" dirty="0"/>
              <a:t>9. Prediction with Random Forests</a:t>
            </a:r>
            <a:endParaRPr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B997-C19E-4453-A7E5-A4B6BBA5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with 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96799-CFEB-4A50-BCB6-D49CE16F78A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/>
              <a:t>The curve to the right represents the ROC of our model.</a:t>
            </a:r>
          </a:p>
          <a:p>
            <a:pPr marL="118872" indent="0">
              <a:buNone/>
            </a:pPr>
            <a:r>
              <a:rPr lang="en-US" dirty="0"/>
              <a:t>The Area Under Curve is: </a:t>
            </a:r>
            <a:r>
              <a:rPr lang="it-IT" sz="1400" i="1" dirty="0">
                <a:solidFill>
                  <a:srgbClr val="0070C0"/>
                </a:solidFill>
              </a:rPr>
              <a:t>0.6844</a:t>
            </a:r>
            <a:endParaRPr lang="it-IT" i="1" dirty="0">
              <a:solidFill>
                <a:srgbClr val="0070C0"/>
              </a:solidFill>
            </a:endParaRPr>
          </a:p>
          <a:p>
            <a:pPr marL="118872" indent="0">
              <a:buNone/>
            </a:pPr>
            <a:endParaRPr lang="it-IT" sz="1400" i="1" dirty="0">
              <a:solidFill>
                <a:srgbClr val="0070C0"/>
              </a:solidFill>
            </a:endParaRPr>
          </a:p>
          <a:p>
            <a:pPr marL="118872"/>
            <a:r>
              <a:rPr lang="en-US" b="1" dirty="0"/>
              <a:t>Accuracy: </a:t>
            </a:r>
          </a:p>
          <a:p>
            <a:pPr marL="118872"/>
            <a:r>
              <a:rPr lang="en-US" dirty="0"/>
              <a:t>The overall predicted accuracy of the model is: </a:t>
            </a:r>
            <a:r>
              <a:rPr lang="it-IT" i="1" dirty="0">
                <a:solidFill>
                  <a:srgbClr val="0070C0"/>
                </a:solidFill>
              </a:rPr>
              <a:t>64.19</a:t>
            </a:r>
            <a:r>
              <a:rPr lang="it-IT" sz="1400" i="1" dirty="0">
                <a:solidFill>
                  <a:srgbClr val="0070C0"/>
                </a:solidFill>
              </a:rPr>
              <a:t>%</a:t>
            </a:r>
            <a:r>
              <a:rPr lang="it-IT" sz="900" dirty="0"/>
              <a:t>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75A86-2F35-4321-9810-BA383840A61C}"/>
              </a:ext>
            </a:extLst>
          </p:cNvPr>
          <p:cNvSpPr txBox="1"/>
          <p:nvPr/>
        </p:nvSpPr>
        <p:spPr>
          <a:xfrm>
            <a:off x="3006969" y="459988"/>
            <a:ext cx="597243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ROC, AUC and Accuracy</a:t>
            </a:r>
          </a:p>
        </p:txBody>
      </p:sp>
      <p:pic>
        <p:nvPicPr>
          <p:cNvPr id="12" name="Picture Placeholder 11" descr="Chart, line chart&#10;&#10;Description automatically generated">
            <a:extLst>
              <a:ext uri="{FF2B5EF4-FFF2-40B4-BE49-F238E27FC236}">
                <a16:creationId xmlns:a16="http://schemas.microsoft.com/office/drawing/2014/main" id="{E0A4ED35-7BDC-4C90-B4B4-AA06823F67AA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363" y="2185000"/>
            <a:ext cx="5487650" cy="3658433"/>
          </a:xfrm>
        </p:spPr>
      </p:pic>
    </p:spTree>
    <p:extLst>
      <p:ext uri="{BB962C8B-B14F-4D97-AF65-F5344CB8AC3E}">
        <p14:creationId xmlns:p14="http://schemas.microsoft.com/office/powerpoint/2010/main" val="162713726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21E7F8-CC80-4F26-A3B0-6485BFA0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ROC Comparison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CA5818-3D2B-416B-92EB-2FE37C23B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8872" indent="0">
              <a:buNone/>
            </a:pPr>
            <a:endParaRPr lang="en-US" dirty="0"/>
          </a:p>
        </p:txBody>
      </p:sp>
      <p:pic>
        <p:nvPicPr>
          <p:cNvPr id="8" name="Picture 7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01A14D16-A7D2-4CDE-B063-C3B98474A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486"/>
            <a:ext cx="9144000" cy="514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6424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olo 9"/>
          <p:cNvSpPr txBox="1">
            <a:spLocks noGrp="1"/>
          </p:cNvSpPr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/>
          <a:p>
            <a:pPr algn="r">
              <a:defRPr sz="36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Initialization </a:t>
            </a:r>
            <a:r>
              <a:rPr sz="2400"/>
              <a:t>and</a:t>
            </a:r>
            <a:r>
              <a:t> </a:t>
            </a:r>
            <a:br/>
            <a:r>
              <a:t>Presentation of the dataset</a:t>
            </a:r>
          </a:p>
        </p:txBody>
      </p:sp>
      <p:sp>
        <p:nvSpPr>
          <p:cNvPr id="115" name="Segnaposto contenuto 10"/>
          <p:cNvSpPr txBox="1">
            <a:spLocks noGrp="1"/>
          </p:cNvSpPr>
          <p:nvPr>
            <p:ph type="body" idx="1"/>
          </p:nvPr>
        </p:nvSpPr>
        <p:spPr>
          <a:xfrm>
            <a:off x="214282" y="2000238"/>
            <a:ext cx="8229601" cy="4625613"/>
          </a:xfrm>
          <a:prstGeom prst="rect">
            <a:avLst/>
          </a:prstGeom>
        </p:spPr>
        <p:txBody>
          <a:bodyPr/>
          <a:lstStyle/>
          <a:p>
            <a:pPr marL="640080" indent="-960120">
              <a:buSzTx/>
              <a:buNone/>
              <a:defRPr sz="2600"/>
            </a:pPr>
            <a:r>
              <a:rPr dirty="0"/>
              <a:t>The dataset consist of an ongoing cardiovascular study on</a:t>
            </a:r>
            <a:r>
              <a:rPr lang="en-US" dirty="0"/>
              <a:t> </a:t>
            </a:r>
            <a:r>
              <a:rPr dirty="0"/>
              <a:t>residents of the town of Framingham, Massachusetts.</a:t>
            </a:r>
          </a:p>
          <a:p>
            <a:pPr marL="640080" indent="-960120">
              <a:buSzTx/>
              <a:buNone/>
              <a:defRPr sz="2600"/>
            </a:pPr>
            <a:r>
              <a:rPr dirty="0"/>
              <a:t>We have a dataset consisting of 3749 rows and 16 columns.</a:t>
            </a:r>
          </a:p>
          <a:p>
            <a:pPr marL="640080" indent="-960120">
              <a:buSzTx/>
              <a:buNone/>
              <a:defRPr sz="2600"/>
            </a:pPr>
            <a:endParaRPr dirty="0"/>
          </a:p>
          <a:p>
            <a:pPr marL="640080" indent="-960120">
              <a:buSzTx/>
              <a:buNone/>
              <a:defRPr sz="2600"/>
            </a:pPr>
            <a:r>
              <a:rPr dirty="0"/>
              <a:t>The shown attributes are divided in:</a:t>
            </a:r>
          </a:p>
          <a:p>
            <a:pPr marL="0">
              <a:buChar char="-"/>
              <a:defRPr sz="2600"/>
            </a:pPr>
            <a:r>
              <a:rPr dirty="0"/>
              <a:t>Demographic attributes</a:t>
            </a:r>
          </a:p>
          <a:p>
            <a:pPr marL="0">
              <a:buChar char="-"/>
              <a:defRPr sz="2600"/>
            </a:pPr>
            <a:r>
              <a:rPr dirty="0"/>
              <a:t>Behavioral attributes</a:t>
            </a:r>
          </a:p>
          <a:p>
            <a:pPr marL="0">
              <a:buChar char="-"/>
              <a:defRPr sz="2600"/>
            </a:pPr>
            <a:r>
              <a:rPr dirty="0"/>
              <a:t>Medical attributes (history) </a:t>
            </a:r>
          </a:p>
          <a:p>
            <a:pPr marL="0">
              <a:buChar char="-"/>
              <a:defRPr sz="2600"/>
            </a:pPr>
            <a:r>
              <a:rPr dirty="0"/>
              <a:t>Medical attributes (current)</a:t>
            </a:r>
          </a:p>
          <a:p>
            <a:pPr marL="0">
              <a:buChar char="-"/>
              <a:defRPr sz="2600"/>
            </a:pPr>
            <a:r>
              <a:rPr dirty="0"/>
              <a:t>Predict variable (desired target)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olo 9"/>
          <p:cNvSpPr txBox="1">
            <a:spLocks noGrp="1"/>
          </p:cNvSpPr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/>
          <a:p>
            <a:pPr algn="r">
              <a:defRPr sz="36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Initialization </a:t>
            </a:r>
            <a:r>
              <a:rPr sz="2400"/>
              <a:t>and</a:t>
            </a:r>
            <a:r>
              <a:t> </a:t>
            </a:r>
            <a:br/>
            <a:r>
              <a:t>Presentation of the dataset</a:t>
            </a:r>
          </a:p>
        </p:txBody>
      </p:sp>
      <p:pic>
        <p:nvPicPr>
          <p:cNvPr id="118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37" y="1697654"/>
            <a:ext cx="7143802" cy="51603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olo 9"/>
          <p:cNvSpPr txBox="1">
            <a:spLocks noGrp="1"/>
          </p:cNvSpPr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/>
          <a:p>
            <a:pPr algn="r">
              <a:defRPr sz="36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Initialization </a:t>
            </a:r>
            <a:r>
              <a:rPr sz="2400"/>
              <a:t>and</a:t>
            </a:r>
            <a:r>
              <a:t> </a:t>
            </a:r>
            <a:br/>
            <a:r>
              <a:t>Presentation of the dataset</a:t>
            </a:r>
          </a:p>
        </p:txBody>
      </p:sp>
      <p:pic>
        <p:nvPicPr>
          <p:cNvPr id="12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7" y="1574051"/>
            <a:ext cx="3929092" cy="52839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54" y="3571876"/>
            <a:ext cx="4786346" cy="10907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olo 9"/>
          <p:cNvSpPr txBox="1">
            <a:spLocks noGrp="1"/>
          </p:cNvSpPr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Data Exploration</a:t>
            </a:r>
          </a:p>
        </p:txBody>
      </p:sp>
      <p:sp>
        <p:nvSpPr>
          <p:cNvPr id="125" name="CasellaDiTesto 5"/>
          <p:cNvSpPr txBox="1"/>
          <p:nvPr/>
        </p:nvSpPr>
        <p:spPr>
          <a:xfrm>
            <a:off x="-1" y="2643182"/>
            <a:ext cx="5143538" cy="809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</a:t>
            </a:r>
            <a:r>
              <a:rPr baseline="30000"/>
              <a:t>st</a:t>
            </a:r>
            <a:r>
              <a:t> example: SMOKERS vs NON-smokers</a:t>
            </a:r>
            <a:endParaRPr>
              <a:latin typeface="+mj-lt"/>
              <a:ea typeface="+mj-ea"/>
              <a:cs typeface="+mj-cs"/>
              <a:sym typeface="Corbel"/>
            </a:endParaRPr>
          </a:p>
          <a:p>
            <a: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pPr>
            <a:endParaRPr>
              <a:latin typeface="+mj-lt"/>
              <a:ea typeface="+mj-ea"/>
              <a:cs typeface="+mj-cs"/>
              <a:sym typeface="Corbel"/>
            </a:endParaRPr>
          </a:p>
        </p:txBody>
      </p:sp>
      <p:pic>
        <p:nvPicPr>
          <p:cNvPr id="12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3071809"/>
            <a:ext cx="5610226" cy="590551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Rettangolo 8"/>
          <p:cNvSpPr txBox="1"/>
          <p:nvPr/>
        </p:nvSpPr>
        <p:spPr>
          <a:xfrm>
            <a:off x="45720" y="4000503"/>
            <a:ext cx="6552277" cy="3268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</a:t>
            </a:r>
            <a:r>
              <a:rPr baseline="30000"/>
              <a:t>nd</a:t>
            </a:r>
            <a:r>
              <a:t> example: patients WITH diabetes vs withOUT diabetes</a:t>
            </a:r>
          </a:p>
        </p:txBody>
      </p:sp>
      <p:sp>
        <p:nvSpPr>
          <p:cNvPr id="128" name="CasellaDiTesto 9"/>
          <p:cNvSpPr txBox="1"/>
          <p:nvPr/>
        </p:nvSpPr>
        <p:spPr>
          <a:xfrm>
            <a:off x="0" y="1500174"/>
            <a:ext cx="9144000" cy="542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 We can quite demonstrate that , for some of the variables, our dataset is enough balanced... but for other variables the dataset is NOT balanced</a:t>
            </a:r>
          </a:p>
        </p:txBody>
      </p:sp>
      <p:pic>
        <p:nvPicPr>
          <p:cNvPr id="129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" y="4429131"/>
            <a:ext cx="4972051" cy="466726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Rettangolo 11"/>
          <p:cNvSpPr txBox="1"/>
          <p:nvPr/>
        </p:nvSpPr>
        <p:spPr>
          <a:xfrm>
            <a:off x="45720" y="5286388"/>
            <a:ext cx="9552674" cy="32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3</a:t>
            </a:r>
            <a:r>
              <a:rPr baseline="30000"/>
              <a:t>rd</a:t>
            </a:r>
            <a:r>
              <a:t> example: patients WITH or withOUT risk of coronary heart disease CHD within 10 years</a:t>
            </a:r>
          </a:p>
        </p:txBody>
      </p:sp>
      <p:pic>
        <p:nvPicPr>
          <p:cNvPr id="131" name="Picture 4" descr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715015"/>
            <a:ext cx="8929718" cy="579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olo 9"/>
          <p:cNvSpPr txBox="1">
            <a:spLocks noGrp="1"/>
          </p:cNvSpPr>
          <p:nvPr>
            <p:ph type="title"/>
          </p:nvPr>
        </p:nvSpPr>
        <p:spPr>
          <a:xfrm>
            <a:off x="1357290" y="-428654"/>
            <a:ext cx="7686700" cy="2428895"/>
          </a:xfrm>
          <a:prstGeom prst="rect">
            <a:avLst/>
          </a:prstGeom>
        </p:spPr>
        <p:txBody>
          <a:bodyPr/>
          <a:lstStyle>
            <a:lvl1pPr algn="r">
              <a:defRPr sz="40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4" name="Rettangolo 4"/>
          <p:cNvSpPr txBox="1"/>
          <p:nvPr/>
        </p:nvSpPr>
        <p:spPr>
          <a:xfrm>
            <a:off x="331439" y="1928802"/>
            <a:ext cx="7909601" cy="32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4</a:t>
            </a:r>
            <a:r>
              <a:rPr baseline="30000"/>
              <a:t>th</a:t>
            </a:r>
            <a:r>
              <a:t> example: frequency of a previous Stroke differentiated for Sex</a:t>
            </a:r>
          </a:p>
        </p:txBody>
      </p:sp>
      <p:pic>
        <p:nvPicPr>
          <p:cNvPr id="135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75" y="2500305"/>
            <a:ext cx="6078560" cy="38576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olo 9"/>
          <p:cNvSpPr txBox="1">
            <a:spLocks noGrp="1"/>
          </p:cNvSpPr>
          <p:nvPr>
            <p:ph type="title"/>
          </p:nvPr>
        </p:nvSpPr>
        <p:spPr>
          <a:xfrm>
            <a:off x="1285852" y="0"/>
            <a:ext cx="7686700" cy="2428894"/>
          </a:xfrm>
          <a:prstGeom prst="rect">
            <a:avLst/>
          </a:prstGeom>
        </p:spPr>
        <p:txBody>
          <a:bodyPr/>
          <a:lstStyle/>
          <a:p>
            <a:pPr algn="r">
              <a:defRPr sz="3600" b="1">
                <a:solidFill>
                  <a:srgbClr val="FFFFFF"/>
                </a:solidFill>
                <a:latin typeface="Bahnschrift Condensed"/>
                <a:ea typeface="Bahnschrift Condensed"/>
                <a:cs typeface="Bahnschrift Condensed"/>
                <a:sym typeface="Bahnschrift Condensed"/>
              </a:defRPr>
            </a:pPr>
            <a:r>
              <a:t>Modify and work on the dataset</a:t>
            </a:r>
            <a:br/>
            <a:endParaRPr/>
          </a:p>
        </p:txBody>
      </p:sp>
      <p:sp>
        <p:nvSpPr>
          <p:cNvPr id="138" name="CasellaDiTesto 4"/>
          <p:cNvSpPr txBox="1"/>
          <p:nvPr/>
        </p:nvSpPr>
        <p:spPr>
          <a:xfrm>
            <a:off x="142844" y="1714487"/>
            <a:ext cx="1989225" cy="56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Solve the inequality</a:t>
            </a:r>
          </a:p>
        </p:txBody>
      </p:sp>
      <p:sp>
        <p:nvSpPr>
          <p:cNvPr id="139" name="CasellaDiTesto 5"/>
          <p:cNvSpPr txBox="1"/>
          <p:nvPr/>
        </p:nvSpPr>
        <p:spPr>
          <a:xfrm>
            <a:off x="142843" y="2071678"/>
            <a:ext cx="9001157" cy="784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 order to have </a:t>
            </a:r>
            <a:r>
              <a:rPr b="1"/>
              <a:t>equality</a:t>
            </a:r>
            <a:r>
              <a:t> between 0 and 1 belonging to the 'TenYearCHD' column, we delete some row representing patients whose risk is =0 (that is, pationt witOUT risk of coronary heart disease CHD within 10 years), obtaining:</a:t>
            </a:r>
          </a:p>
        </p:txBody>
      </p:sp>
      <p:pic>
        <p:nvPicPr>
          <p:cNvPr id="140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58" y="3000372"/>
            <a:ext cx="8926342" cy="45402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Rettangolo 7"/>
          <p:cNvSpPr txBox="1"/>
          <p:nvPr/>
        </p:nvSpPr>
        <p:spPr>
          <a:xfrm>
            <a:off x="188563" y="4143380"/>
            <a:ext cx="2756308" cy="326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Normalization in range (0,1)</a:t>
            </a:r>
          </a:p>
        </p:txBody>
      </p:sp>
      <p:pic>
        <p:nvPicPr>
          <p:cNvPr id="142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3" y="4500569"/>
            <a:ext cx="7705726" cy="1152526"/>
          </a:xfrm>
          <a:prstGeom prst="rect">
            <a:avLst/>
          </a:prstGeom>
          <a:ln w="12700">
            <a:miter lim="400000"/>
          </a:ln>
        </p:spPr>
      </p:pic>
      <p:sp>
        <p:nvSpPr>
          <p:cNvPr id="143" name="CasellaDiTesto 10"/>
          <p:cNvSpPr txBox="1"/>
          <p:nvPr/>
        </p:nvSpPr>
        <p:spPr>
          <a:xfrm>
            <a:off x="142843" y="5857892"/>
            <a:ext cx="9001157" cy="55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and normalize those values which are in a too large range (we need that all the values are in the range </a:t>
            </a:r>
            <a:r>
              <a:rPr b="1"/>
              <a:t>(0,1)</a:t>
            </a:r>
            <a:r>
              <a:t>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Modulo">
  <a:themeElements>
    <a:clrScheme name="Modul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Modulo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ulo">
  <a:themeElements>
    <a:clrScheme name="Modul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Modulo">
      <a:majorFont>
        <a:latin typeface="Corbel"/>
        <a:ea typeface="Corbel"/>
        <a:cs typeface="Corbel"/>
      </a:majorFont>
      <a:minorFont>
        <a:latin typeface="Helvetica"/>
        <a:ea typeface="Helvetica"/>
        <a:cs typeface="Helvetica"/>
      </a:minorFont>
    </a:fontScheme>
    <a:fmtScheme name="Mo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1644</Words>
  <Application>Microsoft Office PowerPoint</Application>
  <PresentationFormat>On-screen Show (4:3)</PresentationFormat>
  <Paragraphs>220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Bahnschrift Condensed</vt:lpstr>
      <vt:lpstr>Bahnschrift Light Condensed</vt:lpstr>
      <vt:lpstr>Corbel</vt:lpstr>
      <vt:lpstr>Helvetica</vt:lpstr>
      <vt:lpstr>Helvetica Neue</vt:lpstr>
      <vt:lpstr>Modulo</vt:lpstr>
      <vt:lpstr>PowerPoint Presentation</vt:lpstr>
      <vt:lpstr>Introduction</vt:lpstr>
      <vt:lpstr>Summary</vt:lpstr>
      <vt:lpstr>Initialization and  Presentation of the dataset</vt:lpstr>
      <vt:lpstr>Initialization and  Presentation of the dataset</vt:lpstr>
      <vt:lpstr>Initialization and  Presentation of the dataset</vt:lpstr>
      <vt:lpstr>Data Exploration</vt:lpstr>
      <vt:lpstr>Data Exploration</vt:lpstr>
      <vt:lpstr>Modify and work on the dataset </vt:lpstr>
      <vt:lpstr>Prediction with Logistic Regression</vt:lpstr>
      <vt:lpstr>Prediction with Logistic Regression</vt:lpstr>
      <vt:lpstr>Prediction with 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Prediction with Decision Trees</vt:lpstr>
      <vt:lpstr>Prediction with Decision Trees</vt:lpstr>
      <vt:lpstr>Prediction with Decision Trees</vt:lpstr>
      <vt:lpstr>The Decision Tree</vt:lpstr>
      <vt:lpstr>Prediction with Randon Forest Classifiers</vt:lpstr>
      <vt:lpstr>Prediction with Decision Trees</vt:lpstr>
      <vt:lpstr>Prediction with Decision Trees</vt:lpstr>
      <vt:lpstr>Model ROC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Gabriel-Radu Taranciuc</cp:lastModifiedBy>
  <cp:revision>7</cp:revision>
  <dcterms:modified xsi:type="dcterms:W3CDTF">2020-12-21T20:42:33Z</dcterms:modified>
</cp:coreProperties>
</file>