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orbel"/>
      </a:defRPr>
    </a:lvl1pPr>
    <a:lvl2pPr indent="228600" latinLnBrk="0">
      <a:defRPr sz="1200">
        <a:latin typeface="+mj-lt"/>
        <a:ea typeface="+mj-ea"/>
        <a:cs typeface="+mj-cs"/>
        <a:sym typeface="Corbel"/>
      </a:defRPr>
    </a:lvl2pPr>
    <a:lvl3pPr indent="457200" latinLnBrk="0">
      <a:defRPr sz="1200">
        <a:latin typeface="+mj-lt"/>
        <a:ea typeface="+mj-ea"/>
        <a:cs typeface="+mj-cs"/>
        <a:sym typeface="Corbel"/>
      </a:defRPr>
    </a:lvl3pPr>
    <a:lvl4pPr indent="685800" latinLnBrk="0">
      <a:defRPr sz="1200">
        <a:latin typeface="+mj-lt"/>
        <a:ea typeface="+mj-ea"/>
        <a:cs typeface="+mj-cs"/>
        <a:sym typeface="Corbel"/>
      </a:defRPr>
    </a:lvl4pPr>
    <a:lvl5pPr indent="914400" latinLnBrk="0">
      <a:defRPr sz="1200">
        <a:latin typeface="+mj-lt"/>
        <a:ea typeface="+mj-ea"/>
        <a:cs typeface="+mj-cs"/>
        <a:sym typeface="Corbel"/>
      </a:defRPr>
    </a:lvl5pPr>
    <a:lvl6pPr indent="1143000" latinLnBrk="0">
      <a:defRPr sz="1200">
        <a:latin typeface="+mj-lt"/>
        <a:ea typeface="+mj-ea"/>
        <a:cs typeface="+mj-cs"/>
        <a:sym typeface="Corbel"/>
      </a:defRPr>
    </a:lvl6pPr>
    <a:lvl7pPr indent="1371600" latinLnBrk="0">
      <a:defRPr sz="1200">
        <a:latin typeface="+mj-lt"/>
        <a:ea typeface="+mj-ea"/>
        <a:cs typeface="+mj-cs"/>
        <a:sym typeface="Corbel"/>
      </a:defRPr>
    </a:lvl7pPr>
    <a:lvl8pPr indent="1600200" latinLnBrk="0">
      <a:defRPr sz="1200">
        <a:latin typeface="+mj-lt"/>
        <a:ea typeface="+mj-ea"/>
        <a:cs typeface="+mj-cs"/>
        <a:sym typeface="Corbel"/>
      </a:defRPr>
    </a:lvl8pPr>
    <a:lvl9pPr indent="18288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3" cy="163677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3" y="1828800"/>
            <a:ext cx="8022337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5"/>
            <a:ext cx="4038600" cy="46238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9" indent="-320039">
              <a:defRPr sz="2800"/>
            </a:lvl2pPr>
            <a:lvl3pPr marL="1088136" indent="-320039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457200">
              <a:buClrTx/>
              <a:buSzTx/>
              <a:buNone/>
              <a:defRPr sz="2300" cap="all"/>
            </a:lvl2pPr>
            <a:lvl3pPr marL="0" indent="914400">
              <a:buClrTx/>
              <a:buSzTx/>
              <a:buNone/>
              <a:defRPr sz="2300" cap="all"/>
            </a:lvl3pPr>
            <a:lvl4pPr marL="0" indent="1371600">
              <a:buClrTx/>
              <a:buSzTx/>
              <a:buNone/>
              <a:defRPr sz="2300" cap="all"/>
            </a:lvl4pPr>
            <a:lvl5pPr marL="0" indent="182880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7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300" cap="all"/>
            </a:pPr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6" y="1743132"/>
            <a:ext cx="5920642" cy="4558886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7" y="1730018"/>
            <a:ext cx="2468882" cy="4572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4" y="1484808"/>
            <a:ext cx="6247398" cy="53731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1" y="1193799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1"/>
            <a:ext cx="9144001" cy="1433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59" y="6573518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770708" marR="0" indent="-3135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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1971039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2172207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9"/>
            <a:ext cx="8077201" cy="1499617"/>
          </a:xfrm>
          <a:prstGeom prst="rect">
            <a:avLst/>
          </a:prstGeom>
        </p:spPr>
        <p:txBody>
          <a:bodyPr/>
          <a:lstStyle>
            <a:lvl1pPr algn="ctr" defTabSz="795527">
              <a:defRPr sz="2784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rPr dirty="0"/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rPr dirty="0"/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rPr dirty="0"/>
              <a:t>Antonio </a:t>
            </a:r>
            <a:r>
              <a:rPr dirty="0" err="1"/>
              <a:t>Zappia</a:t>
            </a:r>
            <a:r>
              <a:t>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2857488" y="-428652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Prediction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with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 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Logistic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Regression</a:t>
            </a:r>
            <a:endParaRPr lang="it-IT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214678" y="1785926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>
                <a:latin typeface="Helvetica Neue"/>
              </a:rPr>
              <a:t>Confusion</a:t>
            </a:r>
            <a:r>
              <a:rPr lang="it-IT" b="1" dirty="0" smtClean="0">
                <a:latin typeface="Helvetica Neue"/>
              </a:rPr>
              <a:t> Matrix</a:t>
            </a:r>
            <a:endParaRPr lang="it-IT" b="1" dirty="0">
              <a:latin typeface="Helvetica Neue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4186249" cy="42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tangolo 8"/>
          <p:cNvSpPr/>
          <p:nvPr/>
        </p:nvSpPr>
        <p:spPr>
          <a:xfrm>
            <a:off x="4572000" y="2357430"/>
            <a:ext cx="435771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700" dirty="0" smtClean="0"/>
              <a:t>  69</a:t>
            </a:r>
            <a:r>
              <a:rPr lang="en-US" sz="1700" dirty="0" smtClean="0"/>
              <a:t> </a:t>
            </a:r>
            <a:r>
              <a:rPr lang="en-US" sz="1700" b="1" dirty="0" smtClean="0"/>
              <a:t>true</a:t>
            </a:r>
            <a:r>
              <a:rPr lang="en-US" sz="1700" dirty="0" smtClean="0"/>
              <a:t> </a:t>
            </a:r>
            <a:r>
              <a:rPr lang="en-US" sz="1700" dirty="0" err="1" smtClean="0"/>
              <a:t>True</a:t>
            </a:r>
            <a:r>
              <a:rPr lang="en-US" sz="1700" dirty="0" smtClean="0"/>
              <a:t> Positive </a:t>
            </a:r>
            <a:r>
              <a:rPr lang="en-US" sz="1700" dirty="0" smtClean="0"/>
              <a:t>predictions (that is, the prediction says that a patient RUNS the risk, and he </a:t>
            </a:r>
            <a:r>
              <a:rPr lang="en-US" sz="1700" b="1" dirty="0" smtClean="0"/>
              <a:t>really</a:t>
            </a:r>
            <a:r>
              <a:rPr lang="en-US" sz="1700" dirty="0" smtClean="0"/>
              <a:t> runs the risk</a:t>
            </a:r>
            <a:r>
              <a:rPr lang="en-US" sz="1700" dirty="0" smtClean="0"/>
              <a:t>!)</a:t>
            </a:r>
          </a:p>
          <a:p>
            <a:endParaRPr lang="en-US" sz="1700" dirty="0" smtClean="0"/>
          </a:p>
          <a:p>
            <a:pPr>
              <a:buFont typeface="Wingdings" pitchFamily="2" charset="2"/>
              <a:buChar char="§"/>
            </a:pPr>
            <a:r>
              <a:rPr lang="en-US" sz="1700" dirty="0" smtClean="0"/>
              <a:t>  83</a:t>
            </a:r>
            <a:r>
              <a:rPr lang="en-US" sz="1700" dirty="0" smtClean="0"/>
              <a:t> </a:t>
            </a:r>
            <a:r>
              <a:rPr lang="en-US" sz="1700" b="1" dirty="0" smtClean="0"/>
              <a:t>true</a:t>
            </a:r>
            <a:r>
              <a:rPr lang="en-US" sz="1700" dirty="0" smtClean="0"/>
              <a:t> </a:t>
            </a:r>
            <a:r>
              <a:rPr lang="en-US" sz="1700" dirty="0" err="1" smtClean="0"/>
              <a:t>True</a:t>
            </a:r>
            <a:r>
              <a:rPr lang="en-US" sz="1700" dirty="0" smtClean="0"/>
              <a:t> Negative </a:t>
            </a:r>
            <a:r>
              <a:rPr lang="en-US" sz="1700" dirty="0" smtClean="0"/>
              <a:t>predictions (that is, the prediction says that a patient DOESN'T run the risk, and he </a:t>
            </a:r>
            <a:r>
              <a:rPr lang="en-US" sz="1700" b="1" dirty="0" smtClean="0"/>
              <a:t>really</a:t>
            </a:r>
            <a:r>
              <a:rPr lang="en-US" sz="1700" dirty="0" smtClean="0"/>
              <a:t> DOESN'T run the risk</a:t>
            </a:r>
            <a:r>
              <a:rPr lang="en-US" sz="1700" dirty="0" smtClean="0"/>
              <a:t>!)</a:t>
            </a:r>
          </a:p>
          <a:p>
            <a:endParaRPr lang="en-US" sz="1700" dirty="0" smtClean="0"/>
          </a:p>
          <a:p>
            <a:pPr>
              <a:buFont typeface="Wingdings" pitchFamily="2" charset="2"/>
              <a:buChar char="§"/>
            </a:pPr>
            <a:r>
              <a:rPr lang="en-US" sz="1700" dirty="0" smtClean="0"/>
              <a:t>  39</a:t>
            </a:r>
            <a:r>
              <a:rPr lang="en-US" sz="1700" dirty="0" smtClean="0"/>
              <a:t> </a:t>
            </a:r>
            <a:r>
              <a:rPr lang="en-US" sz="1700" b="1" dirty="0" smtClean="0"/>
              <a:t>false</a:t>
            </a:r>
            <a:r>
              <a:rPr lang="en-US" sz="1700" dirty="0" smtClean="0"/>
              <a:t> </a:t>
            </a:r>
            <a:r>
              <a:rPr lang="en-US" sz="1700" dirty="0" err="1" smtClean="0"/>
              <a:t>False</a:t>
            </a:r>
            <a:r>
              <a:rPr lang="en-US" sz="1700" dirty="0" smtClean="0"/>
              <a:t> Positive </a:t>
            </a:r>
            <a:r>
              <a:rPr lang="en-US" sz="1700" dirty="0" smtClean="0"/>
              <a:t>predictions (that is, the prediction says that a patient RUNS the risk, but he </a:t>
            </a:r>
            <a:r>
              <a:rPr lang="en-US" sz="1700" b="1" dirty="0" smtClean="0"/>
              <a:t>doesn't</a:t>
            </a:r>
            <a:r>
              <a:rPr lang="en-US" sz="1700" dirty="0" smtClean="0"/>
              <a:t> really run the risk</a:t>
            </a:r>
            <a:r>
              <a:rPr lang="en-US" sz="1700" dirty="0" smtClean="0"/>
              <a:t>!)</a:t>
            </a:r>
          </a:p>
          <a:p>
            <a:endParaRPr lang="en-US" sz="1700" dirty="0" smtClean="0"/>
          </a:p>
          <a:p>
            <a:pPr>
              <a:buFont typeface="Wingdings" pitchFamily="2" charset="2"/>
              <a:buChar char="§"/>
            </a:pPr>
            <a:r>
              <a:rPr lang="en-US" sz="1700" dirty="0" smtClean="0"/>
              <a:t>  38</a:t>
            </a:r>
            <a:r>
              <a:rPr lang="en-US" sz="1700" dirty="0" smtClean="0"/>
              <a:t> </a:t>
            </a:r>
            <a:r>
              <a:rPr lang="en-US" sz="1700" b="1" dirty="0" smtClean="0"/>
              <a:t>false</a:t>
            </a:r>
            <a:r>
              <a:rPr lang="en-US" sz="1700" dirty="0" smtClean="0"/>
              <a:t> </a:t>
            </a:r>
            <a:r>
              <a:rPr lang="en-US" sz="1700" dirty="0" err="1" smtClean="0"/>
              <a:t>False</a:t>
            </a:r>
            <a:r>
              <a:rPr lang="en-US" sz="1700" dirty="0" smtClean="0"/>
              <a:t> Negative </a:t>
            </a:r>
            <a:r>
              <a:rPr lang="en-US" sz="1700" dirty="0" smtClean="0"/>
              <a:t>predictions (that is, the prediction says that a patient DOESN'T run the risk, but he </a:t>
            </a:r>
            <a:r>
              <a:rPr lang="en-US" sz="1700" b="1" dirty="0" smtClean="0"/>
              <a:t>really</a:t>
            </a:r>
            <a:r>
              <a:rPr lang="en-US" sz="1700" dirty="0" smtClean="0"/>
              <a:t> run the risk!)</a:t>
            </a:r>
            <a:endParaRPr lang="en-US" sz="17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2857488" y="-428652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Prediction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with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 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Logistic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Regression</a:t>
            </a:r>
            <a:endParaRPr lang="it-IT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14282" y="3357562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>
                <a:latin typeface="Helvetica Neue"/>
              </a:rPr>
              <a:t>Recall</a:t>
            </a:r>
            <a:endParaRPr lang="it-IT" b="1" dirty="0" smtClean="0">
              <a:latin typeface="Helvetica Neue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85720" y="2342042"/>
            <a:ext cx="8390117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percentage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of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accuracy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of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our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positive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predictions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,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represented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by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Precision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:   </a:t>
            </a:r>
            <a:r>
              <a:rPr kumimoji="0" lang="it-IT" sz="20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63.89% </a:t>
            </a:r>
            <a:endParaRPr kumimoji="0" lang="it-IT" b="1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42844" y="185736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>
                <a:latin typeface="Helvetica Neue"/>
              </a:rPr>
              <a:t>Precision</a:t>
            </a:r>
            <a:endParaRPr lang="it-IT" b="1" dirty="0">
              <a:latin typeface="Helvetica Neue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85720" y="3770802"/>
            <a:ext cx="885828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ratio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of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positive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instances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that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are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correctly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detected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classifier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(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true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positive rate),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represented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Recall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,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:   </a:t>
            </a:r>
            <a:r>
              <a:rPr kumimoji="0" lang="it-IT" sz="20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Courier New" pitchFamily="49" charset="0"/>
              </a:rPr>
              <a:t>64.49%</a:t>
            </a:r>
            <a:r>
              <a:rPr kumimoji="0" lang="it-IT" sz="20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 </a:t>
            </a:r>
            <a:endParaRPr kumimoji="0" lang="it-IT" b="1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14282" y="478632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Helvetica Neue"/>
              </a:rPr>
              <a:t>F1-score</a:t>
            </a:r>
            <a:endParaRPr lang="it-IT" b="1" dirty="0">
              <a:latin typeface="Helvetica Neue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720" y="5214950"/>
            <a:ext cx="885828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 smtClean="0"/>
              <a:t>The F1-score, represented by the</a:t>
            </a:r>
            <a:r>
              <a:rPr lang="en-US" dirty="0" smtClean="0"/>
              <a:t> </a:t>
            </a:r>
            <a:r>
              <a:rPr lang="en-US" b="1" dirty="0" smtClean="0"/>
              <a:t>harmonic</a:t>
            </a:r>
            <a:r>
              <a:rPr lang="en-US" dirty="0" smtClean="0"/>
              <a:t> mean of precision and </a:t>
            </a:r>
            <a:r>
              <a:rPr lang="en-US" dirty="0" smtClean="0"/>
              <a:t>recall which,  </a:t>
            </a:r>
            <a:r>
              <a:rPr lang="it-IT" dirty="0" err="1" smtClean="0"/>
              <a:t>differently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regular mean (that gives equal weight to all values</a:t>
            </a:r>
            <a:r>
              <a:rPr lang="en-US" dirty="0" smtClean="0"/>
              <a:t>),  gives </a:t>
            </a:r>
            <a:r>
              <a:rPr lang="en-US" dirty="0" smtClean="0"/>
              <a:t>more </a:t>
            </a:r>
            <a:r>
              <a:rPr lang="en-US" dirty="0" smtClean="0"/>
              <a:t>weight  </a:t>
            </a:r>
            <a:r>
              <a:rPr lang="en-US" dirty="0" smtClean="0"/>
              <a:t>to low </a:t>
            </a:r>
            <a:r>
              <a:rPr lang="en-US" dirty="0" smtClean="0"/>
              <a:t>values - favoring </a:t>
            </a:r>
            <a:r>
              <a:rPr lang="en-US" dirty="0" smtClean="0"/>
              <a:t>classifiers that have similar precision and </a:t>
            </a:r>
            <a:r>
              <a:rPr lang="en-US" dirty="0" smtClean="0"/>
              <a:t>recall  - is:   </a:t>
            </a:r>
            <a:r>
              <a:rPr lang="it-IT" sz="2000" b="1" i="1" dirty="0" smtClean="0">
                <a:solidFill>
                  <a:srgbClr val="0070C0"/>
                </a:solidFill>
              </a:rPr>
              <a:t>64.19</a:t>
            </a:r>
            <a:r>
              <a:rPr lang="it-IT" sz="2000" b="1" i="1" dirty="0" smtClean="0">
                <a:solidFill>
                  <a:srgbClr val="0070C0"/>
                </a:solidFill>
              </a:rPr>
              <a:t>%</a:t>
            </a:r>
            <a:endParaRPr kumimoji="0" lang="it-IT" sz="1800" b="1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2857488" y="-428652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Prediction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dirty="0" err="1" smtClean="0">
                <a:solidFill>
                  <a:schemeClr val="bg1"/>
                </a:solidFill>
                <a:latin typeface="Bahnschrift Condensed" pitchFamily="34" charset="0"/>
              </a:rPr>
              <a:t>with</a:t>
            </a:r>
            <a:r>
              <a:rPr lang="it-IT" sz="4000" b="1" dirty="0" smtClean="0">
                <a:solidFill>
                  <a:schemeClr val="bg1"/>
                </a:solidFill>
                <a:latin typeface="Bahnschrift Condensed" pitchFamily="34" charset="0"/>
              </a:rPr>
              <a:t> 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Logistic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Regression</a:t>
            </a:r>
            <a:endParaRPr lang="it-IT" sz="4000" b="1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1374" y="1714488"/>
            <a:ext cx="907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Helvetica Neue"/>
              </a:rPr>
              <a:t> Receiver Operating Characteristic (ROC) and Area Under the ROC Curve (AUC)</a:t>
            </a:r>
            <a:endParaRPr lang="en-US" b="1" dirty="0">
              <a:latin typeface="Helvetica Neue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447303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43570" y="2812460"/>
            <a:ext cx="2928958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The Area Under the ROC curve (</a:t>
            </a: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AUC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)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:</a:t>
            </a:r>
            <a:r>
              <a:rPr kumimoji="0" lang="it-IT" sz="20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Courier New" pitchFamily="49" charset="0"/>
              </a:rPr>
              <a:t> 0.7194</a:t>
            </a:r>
            <a:r>
              <a:rPr kumimoji="0" lang="it-IT" sz="12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 </a:t>
            </a:r>
            <a:endParaRPr kumimoji="0" lang="it-IT" sz="4000" b="1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cs typeface="Arial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57158" y="564357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>
                <a:latin typeface="Helvetica Neue"/>
              </a:rPr>
              <a:t>Accuracy</a:t>
            </a:r>
            <a:endParaRPr lang="it-IT" b="1" dirty="0">
              <a:latin typeface="Helvetica Neue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28596" y="6056817"/>
            <a:ext cx="5321970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overall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predicted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accuracy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of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the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model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is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: </a:t>
            </a:r>
            <a:r>
              <a:rPr kumimoji="0" lang="it-IT" sz="2000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Courier New" pitchFamily="49" charset="0"/>
              </a:rPr>
              <a:t>66.38%</a:t>
            </a:r>
            <a:r>
              <a:rPr kumimoji="0" lang="it-I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endParaRPr kumimoji="0" lang="it-IT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nalyses F1 Score and Accuracy"/>
          <p:cNvSpPr txBox="1">
            <a:spLocks noGrp="1"/>
          </p:cNvSpPr>
          <p:nvPr>
            <p:ph type="body" sz="quarter" idx="1"/>
          </p:nvPr>
        </p:nvSpPr>
        <p:spPr>
          <a:xfrm>
            <a:off x="139700" y="1814134"/>
            <a:ext cx="5842298" cy="971989"/>
          </a:xfrm>
          <a:prstGeom prst="rect">
            <a:avLst/>
          </a:prstGeom>
        </p:spPr>
        <p:txBody>
          <a:bodyPr/>
          <a:lstStyle/>
          <a:p>
            <a:pPr marL="381853" indent="-278434" defTabSz="795527">
              <a:defRPr sz="2784" b="1" i="1"/>
            </a:pPr>
            <a:r>
              <a:rPr dirty="0"/>
              <a:t>Analyses F1 Score and Accuracy</a:t>
            </a:r>
            <a:br>
              <a:rPr dirty="0"/>
            </a:br>
            <a:endParaRPr dirty="0"/>
          </a:p>
        </p:txBody>
      </p:sp>
      <p:pic>
        <p:nvPicPr>
          <p:cNvPr id="124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897" b="897"/>
          <a:stretch>
            <a:fillRect/>
          </a:stretch>
        </p:blipFill>
        <p:spPr>
          <a:xfrm>
            <a:off x="4557662" y="2851025"/>
            <a:ext cx="4279256" cy="2808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alleria immagini" descr="Galleria immagini"/>
          <p:cNvPicPr>
            <a:picLocks noChangeAspect="1"/>
          </p:cNvPicPr>
          <p:nvPr/>
        </p:nvPicPr>
        <p:blipFill>
          <a:blip r:embed="rId3" cstate="print">
            <a:extLst/>
          </a:blip>
          <a:srcRect l="997" r="997"/>
          <a:stretch>
            <a:fillRect/>
          </a:stretch>
        </p:blipFill>
        <p:spPr>
          <a:xfrm>
            <a:off x="169664" y="2890787"/>
            <a:ext cx="4063256" cy="272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olo 9"/>
          <p:cNvSpPr txBox="1">
            <a:spLocks/>
          </p:cNvSpPr>
          <p:nvPr/>
        </p:nvSpPr>
        <p:spPr>
          <a:xfrm>
            <a:off x="2643174" y="-357214"/>
            <a:ext cx="7686700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Prediction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with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 </a:t>
            </a:r>
            <a:r>
              <a:rPr kumimoji="0" lang="it-IT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K-Nearest</a:t>
            </a:r>
            <a:r>
              <a:rPr kumimoji="0" lang="it-IT" sz="40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Neighbour</a:t>
            </a:r>
            <a:endParaRPr kumimoji="0" lang="it-IT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 pitchFamily="34" charset="0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420" b="420"/>
          <a:stretch>
            <a:fillRect/>
          </a:stretch>
        </p:blipFill>
        <p:spPr>
          <a:xfrm>
            <a:off x="4071934" y="1785926"/>
            <a:ext cx="4346030" cy="456778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egnaposto contenuto 2"/>
          <p:cNvSpPr txBox="1"/>
          <p:nvPr/>
        </p:nvSpPr>
        <p:spPr>
          <a:xfrm>
            <a:off x="289941" y="16109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Confusion Matrix: </a:t>
            </a: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Precision: 63.06%</a:t>
            </a:r>
          </a:p>
          <a:p>
            <a:pPr algn="just" defTabSz="566927"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Recall: 65.42%</a:t>
            </a:r>
          </a:p>
          <a:p>
            <a:pPr algn="just" defTabSz="566927"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F1-Score: 64.22%</a:t>
            </a:r>
          </a:p>
          <a:p>
            <a:pPr algn="just" defTabSz="566927"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Accuracy: 66%</a:t>
            </a:r>
          </a:p>
          <a:p>
            <a:pPr algn="just" defTabSz="566927">
              <a:defRPr sz="1984"/>
            </a:pPr>
            <a:endParaRPr dirty="0"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rPr dirty="0"/>
              <a:t>Area Under ROC Curve: 0.71</a:t>
            </a:r>
          </a:p>
          <a:p>
            <a:pPr algn="just" defTabSz="566927">
              <a:defRPr sz="1984"/>
            </a:pPr>
            <a:endParaRPr dirty="0"/>
          </a:p>
          <a:p>
            <a:pPr algn="just" defTabSz="566927">
              <a:defRPr sz="1984"/>
            </a:pPr>
            <a:endParaRPr dirty="0"/>
          </a:p>
          <a:p>
            <a:pPr algn="just" defTabSz="566927">
              <a:defRPr sz="1984"/>
            </a:pPr>
            <a:endParaRPr dirty="0"/>
          </a:p>
          <a:p>
            <a:pPr defTabSz="283463">
              <a:defRPr sz="1984" i="1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 dirty="0">
              <a:latin typeface="+mn-lt"/>
              <a:ea typeface="+mn-ea"/>
              <a:cs typeface="+mn-cs"/>
              <a:sym typeface="Helvetica"/>
            </a:endParaR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6" name="Titolo 9"/>
          <p:cNvSpPr txBox="1">
            <a:spLocks/>
          </p:cNvSpPr>
          <p:nvPr/>
        </p:nvSpPr>
        <p:spPr>
          <a:xfrm>
            <a:off x="1714480" y="-428652"/>
            <a:ext cx="7686700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hangingPunct="1"/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Prediction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with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 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Supported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Vector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Machine</a:t>
            </a:r>
            <a:endParaRPr kumimoji="0" lang="it-IT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 pitchFamily="34" charset="0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173" b="173"/>
          <a:stretch>
            <a:fillRect/>
          </a:stretch>
        </p:blipFill>
        <p:spPr>
          <a:xfrm>
            <a:off x="2832000" y="2398334"/>
            <a:ext cx="6046392" cy="391368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egnaposto contenuto 2"/>
          <p:cNvSpPr txBox="1"/>
          <p:nvPr/>
        </p:nvSpPr>
        <p:spPr>
          <a:xfrm>
            <a:off x="124841" y="12934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pPr>
            <a:endParaRPr dirty="0"/>
          </a:p>
          <a:p>
            <a: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pPr>
            <a:r>
              <a:rPr dirty="0" smtClean="0"/>
              <a:t> </a:t>
            </a:r>
            <a:r>
              <a:rPr sz="2800" b="1" dirty="0"/>
              <a:t>ROC</a:t>
            </a:r>
            <a:r>
              <a:rPr sz="2800" dirty="0"/>
              <a:t> Curve:</a:t>
            </a:r>
            <a:endParaRPr dirty="0"/>
          </a:p>
          <a:p>
            <a:pPr algn="just">
              <a:defRPr sz="3200"/>
            </a:pPr>
            <a:endParaRPr dirty="0"/>
          </a:p>
          <a:p>
            <a:pPr algn="just">
              <a:defRPr sz="3200"/>
            </a:pPr>
            <a:endParaRPr dirty="0"/>
          </a:p>
          <a:p>
            <a:pPr algn="just">
              <a:defRPr sz="3200"/>
            </a:pPr>
            <a:endParaRPr dirty="0"/>
          </a:p>
          <a:p>
            <a:pPr defTabSz="457200">
              <a:defRPr sz="3200" i="1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 dirty="0">
              <a:latin typeface="+mn-lt"/>
              <a:ea typeface="+mn-ea"/>
              <a:cs typeface="+mn-cs"/>
              <a:sym typeface="Helvetica"/>
            </a:endParaRPr>
          </a:p>
          <a:p>
            <a:pPr defTabSz="457200">
              <a:defRPr sz="3200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defTabSz="457200">
              <a:defRPr sz="3200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6" name="Titolo 9"/>
          <p:cNvSpPr txBox="1">
            <a:spLocks/>
          </p:cNvSpPr>
          <p:nvPr/>
        </p:nvSpPr>
        <p:spPr>
          <a:xfrm>
            <a:off x="1714480" y="-428652"/>
            <a:ext cx="7686700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hangingPunct="1"/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Prediction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with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 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Supported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Vector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Machine</a:t>
            </a:r>
            <a:endParaRPr kumimoji="0" lang="it-IT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 pitchFamily="34" charset="0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1759" b="1759"/>
          <a:stretch>
            <a:fillRect/>
          </a:stretch>
        </p:blipFill>
        <p:spPr>
          <a:xfrm>
            <a:off x="4286248" y="1928802"/>
            <a:ext cx="4449763" cy="455056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egnaposto contenuto 2"/>
          <p:cNvSpPr txBox="1"/>
          <p:nvPr/>
        </p:nvSpPr>
        <p:spPr>
          <a:xfrm>
            <a:off x="429641" y="18522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Confusion Matrix: </a:t>
            </a: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Precision: 55.1%</a:t>
            </a:r>
          </a:p>
          <a:p>
            <a:pPr algn="just" defTabSz="566927"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Recall: 60.75%</a:t>
            </a:r>
          </a:p>
          <a:p>
            <a:pPr algn="just" defTabSz="566927"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F1-Score: 57.08%</a:t>
            </a:r>
          </a:p>
          <a:p>
            <a:pPr algn="just" defTabSz="566927"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Accuracy: 58.52%</a:t>
            </a:r>
          </a:p>
          <a:p>
            <a:pPr algn="just" defTabSz="566927">
              <a:defRPr sz="1984"/>
            </a:pPr>
            <a:endParaRPr/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Area Under ROC Curve: 0.64</a:t>
            </a:r>
          </a:p>
          <a:p>
            <a:pPr algn="just" defTabSz="566927">
              <a:defRPr sz="1984"/>
            </a:pPr>
            <a:endParaRPr/>
          </a:p>
          <a:p>
            <a:pPr algn="just" defTabSz="566927">
              <a:defRPr sz="1984"/>
            </a:pPr>
            <a:endParaRPr/>
          </a:p>
          <a:p>
            <a:pPr algn="just" defTabSz="566927">
              <a:defRPr sz="1984"/>
            </a:pPr>
            <a:endParaRPr/>
          </a:p>
          <a:p>
            <a:pPr defTabSz="283463">
              <a:defRPr sz="1984" i="1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>
              <a:latin typeface="+mn-lt"/>
              <a:ea typeface="+mn-ea"/>
              <a:cs typeface="+mn-cs"/>
              <a:sym typeface="Helvetica"/>
            </a:endParaR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3071802" y="-285776"/>
            <a:ext cx="7686700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hangingPunct="1"/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Prediction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with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 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Neural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Networks</a:t>
            </a:r>
            <a:endParaRPr kumimoji="0" lang="it-IT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 pitchFamily="34" charset="0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ot ROC Curve:"/>
          <p:cNvSpPr txBox="1">
            <a:spLocks noGrp="1"/>
          </p:cNvSpPr>
          <p:nvPr>
            <p:ph type="body" sz="half" idx="1"/>
          </p:nvPr>
        </p:nvSpPr>
        <p:spPr>
          <a:xfrm>
            <a:off x="228600" y="1509334"/>
            <a:ext cx="4228158" cy="4623816"/>
          </a:xfrm>
          <a:prstGeom prst="rect">
            <a:avLst/>
          </a:prstGeom>
        </p:spPr>
        <p:txBody>
          <a:bodyPr>
            <a:normAutofit/>
          </a:bodyPr>
          <a:lstStyle>
            <a:lvl1pPr marL="403351" indent="-284479" algn="just">
              <a:defRPr sz="3200"/>
            </a:lvl1pPr>
          </a:lstStyle>
          <a:p>
            <a:r>
              <a:rPr sz="2800" dirty="0"/>
              <a:t>Plot </a:t>
            </a:r>
            <a:r>
              <a:rPr sz="2800" b="1" dirty="0"/>
              <a:t>ROC</a:t>
            </a:r>
            <a:r>
              <a:rPr sz="2800" dirty="0"/>
              <a:t> Curve:</a:t>
            </a:r>
          </a:p>
        </p:txBody>
      </p:sp>
      <p:pic>
        <p:nvPicPr>
          <p:cNvPr id="141" name="Galleria immagini" descr="Galleria immagini"/>
          <p:cNvPicPr>
            <a:picLocks noChangeAspect="1"/>
          </p:cNvPicPr>
          <p:nvPr/>
        </p:nvPicPr>
        <p:blipFill>
          <a:blip r:embed="rId2" cstate="print">
            <a:extLst/>
          </a:blip>
          <a:srcRect t="1202" b="1202"/>
          <a:stretch>
            <a:fillRect/>
          </a:stretch>
        </p:blipFill>
        <p:spPr>
          <a:xfrm>
            <a:off x="94778" y="2184400"/>
            <a:ext cx="4038601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OSS Curve:"/>
          <p:cNvSpPr txBox="1"/>
          <p:nvPr/>
        </p:nvSpPr>
        <p:spPr>
          <a:xfrm>
            <a:off x="4304407" y="1509334"/>
            <a:ext cx="4524872" cy="4623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lvl1pPr>
          </a:lstStyle>
          <a:p>
            <a:r>
              <a:rPr sz="2800" b="1" dirty="0"/>
              <a:t>LOSS</a:t>
            </a:r>
            <a:r>
              <a:rPr sz="2800" dirty="0"/>
              <a:t> Curve:</a:t>
            </a:r>
          </a:p>
        </p:txBody>
      </p:sp>
      <p:grpSp>
        <p:nvGrpSpPr>
          <p:cNvPr id="145" name="Galleria immagini"/>
          <p:cNvGrpSpPr/>
          <p:nvPr/>
        </p:nvGrpSpPr>
        <p:grpSpPr>
          <a:xfrm>
            <a:off x="4229100" y="2135473"/>
            <a:ext cx="4675486" cy="4700017"/>
            <a:chOff x="0" y="0"/>
            <a:chExt cx="4675485" cy="4700015"/>
          </a:xfrm>
        </p:grpSpPr>
        <p:pic>
          <p:nvPicPr>
            <p:cNvPr id="143" name="LOSS Curve.png" descr="LOSS Curve.png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rcRect l="1471" r="1471"/>
            <a:stretch>
              <a:fillRect/>
            </a:stretch>
          </p:blipFill>
          <p:spPr>
            <a:xfrm>
              <a:off x="0" y="0"/>
              <a:ext cx="4675486" cy="4293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crivi per inserire una didascalia."/>
            <p:cNvSpPr/>
            <p:nvPr/>
          </p:nvSpPr>
          <p:spPr>
            <a:xfrm>
              <a:off x="0" y="4369815"/>
              <a:ext cx="4675486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Scrivi per inserire una didascalia.</a:t>
              </a:r>
            </a:p>
          </p:txBody>
        </p:sp>
      </p:grpSp>
      <p:sp>
        <p:nvSpPr>
          <p:cNvPr id="10" name="Titolo 9"/>
          <p:cNvSpPr txBox="1">
            <a:spLocks/>
          </p:cNvSpPr>
          <p:nvPr/>
        </p:nvSpPr>
        <p:spPr>
          <a:xfrm>
            <a:off x="3071802" y="-214338"/>
            <a:ext cx="7686700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hangingPunct="1"/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Prediction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 </a:t>
            </a:r>
            <a:r>
              <a:rPr kumimoji="0" lang="it-IT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with</a:t>
            </a:r>
            <a:r>
              <a:rPr kumimoji="0" lang="it-IT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 pitchFamily="34" charset="0"/>
                <a:ea typeface="+mj-ea"/>
                <a:cs typeface="+mj-cs"/>
                <a:sym typeface="Corbel"/>
              </a:rPr>
              <a:t> 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Neural</a:t>
            </a:r>
            <a:r>
              <a:rPr lang="it-IT" sz="4000" b="1" i="1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it-IT" sz="4000" b="1" i="1" dirty="0" err="1" smtClean="0">
                <a:solidFill>
                  <a:schemeClr val="bg1"/>
                </a:solidFill>
                <a:latin typeface="Bahnschrift Condensed" pitchFamily="34" charset="0"/>
              </a:rPr>
              <a:t>Networks</a:t>
            </a:r>
            <a:endParaRPr kumimoji="0" lang="it-IT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 pitchFamily="34" charset="0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3" y="-500091"/>
            <a:ext cx="6329379" cy="2428893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World Health Organization has estimated 12 million deaths occur worldwide, every year due to Heart diseases; in fact, Cardiovascular diseases are the number 1 cause of death globally!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This project intend to prove the correlation between current behaviours of a person, and his future risk of heart disease, using --models--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3" y="-500091"/>
            <a:ext cx="6329379" cy="2428893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40" y="1857363"/>
            <a:ext cx="8598278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000"/>
            </a:pPr>
            <a:r>
              <a:rPr sz="3000" dirty="0"/>
              <a:t>1. </a:t>
            </a:r>
            <a:r>
              <a:rPr sz="3000" dirty="0" smtClean="0"/>
              <a:t>Initialization </a:t>
            </a:r>
            <a:r>
              <a:rPr lang="it-IT" sz="3000" dirty="0" smtClean="0"/>
              <a:t>and </a:t>
            </a:r>
            <a:r>
              <a:rPr lang="it-IT" sz="3000" dirty="0" err="1" smtClean="0"/>
              <a:t>Presentation</a:t>
            </a:r>
            <a:r>
              <a:rPr lang="it-IT" sz="3000" dirty="0" smtClean="0"/>
              <a:t> </a:t>
            </a:r>
            <a:r>
              <a:rPr lang="it-IT" sz="3000" dirty="0" err="1" smtClean="0"/>
              <a:t>of</a:t>
            </a:r>
            <a:r>
              <a:rPr sz="3000" dirty="0" smtClean="0"/>
              <a:t> </a:t>
            </a:r>
            <a:r>
              <a:rPr lang="it-IT" sz="3000" dirty="0" smtClean="0"/>
              <a:t>the</a:t>
            </a:r>
            <a:r>
              <a:rPr sz="3000" dirty="0" smtClean="0"/>
              <a:t> </a:t>
            </a:r>
            <a:r>
              <a:rPr sz="3000" dirty="0"/>
              <a:t>dataset</a:t>
            </a:r>
          </a:p>
          <a:p>
            <a:pPr>
              <a:defRPr sz="3000"/>
            </a:pPr>
            <a:r>
              <a:rPr lang="it-IT" sz="3000" dirty="0" smtClean="0"/>
              <a:t>2</a:t>
            </a:r>
            <a:r>
              <a:rPr sz="3000" dirty="0" smtClean="0"/>
              <a:t>. </a:t>
            </a:r>
            <a:r>
              <a:rPr sz="3000" dirty="0"/>
              <a:t>Data </a:t>
            </a:r>
            <a:r>
              <a:rPr sz="3000" dirty="0" smtClean="0"/>
              <a:t>Exploration</a:t>
            </a:r>
            <a:endParaRPr lang="it-IT" sz="3000" dirty="0" smtClean="0"/>
          </a:p>
          <a:p>
            <a:pPr>
              <a:defRPr sz="3000"/>
            </a:pPr>
            <a:r>
              <a:rPr lang="it-IT" sz="3000" dirty="0" smtClean="0"/>
              <a:t>3. </a:t>
            </a:r>
            <a:r>
              <a:rPr lang="en-US" sz="3000" dirty="0" smtClean="0">
                <a:sym typeface="Bahnschrift Condensed"/>
              </a:rPr>
              <a:t>Modify and work on the dataset</a:t>
            </a:r>
            <a:endParaRPr sz="3000" dirty="0"/>
          </a:p>
          <a:p>
            <a:pPr>
              <a:defRPr sz="3000"/>
            </a:pPr>
            <a:r>
              <a:rPr sz="3000" dirty="0"/>
              <a:t>4. </a:t>
            </a:r>
            <a:r>
              <a:rPr lang="it-IT" sz="3000" dirty="0" err="1" smtClean="0">
                <a:solidFill>
                  <a:schemeClr val="tx1"/>
                </a:solidFill>
              </a:rPr>
              <a:t>Prediction</a:t>
            </a:r>
            <a:r>
              <a:rPr lang="it-IT" sz="3000" dirty="0" smtClean="0">
                <a:solidFill>
                  <a:schemeClr val="tx1"/>
                </a:solidFill>
              </a:rPr>
              <a:t> </a:t>
            </a:r>
            <a:r>
              <a:rPr lang="it-IT" sz="3000" dirty="0" err="1" smtClean="0">
                <a:solidFill>
                  <a:schemeClr val="tx1"/>
                </a:solidFill>
              </a:rPr>
              <a:t>with</a:t>
            </a:r>
            <a:r>
              <a:rPr lang="it-IT" sz="3000" dirty="0" smtClean="0">
                <a:solidFill>
                  <a:schemeClr val="tx1"/>
                </a:solidFill>
              </a:rPr>
              <a:t> </a:t>
            </a:r>
            <a:r>
              <a:rPr lang="it-IT" sz="3000" i="1" dirty="0" err="1" smtClean="0">
                <a:solidFill>
                  <a:schemeClr val="tx1"/>
                </a:solidFill>
              </a:rPr>
              <a:t>Logistic</a:t>
            </a:r>
            <a:r>
              <a:rPr lang="it-IT" sz="3000" i="1" dirty="0" smtClean="0">
                <a:solidFill>
                  <a:schemeClr val="tx1"/>
                </a:solidFill>
              </a:rPr>
              <a:t> </a:t>
            </a:r>
            <a:r>
              <a:rPr lang="it-IT" sz="3000" i="1" dirty="0" err="1" smtClean="0">
                <a:solidFill>
                  <a:schemeClr val="tx1"/>
                </a:solidFill>
              </a:rPr>
              <a:t>Regression</a:t>
            </a:r>
            <a:endParaRPr lang="it-IT" sz="3000" i="1" dirty="0" smtClean="0">
              <a:solidFill>
                <a:schemeClr val="tx1"/>
              </a:solidFill>
            </a:endParaRPr>
          </a:p>
          <a:p>
            <a:pPr lvl="0">
              <a:defRPr sz="3000"/>
            </a:pPr>
            <a:r>
              <a:rPr lang="it-IT" sz="3000" i="1" dirty="0" smtClean="0">
                <a:solidFill>
                  <a:schemeClr val="tx1"/>
                </a:solidFill>
              </a:rPr>
              <a:t>5</a:t>
            </a:r>
            <a:r>
              <a:rPr lang="it-IT" sz="3000" i="1" dirty="0" smtClean="0">
                <a:solidFill>
                  <a:schemeClr val="tx1"/>
                </a:solidFill>
              </a:rPr>
              <a:t>. </a:t>
            </a:r>
            <a:r>
              <a:rPr lang="it-IT" sz="3000" dirty="0" err="1" smtClean="0">
                <a:solidFill>
                  <a:schemeClr val="tx1"/>
                </a:solidFill>
              </a:rPr>
              <a:t>Prediction</a:t>
            </a:r>
            <a:r>
              <a:rPr lang="it-IT" sz="3000" dirty="0" smtClean="0">
                <a:solidFill>
                  <a:schemeClr val="tx1"/>
                </a:solidFill>
              </a:rPr>
              <a:t> </a:t>
            </a:r>
            <a:r>
              <a:rPr lang="it-IT" sz="3000" dirty="0" err="1" smtClean="0">
                <a:solidFill>
                  <a:schemeClr val="tx1"/>
                </a:solidFill>
              </a:rPr>
              <a:t>with</a:t>
            </a:r>
            <a:r>
              <a:rPr lang="it-IT" sz="3000" i="1" dirty="0" smtClean="0">
                <a:solidFill>
                  <a:schemeClr val="tx1"/>
                </a:solidFill>
              </a:rPr>
              <a:t> </a:t>
            </a:r>
            <a:r>
              <a:rPr lang="it-IT" sz="3000" i="1" dirty="0" err="1" smtClean="0">
                <a:solidFill>
                  <a:schemeClr val="tx1"/>
                </a:solidFill>
              </a:rPr>
              <a:t>K-Nearest</a:t>
            </a:r>
            <a:r>
              <a:rPr lang="it-IT" sz="3000" i="1" dirty="0" smtClean="0">
                <a:solidFill>
                  <a:schemeClr val="tx1"/>
                </a:solidFill>
              </a:rPr>
              <a:t> </a:t>
            </a:r>
            <a:r>
              <a:rPr lang="it-IT" sz="3000" i="1" dirty="0" err="1" smtClean="0">
                <a:solidFill>
                  <a:schemeClr val="tx1"/>
                </a:solidFill>
              </a:rPr>
              <a:t>Neighbour</a:t>
            </a:r>
            <a:endParaRPr lang="it-IT" sz="3000" i="1" dirty="0" smtClean="0">
              <a:solidFill>
                <a:schemeClr val="tx1"/>
              </a:solidFill>
            </a:endParaRPr>
          </a:p>
          <a:p>
            <a:pPr>
              <a:defRPr sz="3000"/>
            </a:pPr>
            <a:r>
              <a:rPr lang="it-IT" sz="3000" i="1" dirty="0" smtClean="0">
                <a:solidFill>
                  <a:schemeClr val="tx1"/>
                </a:solidFill>
              </a:rPr>
              <a:t>6. </a:t>
            </a:r>
            <a:r>
              <a:rPr lang="en-US" sz="3000" dirty="0" smtClean="0">
                <a:solidFill>
                  <a:schemeClr val="tx1"/>
                </a:solidFill>
              </a:rPr>
              <a:t>Prediction with</a:t>
            </a:r>
            <a:r>
              <a:rPr lang="en-US" sz="3000" i="1" dirty="0" smtClean="0">
                <a:solidFill>
                  <a:schemeClr val="tx1"/>
                </a:solidFill>
              </a:rPr>
              <a:t>  Supported Vector </a:t>
            </a:r>
            <a:r>
              <a:rPr lang="en-US" sz="3000" i="1" dirty="0" smtClean="0">
                <a:solidFill>
                  <a:schemeClr val="tx1"/>
                </a:solidFill>
              </a:rPr>
              <a:t>Machine</a:t>
            </a:r>
          </a:p>
          <a:p>
            <a:pPr>
              <a:defRPr sz="3000"/>
            </a:pPr>
            <a:r>
              <a:rPr lang="en-US" sz="3000" i="1" dirty="0" smtClean="0">
                <a:solidFill>
                  <a:schemeClr val="tx1"/>
                </a:solidFill>
              </a:rPr>
              <a:t>7. </a:t>
            </a:r>
            <a:r>
              <a:rPr lang="en-US" sz="3000" dirty="0" smtClean="0">
                <a:solidFill>
                  <a:schemeClr val="tx1"/>
                </a:solidFill>
              </a:rPr>
              <a:t>Prediction </a:t>
            </a:r>
            <a:r>
              <a:rPr lang="en-US" sz="3000" dirty="0" smtClean="0">
                <a:solidFill>
                  <a:schemeClr val="tx1"/>
                </a:solidFill>
              </a:rPr>
              <a:t>with</a:t>
            </a:r>
            <a:r>
              <a:rPr lang="en-US" sz="3000" i="1" dirty="0" smtClean="0">
                <a:solidFill>
                  <a:schemeClr val="tx1"/>
                </a:solidFill>
              </a:rPr>
              <a:t>  Neural Networks</a:t>
            </a:r>
          </a:p>
          <a:p>
            <a:pPr>
              <a:defRPr sz="3000"/>
            </a:pPr>
            <a:endParaRPr lang="en-US" sz="3000" i="1" dirty="0" smtClean="0">
              <a:solidFill>
                <a:schemeClr val="tx1"/>
              </a:solidFill>
            </a:endParaRPr>
          </a:p>
          <a:p>
            <a:pPr>
              <a:defRPr sz="3000"/>
            </a:pPr>
            <a:endParaRPr lang="it-IT" sz="3000" i="1" dirty="0" smtClean="0">
              <a:solidFill>
                <a:schemeClr val="tx1"/>
              </a:solidFill>
            </a:endParaRPr>
          </a:p>
          <a:p>
            <a:pPr lvl="0">
              <a:defRPr sz="3000"/>
            </a:pP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Initialization </a:t>
            </a:r>
            <a:r>
              <a:rPr sz="2400" dirty="0"/>
              <a:t>and</a:t>
            </a:r>
            <a:r>
              <a:rPr dirty="0"/>
              <a:t> </a:t>
            </a:r>
            <a:br>
              <a:rPr dirty="0"/>
            </a:br>
            <a:r>
              <a:rPr dirty="0"/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9"/>
            <a:ext cx="8229601" cy="4625611"/>
          </a:xfrm>
          <a:prstGeom prst="rect">
            <a:avLst/>
          </a:prstGeom>
        </p:spPr>
        <p:txBody>
          <a:bodyPr/>
          <a:lstStyle/>
          <a:p>
            <a:pPr marL="320040" indent="-640080">
              <a:buSzTx/>
              <a:buFont typeface="Wingdings 2"/>
              <a:buNone/>
              <a:defRPr sz="2600"/>
            </a:pPr>
            <a:r>
              <a:rPr dirty="0"/>
              <a:t>The dataset consist of an ongoing cardiovascular study on residents of the town of Framingham, Massachusetts.</a:t>
            </a:r>
          </a:p>
          <a:p>
            <a:pPr marL="320040" indent="-640080">
              <a:buSzTx/>
              <a:buFont typeface="Wingdings 2"/>
              <a:buNone/>
              <a:defRPr sz="2600"/>
            </a:pPr>
            <a:r>
              <a:rPr dirty="0"/>
              <a:t>We have a dataset consisting of 3749 rows and 16 columns</a:t>
            </a:r>
            <a:r>
              <a:rPr dirty="0" smtClean="0"/>
              <a:t>.</a:t>
            </a:r>
            <a:endParaRPr lang="it-IT" dirty="0" smtClean="0"/>
          </a:p>
          <a:p>
            <a:pPr marL="320040" indent="-640080">
              <a:buSzTx/>
              <a:buFont typeface="Wingdings 2"/>
              <a:buNone/>
              <a:defRPr sz="2600"/>
            </a:pPr>
            <a:endParaRPr dirty="0"/>
          </a:p>
          <a:p>
            <a:pPr marL="320040" indent="-640080">
              <a:buSzTx/>
              <a:buFont typeface="Wingdings 2"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 attributes</a:t>
            </a:r>
          </a:p>
          <a:p>
            <a:pPr marL="0">
              <a:buChar char="-"/>
              <a:defRPr sz="2600"/>
            </a:pPr>
            <a:r>
              <a:rPr dirty="0"/>
              <a:t>Behavioral 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Initialization </a:t>
            </a:r>
            <a:r>
              <a:rPr sz="2400" dirty="0"/>
              <a:t>and</a:t>
            </a:r>
            <a:r>
              <a:rPr dirty="0"/>
              <a:t> </a:t>
            </a:r>
            <a:br>
              <a:rPr dirty="0"/>
            </a:br>
            <a:r>
              <a:rPr dirty="0"/>
              <a:t>Presentation of the dataset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97655"/>
            <a:ext cx="7143800" cy="516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Initialization </a:t>
            </a:r>
            <a:r>
              <a:rPr sz="2400" dirty="0"/>
              <a:t>and</a:t>
            </a:r>
            <a:r>
              <a:rPr dirty="0"/>
              <a:t> </a:t>
            </a:r>
            <a:br>
              <a:rPr dirty="0"/>
            </a:br>
            <a:r>
              <a:rPr dirty="0"/>
              <a:t>Presentation of the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4052"/>
            <a:ext cx="3929090" cy="528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54" y="3571876"/>
            <a:ext cx="4786346" cy="109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/>
          <p:cNvSpPr txBox="1">
            <a:spLocks noGrp="1"/>
          </p:cNvSpPr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lang="it-IT" sz="4000" dirty="0" smtClean="0"/>
              <a:t>Data </a:t>
            </a:r>
            <a:r>
              <a:rPr lang="it-IT" sz="4000" dirty="0" err="1" smtClean="0"/>
              <a:t>Exploration</a:t>
            </a:r>
            <a:endParaRPr sz="4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2643182"/>
            <a:ext cx="5143536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b="1" dirty="0" smtClean="0">
                <a:latin typeface="Helvetica Neue"/>
              </a:rPr>
              <a:t>1</a:t>
            </a:r>
            <a:r>
              <a:rPr lang="en-US" sz="1600" b="1" baseline="30000" dirty="0" smtClean="0">
                <a:latin typeface="Helvetica Neue"/>
              </a:rPr>
              <a:t>st</a:t>
            </a:r>
            <a:r>
              <a:rPr lang="en-US" sz="1600" b="1" dirty="0" smtClean="0">
                <a:latin typeface="Helvetica Neue"/>
              </a:rPr>
              <a:t> example: SMOKERS </a:t>
            </a:r>
            <a:r>
              <a:rPr lang="en-US" sz="1600" b="1" dirty="0" err="1" smtClean="0">
                <a:latin typeface="Helvetica Neue"/>
              </a:rPr>
              <a:t>vs</a:t>
            </a:r>
            <a:r>
              <a:rPr lang="en-US" sz="1600" b="1" dirty="0" smtClean="0">
                <a:latin typeface="Helvetica Neue"/>
              </a:rPr>
              <a:t> </a:t>
            </a:r>
            <a:r>
              <a:rPr lang="en-US" sz="1600" b="1" dirty="0" smtClean="0">
                <a:latin typeface="Helvetica Neue"/>
              </a:rPr>
              <a:t>NON-smokers</a:t>
            </a:r>
          </a:p>
          <a:p>
            <a:endParaRPr lang="en-US" sz="1600" b="1" dirty="0" smtClean="0">
              <a:latin typeface="Helvetica Neu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071810"/>
            <a:ext cx="5610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tangolo 8"/>
          <p:cNvSpPr/>
          <p:nvPr/>
        </p:nvSpPr>
        <p:spPr>
          <a:xfrm>
            <a:off x="0" y="4000504"/>
            <a:ext cx="6643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Helvetica Neue"/>
              </a:rPr>
              <a:t>2</a:t>
            </a:r>
            <a:r>
              <a:rPr lang="en-US" sz="1600" b="1" baseline="30000" dirty="0" smtClean="0">
                <a:latin typeface="Helvetica Neue"/>
              </a:rPr>
              <a:t>nd</a:t>
            </a:r>
            <a:r>
              <a:rPr lang="en-US" sz="1600" b="1" dirty="0" smtClean="0">
                <a:latin typeface="Helvetica Neue"/>
              </a:rPr>
              <a:t> example: patients WITH diabetes </a:t>
            </a:r>
            <a:r>
              <a:rPr lang="en-US" sz="1600" b="1" dirty="0" err="1" smtClean="0">
                <a:latin typeface="Helvetica Neue"/>
              </a:rPr>
              <a:t>vs</a:t>
            </a:r>
            <a:r>
              <a:rPr lang="en-US" sz="1600" b="1" dirty="0" smtClean="0">
                <a:latin typeface="Helvetica Neue"/>
              </a:rPr>
              <a:t> </a:t>
            </a:r>
            <a:r>
              <a:rPr lang="en-US" sz="1600" b="1" dirty="0" err="1" smtClean="0">
                <a:latin typeface="Helvetica Neue"/>
              </a:rPr>
              <a:t>withOUT</a:t>
            </a:r>
            <a:r>
              <a:rPr lang="en-US" sz="1600" b="1" dirty="0" smtClean="0">
                <a:latin typeface="Helvetica Neue"/>
              </a:rPr>
              <a:t> diabetes</a:t>
            </a:r>
            <a:endParaRPr lang="en-US" sz="1600" b="1" dirty="0">
              <a:latin typeface="Helvetica Neue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1500174"/>
            <a:ext cx="91440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 smtClean="0">
                <a:latin typeface="Helvetica Neue"/>
              </a:rPr>
              <a:t> </a:t>
            </a:r>
            <a:r>
              <a:rPr lang="en-US" sz="1600" dirty="0" smtClean="0">
                <a:latin typeface="Helvetica Neue"/>
              </a:rPr>
              <a:t>We </a:t>
            </a:r>
            <a:r>
              <a:rPr lang="en-US" sz="1600" dirty="0" smtClean="0">
                <a:latin typeface="Helvetica Neue"/>
              </a:rPr>
              <a:t>can quite demonstrate that , for some of the variables, our dataset is enough balanced... but for other variables the dataset is NOT balanced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429132"/>
            <a:ext cx="4972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ttangolo 11"/>
          <p:cNvSpPr/>
          <p:nvPr/>
        </p:nvSpPr>
        <p:spPr>
          <a:xfrm>
            <a:off x="0" y="5286388"/>
            <a:ext cx="964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Helvetica Neue"/>
              </a:rPr>
              <a:t>3</a:t>
            </a:r>
            <a:r>
              <a:rPr lang="en-US" sz="1600" b="1" baseline="30000" dirty="0" smtClean="0">
                <a:latin typeface="Helvetica Neue"/>
              </a:rPr>
              <a:t>rd</a:t>
            </a:r>
            <a:r>
              <a:rPr lang="en-US" sz="1600" b="1" dirty="0" smtClean="0">
                <a:latin typeface="Helvetica Neue"/>
              </a:rPr>
              <a:t> example: patients WITH or </a:t>
            </a:r>
            <a:r>
              <a:rPr lang="en-US" sz="1600" b="1" dirty="0" err="1" smtClean="0">
                <a:latin typeface="Helvetica Neue"/>
              </a:rPr>
              <a:t>withOUT</a:t>
            </a:r>
            <a:r>
              <a:rPr lang="en-US" sz="1600" b="1" dirty="0" smtClean="0">
                <a:latin typeface="Helvetica Neue"/>
              </a:rPr>
              <a:t> risk of coronary heart disease CHD within 10 years</a:t>
            </a:r>
            <a:endParaRPr lang="en-US" sz="1600" b="1" dirty="0">
              <a:latin typeface="Helvetica Neue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715016"/>
            <a:ext cx="8929718" cy="57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lang="it-IT" sz="4000" dirty="0" smtClean="0"/>
              <a:t>Data </a:t>
            </a:r>
            <a:r>
              <a:rPr lang="it-IT" sz="4000" dirty="0" err="1" smtClean="0"/>
              <a:t>Exploration</a:t>
            </a:r>
            <a:endParaRPr sz="4000" dirty="0"/>
          </a:p>
        </p:txBody>
      </p:sp>
      <p:sp>
        <p:nvSpPr>
          <p:cNvPr id="5" name="Rettangolo 4"/>
          <p:cNvSpPr/>
          <p:nvPr/>
        </p:nvSpPr>
        <p:spPr>
          <a:xfrm>
            <a:off x="285720" y="1928802"/>
            <a:ext cx="8001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Helvetica Neue"/>
              </a:rPr>
              <a:t>4</a:t>
            </a:r>
            <a:r>
              <a:rPr lang="en-US" sz="1600" b="1" baseline="30000" dirty="0" smtClean="0">
                <a:latin typeface="Helvetica Neue"/>
              </a:rPr>
              <a:t>th</a:t>
            </a:r>
            <a:r>
              <a:rPr lang="en-US" sz="1600" b="1" dirty="0" smtClean="0">
                <a:latin typeface="Helvetica Neue"/>
              </a:rPr>
              <a:t> example: frequency of a previous Stroke differentiated for Sex</a:t>
            </a:r>
            <a:endParaRPr lang="en-US" sz="1600" b="1" dirty="0">
              <a:latin typeface="Helvetica Neue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00306"/>
            <a:ext cx="607855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lang="en-US" sz="3600" dirty="0" smtClean="0">
                <a:sym typeface="Bahnschrift Condensed"/>
              </a:rPr>
              <a:t>Modify and work on the dataset</a:t>
            </a:r>
            <a:r>
              <a:rPr lang="en-US" sz="4000" dirty="0" smtClean="0">
                <a:sym typeface="Bahnschrift Condensed"/>
              </a:rPr>
              <a:t/>
            </a:r>
            <a:br>
              <a:rPr lang="en-US" sz="4000" dirty="0" smtClean="0">
                <a:sym typeface="Bahnschrift Condensed"/>
              </a:rPr>
            </a:br>
            <a:endParaRPr sz="4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2844" y="1714488"/>
            <a:ext cx="202074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it-IT" sz="1600" b="1" dirty="0" smtClean="0">
                <a:latin typeface="Helvetica Neue"/>
              </a:rPr>
              <a:t>Solve the </a:t>
            </a:r>
            <a:r>
              <a:rPr lang="it-IT" sz="1600" b="1" dirty="0" err="1" smtClean="0">
                <a:latin typeface="Helvetica Neue"/>
              </a:rPr>
              <a:t>inequality</a:t>
            </a:r>
            <a:endParaRPr lang="it-IT" sz="1600" b="1" dirty="0" smtClean="0">
              <a:latin typeface="Helvetica Neue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42844" y="2071678"/>
            <a:ext cx="900115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 smtClean="0">
                <a:latin typeface="Helvetica Neue"/>
              </a:rPr>
              <a:t>In </a:t>
            </a:r>
            <a:r>
              <a:rPr lang="en-US" sz="1600" dirty="0" smtClean="0">
                <a:latin typeface="Helvetica Neue"/>
              </a:rPr>
              <a:t>order to have </a:t>
            </a:r>
            <a:r>
              <a:rPr lang="en-US" sz="1600" b="1" dirty="0" smtClean="0">
                <a:latin typeface="Helvetica Neue"/>
              </a:rPr>
              <a:t>equality</a:t>
            </a:r>
            <a:r>
              <a:rPr lang="en-US" sz="1600" dirty="0" smtClean="0">
                <a:latin typeface="Helvetica Neue"/>
              </a:rPr>
              <a:t> between 0 and 1 belonging to the '</a:t>
            </a:r>
            <a:r>
              <a:rPr lang="en-US" sz="1600" dirty="0" err="1" smtClean="0">
                <a:latin typeface="Helvetica Neue"/>
              </a:rPr>
              <a:t>TenYearCHD</a:t>
            </a:r>
            <a:r>
              <a:rPr lang="en-US" sz="1600" dirty="0" smtClean="0">
                <a:latin typeface="Helvetica Neue"/>
              </a:rPr>
              <a:t>' </a:t>
            </a:r>
            <a:r>
              <a:rPr lang="en-US" sz="1600" dirty="0" smtClean="0">
                <a:latin typeface="Helvetica Neue"/>
              </a:rPr>
              <a:t>column, we </a:t>
            </a:r>
            <a:r>
              <a:rPr lang="en-US" sz="1600" dirty="0" smtClean="0">
                <a:latin typeface="Helvetica Neue"/>
              </a:rPr>
              <a:t>delete some row representing patients whose risk is </a:t>
            </a:r>
            <a:r>
              <a:rPr lang="en-US" sz="1600" dirty="0" smtClean="0">
                <a:latin typeface="Helvetica Neue"/>
              </a:rPr>
              <a:t>=</a:t>
            </a:r>
            <a:r>
              <a:rPr lang="en-US" sz="1600" dirty="0" smtClean="0">
                <a:latin typeface="Helvetica Neue"/>
              </a:rPr>
              <a:t>0 (that is, </a:t>
            </a:r>
            <a:r>
              <a:rPr lang="en-US" sz="1600" dirty="0" err="1" smtClean="0">
                <a:latin typeface="Helvetica Neue"/>
              </a:rPr>
              <a:t>pationt</a:t>
            </a:r>
            <a:r>
              <a:rPr lang="en-US" sz="1600" dirty="0" smtClean="0">
                <a:latin typeface="Helvetica Neue"/>
              </a:rPr>
              <a:t> </a:t>
            </a:r>
            <a:r>
              <a:rPr lang="en-US" sz="1600" dirty="0" err="1" smtClean="0">
                <a:latin typeface="Helvetica Neue"/>
              </a:rPr>
              <a:t>witOUT</a:t>
            </a:r>
            <a:r>
              <a:rPr lang="en-US" sz="1600" dirty="0" smtClean="0">
                <a:latin typeface="Helvetica Neue"/>
              </a:rPr>
              <a:t> risk of coronary heart disease CHD within 10 years</a:t>
            </a:r>
            <a:r>
              <a:rPr lang="en-US" sz="1600" dirty="0" smtClean="0">
                <a:latin typeface="Helvetica Neue"/>
              </a:rPr>
              <a:t>), obtaining: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658" y="3000372"/>
            <a:ext cx="8926342" cy="45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tangolo 7"/>
          <p:cNvSpPr/>
          <p:nvPr/>
        </p:nvSpPr>
        <p:spPr>
          <a:xfrm>
            <a:off x="142844" y="4143380"/>
            <a:ext cx="2879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b="1" dirty="0" err="1" smtClean="0">
                <a:latin typeface="Helvetica Neue"/>
              </a:rPr>
              <a:t>Normalization</a:t>
            </a:r>
            <a:r>
              <a:rPr lang="it-IT" sz="1600" b="1" dirty="0" smtClean="0">
                <a:latin typeface="Helvetica Neue"/>
              </a:rPr>
              <a:t> in </a:t>
            </a:r>
            <a:r>
              <a:rPr lang="it-IT" sz="1600" b="1" dirty="0" err="1" smtClean="0">
                <a:latin typeface="Helvetica Neue"/>
              </a:rPr>
              <a:t>range</a:t>
            </a:r>
            <a:r>
              <a:rPr lang="it-IT" sz="1600" b="1" dirty="0" smtClean="0">
                <a:latin typeface="Helvetica Neue"/>
              </a:rPr>
              <a:t> (</a:t>
            </a:r>
            <a:r>
              <a:rPr lang="it-IT" sz="1600" b="1" dirty="0" smtClean="0">
                <a:latin typeface="Helvetica Neue"/>
              </a:rPr>
              <a:t>0,1)</a:t>
            </a:r>
            <a:endParaRPr lang="it-IT" sz="1600" b="1" dirty="0">
              <a:latin typeface="Helvetica Neue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500570"/>
            <a:ext cx="77057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sellaDiTesto 10"/>
          <p:cNvSpPr txBox="1"/>
          <p:nvPr/>
        </p:nvSpPr>
        <p:spPr>
          <a:xfrm>
            <a:off x="142844" y="5857892"/>
            <a:ext cx="900115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 smtClean="0">
                <a:latin typeface="Helvetica Neue"/>
              </a:rPr>
              <a:t>and normalize those values which </a:t>
            </a:r>
            <a:r>
              <a:rPr lang="en-US" sz="1600" dirty="0" smtClean="0">
                <a:latin typeface="Helvetica Neue"/>
              </a:rPr>
              <a:t>are in a too large range (we need that all the values are in the range </a:t>
            </a:r>
            <a:r>
              <a:rPr lang="en-US" sz="1600" b="1" dirty="0" smtClean="0">
                <a:latin typeface="Helvetica Neue"/>
              </a:rPr>
              <a:t>(0,1)</a:t>
            </a:r>
            <a:r>
              <a:rPr lang="en-US" sz="1600" dirty="0" smtClean="0">
                <a:latin typeface="Helvetica Neue"/>
              </a:rPr>
              <a:t>)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orbe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50800" dist="25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25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50800" dist="25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336</Words>
  <Application>Microsoft Office PowerPoint</Application>
  <PresentationFormat>Presentazione su schermo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Modulo</vt:lpstr>
      <vt:lpstr>Diapositiva 1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Flavia</cp:lastModifiedBy>
  <cp:revision>16</cp:revision>
  <dcterms:modified xsi:type="dcterms:W3CDTF">2020-12-20T17:49:13Z</dcterms:modified>
</cp:coreProperties>
</file>