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6D6D6"/>
          </a:solidFill>
        </a:fill>
      </a:tcStyle>
    </a:wholeTbl>
    <a:band2H>
      <a:tcTxStyle b="def" i="def"/>
      <a:tcStyle>
        <a:tcBdr/>
        <a:fill>
          <a:solidFill>
            <a:srgbClr val="ECEC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DCDC"/>
          </a:solidFill>
        </a:fill>
      </a:tcStyle>
    </a:wholeTbl>
    <a:band2H>
      <a:tcTxStyle b="def" i="def"/>
      <a:tcStyle>
        <a:tcBdr/>
        <a:fill>
          <a:solidFill>
            <a:schemeClr val="accent6">
              <a:lumOff val="63215"/>
            </a:scheme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CFCF"/>
          </a:solidFill>
        </a:fill>
      </a:tcStyle>
    </a:wholeTbl>
    <a:band2H>
      <a:tcTxStyle b="def" i="def"/>
      <a:tcStyle>
        <a:tcBdr/>
        <a:fill>
          <a:solidFill>
            <a:srgbClr val="E8E8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2" name="Shape 10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orbel"/>
      </a:defRPr>
    </a:lvl1pPr>
    <a:lvl2pPr indent="228600" latinLnBrk="0">
      <a:defRPr sz="1200">
        <a:latin typeface="+mj-lt"/>
        <a:ea typeface="+mj-ea"/>
        <a:cs typeface="+mj-cs"/>
        <a:sym typeface="Corbel"/>
      </a:defRPr>
    </a:lvl2pPr>
    <a:lvl3pPr indent="457200" latinLnBrk="0">
      <a:defRPr sz="1200">
        <a:latin typeface="+mj-lt"/>
        <a:ea typeface="+mj-ea"/>
        <a:cs typeface="+mj-cs"/>
        <a:sym typeface="Corbel"/>
      </a:defRPr>
    </a:lvl3pPr>
    <a:lvl4pPr indent="685800" latinLnBrk="0">
      <a:defRPr sz="1200">
        <a:latin typeface="+mj-lt"/>
        <a:ea typeface="+mj-ea"/>
        <a:cs typeface="+mj-cs"/>
        <a:sym typeface="Corbel"/>
      </a:defRPr>
    </a:lvl4pPr>
    <a:lvl5pPr indent="914400" latinLnBrk="0">
      <a:defRPr sz="1200">
        <a:latin typeface="+mj-lt"/>
        <a:ea typeface="+mj-ea"/>
        <a:cs typeface="+mj-cs"/>
        <a:sym typeface="Corbel"/>
      </a:defRPr>
    </a:lvl5pPr>
    <a:lvl6pPr indent="1143000" latinLnBrk="0">
      <a:defRPr sz="1200">
        <a:latin typeface="+mj-lt"/>
        <a:ea typeface="+mj-ea"/>
        <a:cs typeface="+mj-cs"/>
        <a:sym typeface="Corbel"/>
      </a:defRPr>
    </a:lvl6pPr>
    <a:lvl7pPr indent="1371600" latinLnBrk="0">
      <a:defRPr sz="1200">
        <a:latin typeface="+mj-lt"/>
        <a:ea typeface="+mj-ea"/>
        <a:cs typeface="+mj-cs"/>
        <a:sym typeface="Corbel"/>
      </a:defRPr>
    </a:lvl7pPr>
    <a:lvl8pPr indent="1600200" latinLnBrk="0">
      <a:defRPr sz="1200">
        <a:latin typeface="+mj-lt"/>
        <a:ea typeface="+mj-ea"/>
        <a:cs typeface="+mj-cs"/>
        <a:sym typeface="Corbel"/>
      </a:defRPr>
    </a:lvl8pPr>
    <a:lvl9pPr indent="1828800" latinLnBrk="0">
      <a:defRPr sz="1200">
        <a:latin typeface="+mj-lt"/>
        <a:ea typeface="+mj-ea"/>
        <a:cs typeface="+mj-cs"/>
        <a:sym typeface="Corbe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8"/>
          <p:cNvSpPr/>
          <p:nvPr/>
        </p:nvSpPr>
        <p:spPr>
          <a:xfrm>
            <a:off x="-1" y="0"/>
            <a:ext cx="9144001" cy="513543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orbel"/>
              </a:defRPr>
            </a:pPr>
          </a:p>
        </p:txBody>
      </p:sp>
      <p:sp>
        <p:nvSpPr>
          <p:cNvPr id="14" name="Titolo Testo"/>
          <p:cNvSpPr txBox="1"/>
          <p:nvPr>
            <p:ph type="title"/>
          </p:nvPr>
        </p:nvSpPr>
        <p:spPr>
          <a:xfrm>
            <a:off x="685800" y="3355847"/>
            <a:ext cx="8077200" cy="1673354"/>
          </a:xfrm>
          <a:prstGeom prst="rect">
            <a:avLst/>
          </a:prstGeom>
        </p:spPr>
        <p:txBody>
          <a:bodyPr lIns="0" tIns="0" rIns="0" bIns="0" anchor="t"/>
          <a:lstStyle>
            <a:lvl1pPr>
              <a:defRPr sz="4700"/>
            </a:lvl1pPr>
          </a:lstStyle>
          <a:p>
            <a:pPr/>
            <a:r>
              <a:t>Titolo Testo</a:t>
            </a:r>
          </a:p>
        </p:txBody>
      </p:sp>
      <p:sp>
        <p:nvSpPr>
          <p:cNvPr id="15" name="Corpo livello uno…"/>
          <p:cNvSpPr txBox="1"/>
          <p:nvPr>
            <p:ph type="body" sz="quarter" idx="1"/>
          </p:nvPr>
        </p:nvSpPr>
        <p:spPr>
          <a:xfrm>
            <a:off x="685800" y="1828800"/>
            <a:ext cx="8077200" cy="1499617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ClrTx/>
              <a:buSzTx/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ClrTx/>
              <a:buSzTx/>
              <a:buNone/>
              <a:defRPr sz="2000">
                <a:solidFill>
                  <a:srgbClr val="FFFFFF"/>
                </a:solidFill>
              </a:defRPr>
            </a:lvl2pPr>
            <a:lvl3pPr marL="0" indent="0">
              <a:buClrTx/>
              <a:buSzTx/>
              <a:buNone/>
              <a:defRPr sz="2000">
                <a:solidFill>
                  <a:srgbClr val="FFFFFF"/>
                </a:solidFill>
              </a:defRPr>
            </a:lvl3pPr>
            <a:lvl4pPr marL="0" indent="0">
              <a:buClrTx/>
              <a:buSzTx/>
              <a:buNone/>
              <a:defRPr sz="2000">
                <a:solidFill>
                  <a:srgbClr val="FFFFFF"/>
                </a:solidFill>
              </a:defRPr>
            </a:lvl4pPr>
            <a:lvl5pPr marL="0" indent="0">
              <a:buClrTx/>
              <a:buSzTx/>
              <a:buNone/>
              <a:defRPr sz="2000">
                <a:solidFill>
                  <a:srgbClr val="FFFFFF"/>
                </a:solidFill>
              </a:defRPr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6" name="Rettangolo 9"/>
          <p:cNvSpPr/>
          <p:nvPr/>
        </p:nvSpPr>
        <p:spPr>
          <a:xfrm>
            <a:off x="0" y="5128333"/>
            <a:ext cx="9144000" cy="4572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38100" dist="10160" dir="5400000">
              <a:srgbClr val="000000">
                <a:alpha val="60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orbel"/>
              </a:defRPr>
            </a:pPr>
          </a:p>
        </p:txBody>
      </p:sp>
      <p:sp>
        <p:nvSpPr>
          <p:cNvPr id="17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olo Tes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25" name="Corpo livello uno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6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ttangolo 8"/>
          <p:cNvSpPr/>
          <p:nvPr/>
        </p:nvSpPr>
        <p:spPr>
          <a:xfrm>
            <a:off x="0" y="0"/>
            <a:ext cx="9144000" cy="2602522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orbel"/>
              </a:defRPr>
            </a:pPr>
          </a:p>
        </p:txBody>
      </p:sp>
      <p:sp>
        <p:nvSpPr>
          <p:cNvPr id="34" name="Rettangolo 11"/>
          <p:cNvSpPr/>
          <p:nvPr/>
        </p:nvSpPr>
        <p:spPr>
          <a:xfrm>
            <a:off x="0" y="2602520"/>
            <a:ext cx="9144000" cy="4572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38100" dist="10160" dir="5400000">
              <a:srgbClr val="000000">
                <a:alpha val="60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orbel"/>
              </a:defRPr>
            </a:pPr>
          </a:p>
        </p:txBody>
      </p:sp>
      <p:sp>
        <p:nvSpPr>
          <p:cNvPr id="35" name="Titolo Testo"/>
          <p:cNvSpPr txBox="1"/>
          <p:nvPr>
            <p:ph type="title"/>
          </p:nvPr>
        </p:nvSpPr>
        <p:spPr>
          <a:xfrm>
            <a:off x="749808" y="118871"/>
            <a:ext cx="8013194" cy="163677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700"/>
            </a:lvl1pPr>
          </a:lstStyle>
          <a:p>
            <a:pPr/>
            <a:r>
              <a:t>Titolo Testo</a:t>
            </a:r>
          </a:p>
        </p:txBody>
      </p:sp>
      <p:sp>
        <p:nvSpPr>
          <p:cNvPr id="36" name="Corpo livello uno…"/>
          <p:cNvSpPr txBox="1"/>
          <p:nvPr>
            <p:ph type="body" sz="quarter" idx="1"/>
          </p:nvPr>
        </p:nvSpPr>
        <p:spPr>
          <a:xfrm>
            <a:off x="740662" y="1828800"/>
            <a:ext cx="8022338" cy="685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Tx/>
              <a:buSzTx/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ClrTx/>
              <a:buSzTx/>
              <a:buNone/>
              <a:defRPr sz="2000">
                <a:solidFill>
                  <a:srgbClr val="FFFFFF"/>
                </a:solidFill>
              </a:defRPr>
            </a:lvl2pPr>
            <a:lvl3pPr marL="0" indent="0">
              <a:buClrTx/>
              <a:buSzTx/>
              <a:buNone/>
              <a:defRPr sz="2000">
                <a:solidFill>
                  <a:srgbClr val="FFFFFF"/>
                </a:solidFill>
              </a:defRPr>
            </a:lvl3pPr>
            <a:lvl4pPr marL="0" indent="0">
              <a:buClrTx/>
              <a:buSzTx/>
              <a:buNone/>
              <a:defRPr sz="2000">
                <a:solidFill>
                  <a:srgbClr val="FFFFFF"/>
                </a:solidFill>
              </a:defRPr>
            </a:lvl4pPr>
            <a:lvl5pPr marL="0" indent="0">
              <a:buClrTx/>
              <a:buSzTx/>
              <a:buNone/>
              <a:defRPr sz="2000">
                <a:solidFill>
                  <a:srgbClr val="FFFFFF"/>
                </a:solidFill>
              </a:defRPr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37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olo Testo"/>
          <p:cNvSpPr txBox="1"/>
          <p:nvPr>
            <p:ph type="title"/>
          </p:nvPr>
        </p:nvSpPr>
        <p:spPr>
          <a:xfrm>
            <a:off x="457200" y="152400"/>
            <a:ext cx="8229600" cy="1251063"/>
          </a:xfrm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45" name="Corpo livello uno…"/>
          <p:cNvSpPr txBox="1"/>
          <p:nvPr>
            <p:ph type="body" sz="half" idx="1"/>
          </p:nvPr>
        </p:nvSpPr>
        <p:spPr>
          <a:xfrm>
            <a:off x="457200" y="1773934"/>
            <a:ext cx="4038600" cy="462381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777238" indent="-320038">
              <a:defRPr sz="2800"/>
            </a:lvl2pPr>
            <a:lvl3pPr marL="1088136" indent="-320038">
              <a:defRPr sz="2800"/>
            </a:lvl3pPr>
            <a:lvl4pPr marL="1317752" indent="-284480">
              <a:defRPr sz="2800"/>
            </a:lvl4pPr>
            <a:lvl5pPr marL="1528063" indent="-284480">
              <a:defRPr sz="28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46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olo Testo"/>
          <p:cNvSpPr txBox="1"/>
          <p:nvPr>
            <p:ph type="title"/>
          </p:nvPr>
        </p:nvSpPr>
        <p:spPr>
          <a:xfrm>
            <a:off x="457200" y="152400"/>
            <a:ext cx="8229600" cy="1251063"/>
          </a:xfrm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54" name="Corpo livello uno…"/>
          <p:cNvSpPr txBox="1"/>
          <p:nvPr>
            <p:ph type="body" sz="quarter" idx="1"/>
          </p:nvPr>
        </p:nvSpPr>
        <p:spPr>
          <a:xfrm>
            <a:off x="457200" y="1698986"/>
            <a:ext cx="4040188" cy="715357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 cap="all" sz="2300"/>
            </a:lvl1pPr>
            <a:lvl2pPr marL="0" indent="0">
              <a:buClrTx/>
              <a:buSzTx/>
              <a:buNone/>
              <a:defRPr cap="all" sz="2300"/>
            </a:lvl2pPr>
            <a:lvl3pPr marL="0" indent="0">
              <a:buClrTx/>
              <a:buSzTx/>
              <a:buNone/>
              <a:defRPr cap="all" sz="2300"/>
            </a:lvl3pPr>
            <a:lvl4pPr marL="0" indent="0">
              <a:buClrTx/>
              <a:buSzTx/>
              <a:buNone/>
              <a:defRPr cap="all" sz="2300"/>
            </a:lvl4pPr>
            <a:lvl5pPr marL="0" indent="0">
              <a:buClrTx/>
              <a:buSzTx/>
              <a:buNone/>
              <a:defRPr cap="all" sz="23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55" name="Segnaposto testo 4"/>
          <p:cNvSpPr/>
          <p:nvPr>
            <p:ph type="body" sz="quarter" idx="13"/>
          </p:nvPr>
        </p:nvSpPr>
        <p:spPr>
          <a:xfrm>
            <a:off x="4645025" y="1698986"/>
            <a:ext cx="4041775" cy="715358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56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olo Testo"/>
          <p:cNvSpPr txBox="1"/>
          <p:nvPr>
            <p:ph type="title"/>
          </p:nvPr>
        </p:nvSpPr>
        <p:spPr>
          <a:xfrm>
            <a:off x="457200" y="152400"/>
            <a:ext cx="8229600" cy="1251063"/>
          </a:xfrm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64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olo Testo"/>
          <p:cNvSpPr txBox="1"/>
          <p:nvPr>
            <p:ph type="title"/>
          </p:nvPr>
        </p:nvSpPr>
        <p:spPr>
          <a:xfrm>
            <a:off x="167837" y="152400"/>
            <a:ext cx="2523746" cy="97840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/>
            </a:lvl1pPr>
          </a:lstStyle>
          <a:p>
            <a:pPr/>
            <a:r>
              <a:t>Titolo Testo</a:t>
            </a:r>
          </a:p>
        </p:txBody>
      </p:sp>
      <p:sp>
        <p:nvSpPr>
          <p:cNvPr id="79" name="Corpo livello uno…"/>
          <p:cNvSpPr txBox="1"/>
          <p:nvPr>
            <p:ph type="body" idx="1"/>
          </p:nvPr>
        </p:nvSpPr>
        <p:spPr>
          <a:xfrm>
            <a:off x="3019375" y="1743131"/>
            <a:ext cx="5920644" cy="4558888"/>
          </a:xfrm>
          <a:prstGeom prst="rect">
            <a:avLst/>
          </a:prstGeom>
        </p:spPr>
        <p:txBody>
          <a:bodyPr/>
          <a:lstStyle/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80" name="Segnaposto testo 3"/>
          <p:cNvSpPr/>
          <p:nvPr>
            <p:ph type="body" sz="quarter" idx="13"/>
          </p:nvPr>
        </p:nvSpPr>
        <p:spPr>
          <a:xfrm>
            <a:off x="167836" y="1730018"/>
            <a:ext cx="2468884" cy="457200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1" name="Rettangolo 11"/>
          <p:cNvSpPr/>
          <p:nvPr/>
        </p:nvSpPr>
        <p:spPr>
          <a:xfrm>
            <a:off x="2855735" y="-1"/>
            <a:ext cx="45722" cy="145389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orbel"/>
              </a:defRPr>
            </a:pPr>
          </a:p>
        </p:txBody>
      </p:sp>
      <p:sp>
        <p:nvSpPr>
          <p:cNvPr id="82" name="Rettangolo 8"/>
          <p:cNvSpPr/>
          <p:nvPr/>
        </p:nvSpPr>
        <p:spPr>
          <a:xfrm>
            <a:off x="2855735" y="-1"/>
            <a:ext cx="45722" cy="145389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orbel"/>
              </a:defRPr>
            </a:pPr>
          </a:p>
        </p:txBody>
      </p:sp>
      <p:sp>
        <p:nvSpPr>
          <p:cNvPr id="83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itolo Testo"/>
          <p:cNvSpPr txBox="1"/>
          <p:nvPr>
            <p:ph type="title"/>
          </p:nvPr>
        </p:nvSpPr>
        <p:spPr>
          <a:xfrm>
            <a:off x="164592" y="155447"/>
            <a:ext cx="2525150" cy="97841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/>
            </a:lvl1pPr>
          </a:lstStyle>
          <a:p>
            <a:pPr/>
            <a:r>
              <a:t>Titolo Testo</a:t>
            </a:r>
          </a:p>
        </p:txBody>
      </p:sp>
      <p:sp>
        <p:nvSpPr>
          <p:cNvPr id="91" name="Segnaposto immagine 2"/>
          <p:cNvSpPr/>
          <p:nvPr>
            <p:ph type="pic" idx="13"/>
          </p:nvPr>
        </p:nvSpPr>
        <p:spPr>
          <a:xfrm>
            <a:off x="2903803" y="1484808"/>
            <a:ext cx="6247400" cy="537319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2" name="Corpo livello uno…"/>
          <p:cNvSpPr txBox="1"/>
          <p:nvPr>
            <p:ph type="body" sz="quarter" idx="1"/>
          </p:nvPr>
        </p:nvSpPr>
        <p:spPr>
          <a:xfrm>
            <a:off x="164592" y="1728216"/>
            <a:ext cx="2468880" cy="4572002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1400"/>
            </a:lvl1pPr>
            <a:lvl2pPr marL="0" indent="0">
              <a:buClrTx/>
              <a:buSzTx/>
              <a:buNone/>
              <a:defRPr sz="1400"/>
            </a:lvl2pPr>
            <a:lvl3pPr marL="0" indent="0">
              <a:buClrTx/>
              <a:buSzTx/>
              <a:buNone/>
              <a:defRPr sz="1400"/>
            </a:lvl3pPr>
            <a:lvl4pPr marL="0" indent="0">
              <a:buClrTx/>
              <a:buSzTx/>
              <a:buNone/>
              <a:defRPr sz="1400"/>
            </a:lvl4pPr>
            <a:lvl5pPr marL="0" indent="0">
              <a:buClrTx/>
              <a:buSzTx/>
              <a:buNone/>
              <a:defRPr sz="14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93" name="Rettangolo 10"/>
          <p:cNvSpPr/>
          <p:nvPr/>
        </p:nvSpPr>
        <p:spPr>
          <a:xfrm>
            <a:off x="2855735" y="0"/>
            <a:ext cx="45722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orbel"/>
              </a:defRPr>
            </a:pPr>
          </a:p>
        </p:txBody>
      </p:sp>
      <p:sp>
        <p:nvSpPr>
          <p:cNvPr id="94" name="Rettangolo 8"/>
          <p:cNvSpPr/>
          <p:nvPr/>
        </p:nvSpPr>
        <p:spPr>
          <a:xfrm>
            <a:off x="2855735" y="0"/>
            <a:ext cx="45722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orbel"/>
              </a:defRPr>
            </a:pPr>
          </a:p>
        </p:txBody>
      </p:sp>
      <p:sp>
        <p:nvSpPr>
          <p:cNvPr id="95" name="Numero diapositiva"/>
          <p:cNvSpPr txBox="1"/>
          <p:nvPr>
            <p:ph type="sldNum" sz="quarter" idx="2"/>
          </p:nvPr>
        </p:nvSpPr>
        <p:spPr>
          <a:xfrm>
            <a:off x="8908091" y="1193799"/>
            <a:ext cx="165101" cy="1778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9"/>
          <p:cNvSpPr/>
          <p:nvPr/>
        </p:nvSpPr>
        <p:spPr>
          <a:xfrm>
            <a:off x="0" y="1435895"/>
            <a:ext cx="9144000" cy="4572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38100" dist="10160" dir="5400000">
              <a:srgbClr val="000000">
                <a:alpha val="60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orbel"/>
              </a:defRPr>
            </a:pPr>
          </a:p>
        </p:txBody>
      </p:sp>
      <p:sp>
        <p:nvSpPr>
          <p:cNvPr id="3" name="Rettangolo 6"/>
          <p:cNvSpPr/>
          <p:nvPr/>
        </p:nvSpPr>
        <p:spPr>
          <a:xfrm>
            <a:off x="-1" y="-2"/>
            <a:ext cx="9144001" cy="143373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orbel"/>
              </a:defRPr>
            </a:pPr>
          </a:p>
        </p:txBody>
      </p:sp>
      <p:sp>
        <p:nvSpPr>
          <p:cNvPr id="4" name="Titolo Testo"/>
          <p:cNvSpPr txBox="1"/>
          <p:nvPr>
            <p:ph type="title"/>
          </p:nvPr>
        </p:nvSpPr>
        <p:spPr>
          <a:xfrm>
            <a:off x="457200" y="155447"/>
            <a:ext cx="8229600" cy="1252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Titolo Testo</a:t>
            </a:r>
          </a:p>
        </p:txBody>
      </p:sp>
      <p:sp>
        <p:nvSpPr>
          <p:cNvPr id="5" name="Corpo livello uno…"/>
          <p:cNvSpPr txBox="1"/>
          <p:nvPr>
            <p:ph type="body" idx="1"/>
          </p:nvPr>
        </p:nvSpPr>
        <p:spPr>
          <a:xfrm>
            <a:off x="457200" y="1775191"/>
            <a:ext cx="8229600" cy="4625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6" name="Numero diapositiva"/>
          <p:cNvSpPr txBox="1"/>
          <p:nvPr>
            <p:ph type="sldNum" sz="quarter" idx="2"/>
          </p:nvPr>
        </p:nvSpPr>
        <p:spPr>
          <a:xfrm>
            <a:off x="8773159" y="6573518"/>
            <a:ext cx="165101" cy="1778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b">
            <a:spAutoFit/>
          </a:bodyPr>
          <a:lstStyle>
            <a:lvl1pPr algn="r">
              <a:defRPr sz="1200">
                <a:solidFill>
                  <a:srgbClr val="414141"/>
                </a:solidFill>
                <a:latin typeface="+mj-lt"/>
                <a:ea typeface="+mj-ea"/>
                <a:cs typeface="+mj-cs"/>
                <a:sym typeface="Corbe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500" u="none">
          <a:solidFill>
            <a:schemeClr val="accent2">
              <a:lumOff val="16690"/>
            </a:schemeClr>
          </a:solidFill>
          <a:uFillTx/>
          <a:latin typeface="+mj-lt"/>
          <a:ea typeface="+mj-ea"/>
          <a:cs typeface="+mj-cs"/>
          <a:sym typeface="Corbe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500" u="none">
          <a:solidFill>
            <a:schemeClr val="accent2">
              <a:lumOff val="16690"/>
            </a:schemeClr>
          </a:solidFill>
          <a:uFillTx/>
          <a:latin typeface="+mj-lt"/>
          <a:ea typeface="+mj-ea"/>
          <a:cs typeface="+mj-cs"/>
          <a:sym typeface="Corbe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500" u="none">
          <a:solidFill>
            <a:schemeClr val="accent2">
              <a:lumOff val="16690"/>
            </a:schemeClr>
          </a:solidFill>
          <a:uFillTx/>
          <a:latin typeface="+mj-lt"/>
          <a:ea typeface="+mj-ea"/>
          <a:cs typeface="+mj-cs"/>
          <a:sym typeface="Corbe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500" u="none">
          <a:solidFill>
            <a:schemeClr val="accent2">
              <a:lumOff val="16690"/>
            </a:schemeClr>
          </a:solidFill>
          <a:uFillTx/>
          <a:latin typeface="+mj-lt"/>
          <a:ea typeface="+mj-ea"/>
          <a:cs typeface="+mj-cs"/>
          <a:sym typeface="Corbe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500" u="none">
          <a:solidFill>
            <a:schemeClr val="accent2">
              <a:lumOff val="16690"/>
            </a:schemeClr>
          </a:solidFill>
          <a:uFillTx/>
          <a:latin typeface="+mj-lt"/>
          <a:ea typeface="+mj-ea"/>
          <a:cs typeface="+mj-cs"/>
          <a:sym typeface="Corbe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500" u="none">
          <a:solidFill>
            <a:schemeClr val="accent2">
              <a:lumOff val="16690"/>
            </a:schemeClr>
          </a:solidFill>
          <a:uFillTx/>
          <a:latin typeface="+mj-lt"/>
          <a:ea typeface="+mj-ea"/>
          <a:cs typeface="+mj-cs"/>
          <a:sym typeface="Corbe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500" u="none">
          <a:solidFill>
            <a:schemeClr val="accent2">
              <a:lumOff val="16690"/>
            </a:schemeClr>
          </a:solidFill>
          <a:uFillTx/>
          <a:latin typeface="+mj-lt"/>
          <a:ea typeface="+mj-ea"/>
          <a:cs typeface="+mj-cs"/>
          <a:sym typeface="Corbe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500" u="none">
          <a:solidFill>
            <a:schemeClr val="accent2">
              <a:lumOff val="16690"/>
            </a:schemeClr>
          </a:solidFill>
          <a:uFillTx/>
          <a:latin typeface="+mj-lt"/>
          <a:ea typeface="+mj-ea"/>
          <a:cs typeface="+mj-cs"/>
          <a:sym typeface="Corbe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500" u="none">
          <a:solidFill>
            <a:schemeClr val="accent2">
              <a:lumOff val="16690"/>
            </a:schemeClr>
          </a:solidFill>
          <a:uFillTx/>
          <a:latin typeface="+mj-lt"/>
          <a:ea typeface="+mj-ea"/>
          <a:cs typeface="+mj-cs"/>
          <a:sym typeface="Corbel"/>
        </a:defRPr>
      </a:lvl9pPr>
    </p:titleStyle>
    <p:bodyStyle>
      <a:lvl1pPr marL="438912" marR="0" indent="-32004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2">
            <a:lumOff val="16690"/>
          </a:schemeClr>
        </a:buClr>
        <a:buSzPct val="80000"/>
        <a:buFontTx/>
        <a:buChar char="◼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orbel"/>
        </a:defRPr>
      </a:lvl1pPr>
      <a:lvl2pPr marL="770707" marR="0" indent="-313507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2">
            <a:lumOff val="16690"/>
          </a:schemeClr>
        </a:buClr>
        <a:buSzPct val="90000"/>
        <a:buFontTx/>
        <a:buChar char="▪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orbel"/>
        </a:defRPr>
      </a:lvl2pPr>
      <a:lvl3pPr marL="1072896" marR="0" indent="-304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2">
            <a:lumOff val="16690"/>
          </a:schemeClr>
        </a:buClr>
        <a:buSzPct val="100000"/>
        <a:buFontTx/>
        <a:buChar char="▪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orbel"/>
        </a:defRPr>
      </a:lvl3pPr>
      <a:lvl4pPr marL="1325880" marR="0" indent="-292608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2">
            <a:lumOff val="16690"/>
          </a:schemeClr>
        </a:buClr>
        <a:buSzPct val="100000"/>
        <a:buFontTx/>
        <a:buChar char="▪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orbel"/>
        </a:defRPr>
      </a:lvl4pPr>
      <a:lvl5pPr marL="1536191" marR="0" indent="-292608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2">
            <a:lumOff val="16690"/>
          </a:schemeClr>
        </a:buClr>
        <a:buSzPct val="100000"/>
        <a:buFontTx/>
        <a:buChar char="­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orbel"/>
        </a:defRPr>
      </a:lvl5pPr>
      <a:lvl6pPr marL="1737360" marR="0" indent="-292608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2">
            <a:lumOff val="16690"/>
          </a:schemeClr>
        </a:buClr>
        <a:buSzPct val="100000"/>
        <a:buFontTx/>
        <a:buChar char="●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orbel"/>
        </a:defRPr>
      </a:lvl6pPr>
      <a:lvl7pPr marL="1971038" marR="0" indent="-325118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2">
            <a:lumOff val="16690"/>
          </a:schemeClr>
        </a:buClr>
        <a:buSzPct val="100000"/>
        <a:buFontTx/>
        <a:buChar char="●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orbel"/>
        </a:defRPr>
      </a:lvl7pPr>
      <a:lvl8pPr marL="2172206" marR="0" indent="-325118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2">
            <a:lumOff val="16690"/>
          </a:schemeClr>
        </a:buClr>
        <a:buSzPct val="100000"/>
        <a:buFontTx/>
        <a:buChar char="●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orbel"/>
        </a:defRPr>
      </a:lvl8pPr>
      <a:lvl9pPr marL="2373375" marR="0" indent="-325119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2">
            <a:lumOff val="16690"/>
          </a:schemeClr>
        </a:buClr>
        <a:buSzPct val="100000"/>
        <a:buFontTx/>
        <a:buChar char="●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orbe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.jpe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ottotitolo 5"/>
          <p:cNvSpPr txBox="1"/>
          <p:nvPr>
            <p:ph type="subTitle" sz="quarter" idx="1"/>
          </p:nvPr>
        </p:nvSpPr>
        <p:spPr>
          <a:xfrm>
            <a:off x="500034" y="2357428"/>
            <a:ext cx="8077201" cy="1499618"/>
          </a:xfrm>
          <a:prstGeom prst="rect">
            <a:avLst/>
          </a:prstGeom>
        </p:spPr>
        <p:txBody>
          <a:bodyPr/>
          <a:lstStyle>
            <a:lvl1pPr algn="ctr" defTabSz="795527">
              <a:defRPr sz="2700">
                <a:latin typeface="Bahnschrift Condensed"/>
                <a:ea typeface="Bahnschrift Condensed"/>
                <a:cs typeface="Bahnschrift Condensed"/>
                <a:sym typeface="Bahnschrift Condensed"/>
              </a:defRPr>
            </a:lvl1pPr>
          </a:lstStyle>
          <a:p>
            <a:pPr/>
            <a:r>
              <a:t>Can we predict , within 10 years, whether or not a person sees the risk to get coronary heart disease?</a:t>
            </a:r>
          </a:p>
        </p:txBody>
      </p:sp>
      <p:sp>
        <p:nvSpPr>
          <p:cNvPr id="105" name="CasellaDiTesto 7"/>
          <p:cNvSpPr txBox="1"/>
          <p:nvPr/>
        </p:nvSpPr>
        <p:spPr>
          <a:xfrm>
            <a:off x="4617720" y="6215082"/>
            <a:ext cx="4340953" cy="523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400">
                <a:latin typeface="Bahnschrift Light Condensed"/>
                <a:ea typeface="Bahnschrift Light Condensed"/>
                <a:cs typeface="Bahnschrift Light Condensed"/>
                <a:sym typeface="Bahnschrift Light Condensed"/>
              </a:defRPr>
            </a:pPr>
            <a:r>
              <a:t>by</a:t>
            </a:r>
          </a:p>
          <a:p>
            <a:pPr>
              <a:defRPr sz="1400">
                <a:latin typeface="Bahnschrift Light Condensed"/>
                <a:ea typeface="Bahnschrift Light Condensed"/>
                <a:cs typeface="Bahnschrift Light Condensed"/>
                <a:sym typeface="Bahnschrift Light Condensed"/>
              </a:defRPr>
            </a:pPr>
            <a:r>
              <a:t>Antonio Zappia, Flavia Penta, Gabriel Radu Taranciuc</a:t>
            </a:r>
          </a:p>
        </p:txBody>
      </p:sp>
      <p:sp>
        <p:nvSpPr>
          <p:cNvPr id="106" name="CasellaDiTesto 8"/>
          <p:cNvSpPr txBox="1"/>
          <p:nvPr/>
        </p:nvSpPr>
        <p:spPr>
          <a:xfrm>
            <a:off x="1045819" y="214289"/>
            <a:ext cx="6480856" cy="523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i="1" sz="2800">
                <a:solidFill>
                  <a:srgbClr val="FFFFFF"/>
                </a:solidFill>
                <a:latin typeface="Bahnschrift Light Condensed"/>
                <a:ea typeface="Bahnschrift Light Condensed"/>
                <a:cs typeface="Bahnschrift Light Condensed"/>
                <a:sym typeface="Bahnschrift Light Condensed"/>
              </a:defRPr>
            </a:lvl1pPr>
          </a:lstStyle>
          <a:p>
            <a:pPr/>
            <a:r>
              <a:t>FINAL PROJECT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itolo 9"/>
          <p:cNvSpPr txBox="1"/>
          <p:nvPr>
            <p:ph type="title"/>
          </p:nvPr>
        </p:nvSpPr>
        <p:spPr>
          <a:xfrm>
            <a:off x="2907509" y="-497581"/>
            <a:ext cx="7686700" cy="2428895"/>
          </a:xfrm>
          <a:prstGeom prst="rect">
            <a:avLst/>
          </a:prstGeom>
        </p:spPr>
        <p:txBody>
          <a:bodyPr/>
          <a:lstStyle/>
          <a:p>
            <a:pPr>
              <a:defRPr b="1" sz="4000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pPr>
            <a:r>
              <a:t>Prediction with </a:t>
            </a:r>
            <a:r>
              <a:rPr i="1"/>
              <a:t>Logistic Regression</a:t>
            </a:r>
          </a:p>
        </p:txBody>
      </p:sp>
      <p:sp>
        <p:nvSpPr>
          <p:cNvPr id="146" name="Rettangolo 5"/>
          <p:cNvSpPr txBox="1"/>
          <p:nvPr/>
        </p:nvSpPr>
        <p:spPr>
          <a:xfrm>
            <a:off x="3260397" y="1785926"/>
            <a:ext cx="1970660" cy="376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Confusion Matrix</a:t>
            </a:r>
          </a:p>
        </p:txBody>
      </p:sp>
      <p:pic>
        <p:nvPicPr>
          <p:cNvPr id="147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428868"/>
            <a:ext cx="4186250" cy="4232000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Rettangolo 8"/>
          <p:cNvSpPr txBox="1"/>
          <p:nvPr/>
        </p:nvSpPr>
        <p:spPr>
          <a:xfrm>
            <a:off x="4617720" y="2357429"/>
            <a:ext cx="4266279" cy="3826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buSzPct val="100000"/>
              <a:buChar char="▪"/>
              <a:defRPr sz="1700">
                <a:latin typeface="+mj-lt"/>
                <a:ea typeface="+mj-ea"/>
                <a:cs typeface="+mj-cs"/>
                <a:sym typeface="Corbel"/>
              </a:defRPr>
            </a:pPr>
            <a:r>
              <a:t>  69 </a:t>
            </a:r>
            <a:r>
              <a:t>true</a:t>
            </a:r>
            <a:r>
              <a:t> True Positive predictions (that is, the prediction says that a patient RUNS the risk, and he </a:t>
            </a:r>
            <a:r>
              <a:t>really</a:t>
            </a:r>
            <a:r>
              <a:t> runs the risk!)</a:t>
            </a:r>
          </a:p>
          <a:p>
            <a:pPr>
              <a:defRPr sz="1700">
                <a:latin typeface="+mj-lt"/>
                <a:ea typeface="+mj-ea"/>
                <a:cs typeface="+mj-cs"/>
                <a:sym typeface="Corbel"/>
              </a:defRPr>
            </a:pPr>
          </a:p>
          <a:p>
            <a:pPr>
              <a:buSzPct val="100000"/>
              <a:buChar char="▪"/>
              <a:defRPr sz="1700">
                <a:latin typeface="+mj-lt"/>
                <a:ea typeface="+mj-ea"/>
                <a:cs typeface="+mj-cs"/>
                <a:sym typeface="Corbel"/>
              </a:defRPr>
            </a:pPr>
            <a:r>
              <a:t>  83 </a:t>
            </a:r>
            <a:r>
              <a:t>true</a:t>
            </a:r>
            <a:r>
              <a:t> True Negative predictions (that is, the prediction says that a patient DOESN'T run the risk, and he </a:t>
            </a:r>
            <a:r>
              <a:t>really</a:t>
            </a:r>
            <a:r>
              <a:t> DOESN'T run the risk!)</a:t>
            </a:r>
          </a:p>
          <a:p>
            <a:pPr>
              <a:defRPr sz="1700">
                <a:latin typeface="+mj-lt"/>
                <a:ea typeface="+mj-ea"/>
                <a:cs typeface="+mj-cs"/>
                <a:sym typeface="Corbel"/>
              </a:defRPr>
            </a:pPr>
          </a:p>
          <a:p>
            <a:pPr>
              <a:buSzPct val="100000"/>
              <a:buChar char="▪"/>
              <a:defRPr sz="1700">
                <a:latin typeface="+mj-lt"/>
                <a:ea typeface="+mj-ea"/>
                <a:cs typeface="+mj-cs"/>
                <a:sym typeface="Corbel"/>
              </a:defRPr>
            </a:pPr>
            <a:r>
              <a:t>  39 </a:t>
            </a:r>
            <a:r>
              <a:t>false</a:t>
            </a:r>
            <a:r>
              <a:t> False Positive predictions (that is, the prediction says that a patient RUNS the risk, but he </a:t>
            </a:r>
            <a:r>
              <a:t>doesn't</a:t>
            </a:r>
            <a:r>
              <a:t> really run the risk!)</a:t>
            </a:r>
          </a:p>
          <a:p>
            <a:pPr>
              <a:defRPr sz="1700">
                <a:latin typeface="+mj-lt"/>
                <a:ea typeface="+mj-ea"/>
                <a:cs typeface="+mj-cs"/>
                <a:sym typeface="Corbel"/>
              </a:defRPr>
            </a:pPr>
          </a:p>
          <a:p>
            <a:pPr>
              <a:buSzPct val="100000"/>
              <a:buChar char="▪"/>
              <a:defRPr sz="1700">
                <a:latin typeface="+mj-lt"/>
                <a:ea typeface="+mj-ea"/>
                <a:cs typeface="+mj-cs"/>
                <a:sym typeface="Corbel"/>
              </a:defRPr>
            </a:pPr>
            <a:r>
              <a:t>  38 </a:t>
            </a:r>
            <a:r>
              <a:t>false</a:t>
            </a:r>
            <a:r>
              <a:t> False Negative predictions (that is, the prediction says that a patient DOESN'T run the risk, but he </a:t>
            </a:r>
            <a:r>
              <a:t>really</a:t>
            </a:r>
            <a:r>
              <a:t> run the risk!)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itolo 9"/>
          <p:cNvSpPr txBox="1"/>
          <p:nvPr>
            <p:ph type="title"/>
          </p:nvPr>
        </p:nvSpPr>
        <p:spPr>
          <a:xfrm>
            <a:off x="2857488" y="-497581"/>
            <a:ext cx="7686700" cy="2428895"/>
          </a:xfrm>
          <a:prstGeom prst="rect">
            <a:avLst/>
          </a:prstGeom>
        </p:spPr>
        <p:txBody>
          <a:bodyPr/>
          <a:lstStyle/>
          <a:p>
            <a:pPr>
              <a:defRPr b="1" sz="4000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pPr>
            <a:r>
              <a:t>Prediction with </a:t>
            </a:r>
            <a:r>
              <a:rPr i="1"/>
              <a:t>Logistic Regression</a:t>
            </a:r>
          </a:p>
        </p:txBody>
      </p:sp>
      <p:sp>
        <p:nvSpPr>
          <p:cNvPr id="151" name="Rettangolo 4"/>
          <p:cNvSpPr txBox="1"/>
          <p:nvPr/>
        </p:nvSpPr>
        <p:spPr>
          <a:xfrm>
            <a:off x="260002" y="3357562"/>
            <a:ext cx="780797" cy="376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Recall</a:t>
            </a:r>
          </a:p>
        </p:txBody>
      </p:sp>
      <p:sp>
        <p:nvSpPr>
          <p:cNvPr id="152" name="Rectangle 3"/>
          <p:cNvSpPr/>
          <p:nvPr/>
        </p:nvSpPr>
        <p:spPr>
          <a:xfrm>
            <a:off x="285719" y="2361379"/>
            <a:ext cx="7963472" cy="5461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Corbel"/>
              </a:defRPr>
            </a:pPr>
            <a:r>
              <a:t>The percentage of the accuracy of our positive predictions, represented by the Precision,</a:t>
            </a:r>
          </a:p>
          <a:p>
            <a:pPr>
              <a:defRPr>
                <a:latin typeface="+mj-lt"/>
                <a:ea typeface="+mj-ea"/>
                <a:cs typeface="+mj-cs"/>
                <a:sym typeface="Corbel"/>
              </a:defRPr>
            </a:pPr>
            <a:r>
              <a:t> is:   </a:t>
            </a:r>
            <a:r>
              <a:rPr i="1" sz="2000">
                <a:solidFill>
                  <a:srgbClr val="0070C0"/>
                </a:solidFill>
              </a:rPr>
              <a:t>63.89% </a:t>
            </a:r>
          </a:p>
        </p:txBody>
      </p:sp>
      <p:sp>
        <p:nvSpPr>
          <p:cNvPr id="153" name="Rettangolo 7"/>
          <p:cNvSpPr txBox="1"/>
          <p:nvPr/>
        </p:nvSpPr>
        <p:spPr>
          <a:xfrm>
            <a:off x="188564" y="1857363"/>
            <a:ext cx="1119810" cy="376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Precision</a:t>
            </a:r>
          </a:p>
        </p:txBody>
      </p:sp>
      <p:sp>
        <p:nvSpPr>
          <p:cNvPr id="154" name="Rectangle 4"/>
          <p:cNvSpPr/>
          <p:nvPr/>
        </p:nvSpPr>
        <p:spPr>
          <a:xfrm>
            <a:off x="285719" y="3790139"/>
            <a:ext cx="8858282" cy="5461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Corbel"/>
              </a:defRPr>
            </a:pPr>
            <a:r>
              <a:t>The ratio of positive instances that are correctly detected by the classifier (true positive rate), represented by the Recall, is:   </a:t>
            </a:r>
            <a:r>
              <a:rPr i="1" sz="2000">
                <a:solidFill>
                  <a:srgbClr val="0070C0"/>
                </a:solidFill>
              </a:rPr>
              <a:t>64.49% </a:t>
            </a:r>
          </a:p>
        </p:txBody>
      </p:sp>
      <p:sp>
        <p:nvSpPr>
          <p:cNvPr id="155" name="Rettangolo 9"/>
          <p:cNvSpPr txBox="1"/>
          <p:nvPr/>
        </p:nvSpPr>
        <p:spPr>
          <a:xfrm>
            <a:off x="260002" y="4786322"/>
            <a:ext cx="1069518" cy="376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F1-score</a:t>
            </a:r>
          </a:p>
        </p:txBody>
      </p:sp>
      <p:sp>
        <p:nvSpPr>
          <p:cNvPr id="156" name="CasellaDiTesto 10"/>
          <p:cNvSpPr txBox="1"/>
          <p:nvPr/>
        </p:nvSpPr>
        <p:spPr>
          <a:xfrm>
            <a:off x="285720" y="5214949"/>
            <a:ext cx="8858282" cy="906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Corbel"/>
              </a:defRPr>
            </a:pPr>
            <a:r>
              <a:t>The F1-score, represented by the </a:t>
            </a:r>
            <a:r>
              <a:t>harmonic</a:t>
            </a:r>
            <a:r>
              <a:t> mean of precision and recall which,  </a:t>
            </a:r>
            <a:r>
              <a:t>differently from </a:t>
            </a:r>
            <a:r>
              <a:t>the regular mean (that gives equal weight to all values),  gives more weight  to low values - favoring classifiers that have similar precision and recall  - is:   </a:t>
            </a:r>
            <a:r>
              <a:rPr i="1" sz="2000">
                <a:solidFill>
                  <a:srgbClr val="0070C0"/>
                </a:solidFill>
              </a:rPr>
              <a:t>64.19%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itolo 9"/>
          <p:cNvSpPr txBox="1"/>
          <p:nvPr>
            <p:ph type="title"/>
          </p:nvPr>
        </p:nvSpPr>
        <p:spPr>
          <a:xfrm>
            <a:off x="2832088" y="-497581"/>
            <a:ext cx="7686700" cy="2428895"/>
          </a:xfrm>
          <a:prstGeom prst="rect">
            <a:avLst/>
          </a:prstGeom>
        </p:spPr>
        <p:txBody>
          <a:bodyPr/>
          <a:lstStyle/>
          <a:p>
            <a:pPr>
              <a:defRPr b="1" sz="4000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pPr>
            <a:r>
              <a:t>Prediction with </a:t>
            </a:r>
            <a:r>
              <a:rPr i="1"/>
              <a:t>Logistic Regression</a:t>
            </a:r>
          </a:p>
        </p:txBody>
      </p:sp>
      <p:sp>
        <p:nvSpPr>
          <p:cNvPr id="159" name="Rettangolo 4"/>
          <p:cNvSpPr txBox="1"/>
          <p:nvPr/>
        </p:nvSpPr>
        <p:spPr>
          <a:xfrm>
            <a:off x="117093" y="1714487"/>
            <a:ext cx="8981187" cy="376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 Receiver Operating Characteristic (ROC) and Area Under the ROC Curve (AUC)</a:t>
            </a:r>
          </a:p>
        </p:txBody>
      </p:sp>
      <p:pic>
        <p:nvPicPr>
          <p:cNvPr id="16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2909" y="2143116"/>
            <a:ext cx="4473032" cy="3000397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Rectangle 3"/>
          <p:cNvSpPr/>
          <p:nvPr/>
        </p:nvSpPr>
        <p:spPr>
          <a:xfrm>
            <a:off x="5643569" y="2831735"/>
            <a:ext cx="2928959" cy="5462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Corbel"/>
              </a:defRPr>
            </a:pPr>
            <a:r>
              <a:t>The Area Under the ROC curve (</a:t>
            </a:r>
            <a:r>
              <a:rPr sz="2000"/>
              <a:t>AUC</a:t>
            </a:r>
            <a:r>
              <a:t>) is:</a:t>
            </a:r>
            <a:r>
              <a:rPr i="1" sz="2000">
                <a:solidFill>
                  <a:srgbClr val="0070C0"/>
                </a:solidFill>
              </a:rPr>
              <a:t> 0.7194</a:t>
            </a:r>
            <a:r>
              <a:rPr i="1" sz="120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162" name="Rettangolo 7"/>
          <p:cNvSpPr txBox="1"/>
          <p:nvPr/>
        </p:nvSpPr>
        <p:spPr>
          <a:xfrm>
            <a:off x="402878" y="5643578"/>
            <a:ext cx="1128726" cy="376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Accuracy</a:t>
            </a:r>
          </a:p>
        </p:txBody>
      </p:sp>
      <p:sp>
        <p:nvSpPr>
          <p:cNvPr id="163" name="Rectangle 4"/>
          <p:cNvSpPr/>
          <p:nvPr/>
        </p:nvSpPr>
        <p:spPr>
          <a:xfrm>
            <a:off x="428595" y="6064655"/>
            <a:ext cx="5066812" cy="2921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Corbel"/>
              </a:defRPr>
            </a:pPr>
            <a:r>
              <a:t>The overall predicted accuracy of the model is: </a:t>
            </a:r>
            <a:r>
              <a:rPr i="1" sz="2000">
                <a:solidFill>
                  <a:srgbClr val="0070C0"/>
                </a:solidFill>
              </a:rPr>
              <a:t>66.38%</a:t>
            </a:r>
            <a:r>
              <a:rPr sz="1100"/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egnaposto contenuto 2"/>
          <p:cNvSpPr txBox="1"/>
          <p:nvPr/>
        </p:nvSpPr>
        <p:spPr>
          <a:xfrm>
            <a:off x="530108" y="2286427"/>
            <a:ext cx="4619429" cy="6102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marL="187558" indent="-132282" algn="just" defTabSz="425195">
              <a:buClr>
                <a:schemeClr val="accent2">
                  <a:lumOff val="16690"/>
                </a:schemeClr>
              </a:buClr>
              <a:buSzPct val="80000"/>
              <a:buChar char="◼"/>
              <a:defRPr sz="1875">
                <a:latin typeface="+mj-lt"/>
                <a:ea typeface="+mj-ea"/>
                <a:cs typeface="+mj-cs"/>
                <a:sym typeface="Corbel"/>
              </a:defRPr>
            </a:pPr>
          </a:p>
          <a:p>
            <a:pPr marL="187558" indent="-132282" algn="just" defTabSz="425195">
              <a:buClr>
                <a:schemeClr val="accent2">
                  <a:lumOff val="16690"/>
                </a:schemeClr>
              </a:buClr>
              <a:buSzPct val="80000"/>
              <a:buChar char="◼"/>
              <a:defRPr sz="1875">
                <a:latin typeface="+mj-lt"/>
                <a:ea typeface="+mj-ea"/>
                <a:cs typeface="+mj-cs"/>
                <a:sym typeface="Corbel"/>
              </a:defRPr>
            </a:pPr>
            <a:r>
              <a:t>In this confusion matrix we have:</a:t>
            </a:r>
          </a:p>
          <a:p>
            <a:pPr algn="just" defTabSz="425195">
              <a:defRPr sz="1875">
                <a:latin typeface="+mj-lt"/>
                <a:ea typeface="+mj-ea"/>
                <a:cs typeface="+mj-cs"/>
                <a:sym typeface="Corbel"/>
              </a:defRPr>
            </a:pPr>
          </a:p>
          <a:p>
            <a:pPr marL="187558" indent="-132282" algn="just" defTabSz="425195">
              <a:buClr>
                <a:schemeClr val="accent2">
                  <a:lumOff val="16690"/>
                </a:schemeClr>
              </a:buClr>
              <a:buSzPct val="80000"/>
              <a:buChar char="◼"/>
              <a:defRPr sz="1875">
                <a:latin typeface="+mj-lt"/>
                <a:ea typeface="+mj-ea"/>
                <a:cs typeface="+mj-cs"/>
                <a:sym typeface="Corbel"/>
              </a:defRPr>
            </a:pPr>
            <a:r>
              <a:t> 64 T</a:t>
            </a:r>
            <a:r>
              <a:t>rue</a:t>
            </a:r>
            <a:r>
              <a:rPr b="1"/>
              <a:t> </a:t>
            </a:r>
            <a:r>
              <a:t>Positive</a:t>
            </a:r>
            <a:r>
              <a:t> Predictions</a:t>
            </a:r>
          </a:p>
          <a:p>
            <a:pPr algn="just" defTabSz="425195">
              <a:defRPr sz="1875">
                <a:latin typeface="+mj-lt"/>
                <a:ea typeface="+mj-ea"/>
                <a:cs typeface="+mj-cs"/>
                <a:sym typeface="Corbel"/>
              </a:defRPr>
            </a:pPr>
          </a:p>
          <a:p>
            <a:pPr marL="187558" indent="-132282" algn="just" defTabSz="425195">
              <a:buClr>
                <a:schemeClr val="accent2">
                  <a:lumOff val="16690"/>
                </a:schemeClr>
              </a:buClr>
              <a:buSzPct val="80000"/>
              <a:buChar char="◼"/>
              <a:defRPr sz="1875">
                <a:latin typeface="+mj-lt"/>
                <a:ea typeface="+mj-ea"/>
                <a:cs typeface="+mj-cs"/>
                <a:sym typeface="Corbel"/>
              </a:defRPr>
            </a:pPr>
            <a:r>
              <a:t> 79 T</a:t>
            </a:r>
            <a:r>
              <a:t>rue</a:t>
            </a:r>
            <a:r>
              <a:rPr b="1"/>
              <a:t> </a:t>
            </a:r>
            <a:r>
              <a:t>Negative</a:t>
            </a:r>
            <a:r>
              <a:t> Predictions</a:t>
            </a:r>
          </a:p>
          <a:p>
            <a:pPr algn="just" defTabSz="425195">
              <a:defRPr sz="1875">
                <a:latin typeface="+mj-lt"/>
                <a:ea typeface="+mj-ea"/>
                <a:cs typeface="+mj-cs"/>
                <a:sym typeface="Corbel"/>
              </a:defRPr>
            </a:pPr>
          </a:p>
          <a:p>
            <a:pPr marL="187558" indent="-132282" algn="just" defTabSz="425195">
              <a:buClr>
                <a:schemeClr val="accent2">
                  <a:lumOff val="16690"/>
                </a:schemeClr>
              </a:buClr>
              <a:buSzPct val="80000"/>
              <a:buChar char="◼"/>
              <a:defRPr sz="1875">
                <a:latin typeface="+mj-lt"/>
                <a:ea typeface="+mj-ea"/>
                <a:cs typeface="+mj-cs"/>
                <a:sym typeface="Corbel"/>
              </a:defRPr>
            </a:pPr>
            <a:r>
              <a:t> 43 </a:t>
            </a:r>
            <a:r>
              <a:t>False</a:t>
            </a:r>
            <a:r>
              <a:rPr b="1"/>
              <a:t> </a:t>
            </a:r>
            <a:r>
              <a:t>Positive </a:t>
            </a:r>
            <a:r>
              <a:t>Predictions</a:t>
            </a:r>
          </a:p>
          <a:p>
            <a:pPr algn="just" defTabSz="425195">
              <a:defRPr sz="1875">
                <a:latin typeface="+mj-lt"/>
                <a:ea typeface="+mj-ea"/>
                <a:cs typeface="+mj-cs"/>
                <a:sym typeface="Corbel"/>
              </a:defRPr>
            </a:pPr>
          </a:p>
          <a:p>
            <a:pPr marL="187558" indent="-132282" algn="just" defTabSz="425195">
              <a:buClr>
                <a:schemeClr val="accent2">
                  <a:lumOff val="16690"/>
                </a:schemeClr>
              </a:buClr>
              <a:buSzPct val="80000"/>
              <a:buChar char="◼"/>
              <a:defRPr sz="1875">
                <a:latin typeface="+mj-lt"/>
                <a:ea typeface="+mj-ea"/>
                <a:cs typeface="+mj-cs"/>
                <a:sym typeface="Corbel"/>
              </a:defRPr>
            </a:pPr>
            <a:r>
              <a:t> 43 </a:t>
            </a:r>
            <a:r>
              <a:t>False</a:t>
            </a:r>
            <a:r>
              <a:rPr b="1"/>
              <a:t> </a:t>
            </a:r>
            <a:r>
              <a:t>Negative</a:t>
            </a:r>
            <a:r>
              <a:t> Predictions</a:t>
            </a:r>
          </a:p>
          <a:p>
            <a:pPr marL="187558" indent="-132282" algn="just" defTabSz="425195">
              <a:buClr>
                <a:schemeClr val="accent2">
                  <a:lumOff val="16690"/>
                </a:schemeClr>
              </a:buClr>
              <a:buSzPct val="80000"/>
              <a:buChar char="◼"/>
              <a:defRPr sz="1875">
                <a:latin typeface="+mj-lt"/>
                <a:ea typeface="+mj-ea"/>
                <a:cs typeface="+mj-cs"/>
                <a:sym typeface="Corbel"/>
              </a:defRPr>
            </a:pPr>
          </a:p>
          <a:p>
            <a:pPr marL="187558" indent="-132282" algn="just" defTabSz="425195">
              <a:buClr>
                <a:schemeClr val="accent2">
                  <a:lumOff val="16690"/>
                </a:schemeClr>
              </a:buClr>
              <a:buSzPct val="80000"/>
              <a:buChar char="◼"/>
              <a:defRPr sz="1875">
                <a:latin typeface="+mj-lt"/>
                <a:ea typeface="+mj-ea"/>
                <a:cs typeface="+mj-cs"/>
                <a:sym typeface="Corbel"/>
              </a:defRPr>
            </a:pPr>
          </a:p>
          <a:p>
            <a:pPr marL="187558" indent="-132282" algn="just" defTabSz="425195">
              <a:buClr>
                <a:schemeClr val="accent2">
                  <a:lumOff val="16690"/>
                </a:schemeClr>
              </a:buClr>
              <a:buSzPct val="80000"/>
              <a:buChar char="◼"/>
              <a:defRPr sz="1875">
                <a:latin typeface="+mj-lt"/>
                <a:ea typeface="+mj-ea"/>
                <a:cs typeface="+mj-cs"/>
                <a:sym typeface="Corbel"/>
              </a:defRPr>
            </a:pPr>
          </a:p>
          <a:p>
            <a:pPr marL="187558" indent="-132282" algn="just" defTabSz="425195">
              <a:buClr>
                <a:schemeClr val="accent2">
                  <a:lumOff val="16690"/>
                </a:schemeClr>
              </a:buClr>
              <a:buSzPct val="80000"/>
              <a:buChar char="◼"/>
              <a:defRPr sz="1875">
                <a:latin typeface="+mj-lt"/>
                <a:ea typeface="+mj-ea"/>
                <a:cs typeface="+mj-cs"/>
                <a:sym typeface="Corbel"/>
              </a:defRPr>
            </a:pPr>
          </a:p>
          <a:p>
            <a:pPr marL="187558" indent="-132282" algn="just" defTabSz="425195">
              <a:buClr>
                <a:schemeClr val="accent2">
                  <a:lumOff val="16690"/>
                </a:schemeClr>
              </a:buClr>
              <a:buSzPct val="80000"/>
              <a:buChar char="◼"/>
              <a:defRPr sz="1875">
                <a:latin typeface="+mj-lt"/>
                <a:ea typeface="+mj-ea"/>
                <a:cs typeface="+mj-cs"/>
                <a:sym typeface="Corbel"/>
              </a:defRPr>
            </a:pPr>
          </a:p>
          <a:p>
            <a:pPr algn="just" defTabSz="425195">
              <a:defRPr sz="1875">
                <a:latin typeface="+mj-lt"/>
                <a:ea typeface="+mj-ea"/>
                <a:cs typeface="+mj-cs"/>
                <a:sym typeface="Corbel"/>
              </a:defRPr>
            </a:pPr>
          </a:p>
          <a:p>
            <a:pPr algn="just" defTabSz="425195">
              <a:defRPr sz="1875">
                <a:latin typeface="+mj-lt"/>
                <a:ea typeface="+mj-ea"/>
                <a:cs typeface="+mj-cs"/>
                <a:sym typeface="Corbel"/>
              </a:defRPr>
            </a:pPr>
          </a:p>
          <a:p>
            <a:pPr algn="just" defTabSz="425195">
              <a:defRPr sz="1875">
                <a:latin typeface="+mj-lt"/>
                <a:ea typeface="+mj-ea"/>
                <a:cs typeface="+mj-cs"/>
                <a:sym typeface="Corbel"/>
              </a:defRPr>
            </a:pPr>
          </a:p>
          <a:p>
            <a:pPr algn="just" defTabSz="425195">
              <a:defRPr sz="1875">
                <a:latin typeface="+mj-lt"/>
                <a:ea typeface="+mj-ea"/>
                <a:cs typeface="+mj-cs"/>
                <a:sym typeface="Corbel"/>
              </a:defRPr>
            </a:pPr>
          </a:p>
          <a:p>
            <a:pPr defTabSz="212597">
              <a:defRPr sz="1875">
                <a:solidFill>
                  <a:srgbClr val="6B6B6B"/>
                </a:solidFill>
              </a:defRPr>
            </a:pPr>
          </a:p>
          <a:p>
            <a:pPr defTabSz="212597">
              <a:defRPr sz="1875">
                <a:solidFill>
                  <a:srgbClr val="6B6B6B"/>
                </a:solidFill>
              </a:defRPr>
            </a:pPr>
          </a:p>
        </p:txBody>
      </p:sp>
      <p:sp>
        <p:nvSpPr>
          <p:cNvPr id="166" name="Rettangolo 5"/>
          <p:cNvSpPr txBox="1"/>
          <p:nvPr/>
        </p:nvSpPr>
        <p:spPr>
          <a:xfrm>
            <a:off x="3586670" y="1671626"/>
            <a:ext cx="1970660" cy="376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Confusion Matrix</a:t>
            </a:r>
          </a:p>
        </p:txBody>
      </p:sp>
      <p:sp>
        <p:nvSpPr>
          <p:cNvPr id="167" name="Titolo 9"/>
          <p:cNvSpPr txBox="1"/>
          <p:nvPr/>
        </p:nvSpPr>
        <p:spPr>
          <a:xfrm>
            <a:off x="2688765" y="-497580"/>
            <a:ext cx="7686701" cy="24288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>
              <a:defRPr b="1" sz="4000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pPr>
            <a:r>
              <a:t>Prediction with </a:t>
            </a:r>
            <a:r>
              <a:rPr i="1"/>
              <a:t>K-Nearest Neighbour</a:t>
            </a:r>
          </a:p>
        </p:txBody>
      </p:sp>
      <p:pic>
        <p:nvPicPr>
          <p:cNvPr id="168" name="ConfusionMatrix KNN.png" descr="ConfusionMatrix KNN.png"/>
          <p:cNvPicPr>
            <a:picLocks noChangeAspect="1"/>
          </p:cNvPicPr>
          <p:nvPr/>
        </p:nvPicPr>
        <p:blipFill>
          <a:blip r:embed="rId2">
            <a:extLst/>
          </a:blip>
          <a:srcRect l="0" t="2312" r="0" b="2312"/>
          <a:stretch>
            <a:fillRect/>
          </a:stretch>
        </p:blipFill>
        <p:spPr>
          <a:xfrm>
            <a:off x="4438990" y="2238545"/>
            <a:ext cx="4186250" cy="4232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ttangolo 4"/>
          <p:cNvSpPr txBox="1"/>
          <p:nvPr/>
        </p:nvSpPr>
        <p:spPr>
          <a:xfrm>
            <a:off x="260002" y="2919054"/>
            <a:ext cx="780797" cy="376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Recall</a:t>
            </a:r>
          </a:p>
        </p:txBody>
      </p:sp>
      <p:sp>
        <p:nvSpPr>
          <p:cNvPr id="171" name="Rectangle 3"/>
          <p:cNvSpPr/>
          <p:nvPr/>
        </p:nvSpPr>
        <p:spPr>
          <a:xfrm>
            <a:off x="285719" y="2120079"/>
            <a:ext cx="7963472" cy="5461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Corbel"/>
              </a:defRPr>
            </a:pPr>
            <a:r>
              <a:t>The percentage of the accuracy of our positive predictions, represented by the Precision,</a:t>
            </a:r>
          </a:p>
          <a:p>
            <a:pPr>
              <a:defRPr>
                <a:latin typeface="+mj-lt"/>
                <a:ea typeface="+mj-ea"/>
                <a:cs typeface="+mj-cs"/>
                <a:sym typeface="Corbel"/>
              </a:defRPr>
            </a:pPr>
            <a:r>
              <a:t> is:   </a:t>
            </a:r>
            <a:r>
              <a:rPr i="1" sz="2000">
                <a:solidFill>
                  <a:srgbClr val="0070C0"/>
                </a:solidFill>
              </a:rPr>
              <a:t>59.81%</a:t>
            </a:r>
          </a:p>
        </p:txBody>
      </p:sp>
      <p:sp>
        <p:nvSpPr>
          <p:cNvPr id="172" name="Rettangolo 7"/>
          <p:cNvSpPr txBox="1"/>
          <p:nvPr/>
        </p:nvSpPr>
        <p:spPr>
          <a:xfrm>
            <a:off x="188564" y="1616063"/>
            <a:ext cx="1119810" cy="376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Precision</a:t>
            </a:r>
          </a:p>
        </p:txBody>
      </p:sp>
      <p:sp>
        <p:nvSpPr>
          <p:cNvPr id="173" name="Rectangle 4"/>
          <p:cNvSpPr/>
          <p:nvPr/>
        </p:nvSpPr>
        <p:spPr>
          <a:xfrm>
            <a:off x="285719" y="3352524"/>
            <a:ext cx="8858282" cy="5461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Corbel"/>
              </a:defRPr>
            </a:pPr>
            <a:r>
              <a:t>The ratio of positive instances that are correctly detected by the classifier (true positive rate), represented by the Recall, is:   </a:t>
            </a:r>
            <a:r>
              <a:rPr i="1" sz="2000">
                <a:solidFill>
                  <a:srgbClr val="0070C0"/>
                </a:solidFill>
              </a:rPr>
              <a:t>59.81%</a:t>
            </a:r>
          </a:p>
        </p:txBody>
      </p:sp>
      <p:sp>
        <p:nvSpPr>
          <p:cNvPr id="174" name="Rettangolo 9"/>
          <p:cNvSpPr txBox="1"/>
          <p:nvPr/>
        </p:nvSpPr>
        <p:spPr>
          <a:xfrm>
            <a:off x="213710" y="4087822"/>
            <a:ext cx="1069518" cy="376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F1-score</a:t>
            </a:r>
          </a:p>
        </p:txBody>
      </p:sp>
      <p:sp>
        <p:nvSpPr>
          <p:cNvPr id="175" name="CasellaDiTesto 10"/>
          <p:cNvSpPr txBox="1"/>
          <p:nvPr/>
        </p:nvSpPr>
        <p:spPr>
          <a:xfrm>
            <a:off x="285719" y="4584970"/>
            <a:ext cx="8858282" cy="119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Corbel"/>
              </a:defRPr>
            </a:pPr>
            <a:r>
              <a:t>The F1-score, represented by the </a:t>
            </a:r>
            <a:r>
              <a:t>harmonic</a:t>
            </a:r>
            <a:r>
              <a:t> mean of precision and recall which,  </a:t>
            </a:r>
            <a:r>
              <a:t>differently from </a:t>
            </a:r>
            <a:r>
              <a:t>the regular mean (that gives equal weight to all values),  gives more weight  to low values - favoring classifiers that have similar precision and recall  - is:   </a:t>
            </a:r>
            <a:r>
              <a:rPr i="1" sz="2000">
                <a:solidFill>
                  <a:srgbClr val="0070C0"/>
                </a:solidFill>
              </a:rPr>
              <a:t>59.81%</a:t>
            </a:r>
            <a:br>
              <a:rPr i="1" sz="2000">
                <a:solidFill>
                  <a:srgbClr val="0070C0"/>
                </a:solidFill>
              </a:rPr>
            </a:br>
          </a:p>
        </p:txBody>
      </p:sp>
      <p:sp>
        <p:nvSpPr>
          <p:cNvPr id="176" name="Titolo 9"/>
          <p:cNvSpPr txBox="1"/>
          <p:nvPr/>
        </p:nvSpPr>
        <p:spPr>
          <a:xfrm>
            <a:off x="2587165" y="-517596"/>
            <a:ext cx="7686701" cy="24288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>
              <a:defRPr b="1" sz="4000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pPr>
            <a:r>
              <a:t>Prediction with </a:t>
            </a:r>
            <a:r>
              <a:rPr i="1"/>
              <a:t>K-Nearest Neighbour</a:t>
            </a:r>
          </a:p>
        </p:txBody>
      </p:sp>
      <p:sp>
        <p:nvSpPr>
          <p:cNvPr id="177" name="Rettangolo 7"/>
          <p:cNvSpPr txBox="1"/>
          <p:nvPr/>
        </p:nvSpPr>
        <p:spPr>
          <a:xfrm>
            <a:off x="402878" y="5643578"/>
            <a:ext cx="1128726" cy="376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Accuracy</a:t>
            </a:r>
          </a:p>
        </p:txBody>
      </p:sp>
      <p:sp>
        <p:nvSpPr>
          <p:cNvPr id="178" name="Rectangle 4"/>
          <p:cNvSpPr/>
          <p:nvPr/>
        </p:nvSpPr>
        <p:spPr>
          <a:xfrm>
            <a:off x="428595" y="6064655"/>
            <a:ext cx="5066812" cy="2921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Corbel"/>
              </a:defRPr>
            </a:pPr>
            <a:r>
              <a:t>The overall predicted accuracy of the model is: </a:t>
            </a:r>
            <a:r>
              <a:rPr i="1" sz="2000">
                <a:solidFill>
                  <a:srgbClr val="0070C0"/>
                </a:solidFill>
              </a:rPr>
              <a:t>62.45%</a:t>
            </a:r>
            <a:r>
              <a:rPr sz="1100"/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alleria immagini" descr="Galleria immagini"/>
          <p:cNvPicPr>
            <a:picLocks noChangeAspect="1"/>
          </p:cNvPicPr>
          <p:nvPr/>
        </p:nvPicPr>
        <p:blipFill>
          <a:blip r:embed="rId2">
            <a:extLst/>
          </a:blip>
          <a:srcRect l="0" t="897" r="0" b="896"/>
          <a:stretch>
            <a:fillRect/>
          </a:stretch>
        </p:blipFill>
        <p:spPr>
          <a:xfrm>
            <a:off x="4382640" y="4129594"/>
            <a:ext cx="4070422" cy="26717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Galleria immagini" descr="Galleria immagini"/>
          <p:cNvPicPr>
            <a:picLocks noChangeAspect="1"/>
          </p:cNvPicPr>
          <p:nvPr/>
        </p:nvPicPr>
        <p:blipFill>
          <a:blip r:embed="rId3">
            <a:extLst/>
          </a:blip>
          <a:srcRect l="997" t="0" r="997" b="0"/>
          <a:stretch>
            <a:fillRect/>
          </a:stretch>
        </p:blipFill>
        <p:spPr>
          <a:xfrm>
            <a:off x="93463" y="4129788"/>
            <a:ext cx="3977055" cy="2671360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Titolo 9"/>
          <p:cNvSpPr txBox="1"/>
          <p:nvPr/>
        </p:nvSpPr>
        <p:spPr>
          <a:xfrm>
            <a:off x="2574465" y="-497580"/>
            <a:ext cx="7686701" cy="24288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>
              <a:defRPr b="1" sz="4000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pPr>
            <a:r>
              <a:t>Prediction with </a:t>
            </a:r>
            <a:r>
              <a:rPr i="1"/>
              <a:t>K-Nearest Neighbour</a:t>
            </a:r>
          </a:p>
        </p:txBody>
      </p:sp>
      <p:sp>
        <p:nvSpPr>
          <p:cNvPr id="183" name="Rettangolo 9"/>
          <p:cNvSpPr txBox="1"/>
          <p:nvPr/>
        </p:nvSpPr>
        <p:spPr>
          <a:xfrm>
            <a:off x="183802" y="1650339"/>
            <a:ext cx="3977082" cy="376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Why Precision,Recall and F1 equal?</a:t>
            </a:r>
          </a:p>
        </p:txBody>
      </p:sp>
      <p:sp>
        <p:nvSpPr>
          <p:cNvPr id="184" name="Rettangolo 9"/>
          <p:cNvSpPr txBox="1"/>
          <p:nvPr/>
        </p:nvSpPr>
        <p:spPr>
          <a:xfrm>
            <a:off x="821829" y="3540673"/>
            <a:ext cx="6966942" cy="376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Analyses F1 Score and Accuracy respect Number of Neighbour</a:t>
            </a:r>
          </a:p>
        </p:txBody>
      </p:sp>
      <p:pic>
        <p:nvPicPr>
          <p:cNvPr id="185" name="1_EXa-_699fntpUoRjZeqAFQ.jpeg" descr="1_EXa-_699fntpUoRjZeqAFQ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317503" y="1600593"/>
            <a:ext cx="4533672" cy="17234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KNN ROC.png" descr="KNN ROC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22845" y="2273165"/>
            <a:ext cx="4789866" cy="3449696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Rettangolo 4"/>
          <p:cNvSpPr txBox="1"/>
          <p:nvPr/>
        </p:nvSpPr>
        <p:spPr>
          <a:xfrm>
            <a:off x="117093" y="1714487"/>
            <a:ext cx="8981187" cy="376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 Receiver Operating Characteristic (ROC) and Area Under the ROC Curve (AUC)</a:t>
            </a:r>
          </a:p>
        </p:txBody>
      </p:sp>
      <p:sp>
        <p:nvSpPr>
          <p:cNvPr id="189" name="Rectangle 3"/>
          <p:cNvSpPr/>
          <p:nvPr/>
        </p:nvSpPr>
        <p:spPr>
          <a:xfrm>
            <a:off x="576269" y="3288935"/>
            <a:ext cx="2711621" cy="5462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Corbel"/>
              </a:defRPr>
            </a:pPr>
            <a:r>
              <a:t>The Area Under the ROC curve (</a:t>
            </a:r>
            <a:r>
              <a:rPr sz="2000"/>
              <a:t>AUC</a:t>
            </a:r>
            <a:r>
              <a:t>) is:</a:t>
            </a:r>
            <a:r>
              <a:rPr i="1" sz="2000">
                <a:solidFill>
                  <a:srgbClr val="0070C0"/>
                </a:solidFill>
              </a:rPr>
              <a:t> 0.6514</a:t>
            </a:r>
            <a:r>
              <a:rPr i="1" sz="120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190" name="Rettangolo 7"/>
          <p:cNvSpPr txBox="1"/>
          <p:nvPr/>
        </p:nvSpPr>
        <p:spPr>
          <a:xfrm>
            <a:off x="402878" y="5643578"/>
            <a:ext cx="1128726" cy="376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Accuracy</a:t>
            </a:r>
          </a:p>
        </p:txBody>
      </p:sp>
      <p:sp>
        <p:nvSpPr>
          <p:cNvPr id="191" name="Rectangle 4"/>
          <p:cNvSpPr/>
          <p:nvPr/>
        </p:nvSpPr>
        <p:spPr>
          <a:xfrm>
            <a:off x="428595" y="6064655"/>
            <a:ext cx="5066812" cy="2921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Corbel"/>
              </a:defRPr>
            </a:pPr>
            <a:r>
              <a:t>The overall predicted accuracy of the model is: </a:t>
            </a:r>
            <a:r>
              <a:rPr i="1" sz="2000">
                <a:solidFill>
                  <a:srgbClr val="0070C0"/>
                </a:solidFill>
              </a:rPr>
              <a:t>62.45%</a:t>
            </a:r>
            <a:r>
              <a:rPr sz="1100"/>
              <a:t> </a:t>
            </a:r>
          </a:p>
        </p:txBody>
      </p:sp>
      <p:sp>
        <p:nvSpPr>
          <p:cNvPr id="192" name="Titolo 9"/>
          <p:cNvSpPr txBox="1"/>
          <p:nvPr/>
        </p:nvSpPr>
        <p:spPr>
          <a:xfrm>
            <a:off x="2574465" y="-497580"/>
            <a:ext cx="7686701" cy="24288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>
              <a:defRPr b="1" sz="4000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pPr>
            <a:r>
              <a:t>Prediction with </a:t>
            </a:r>
            <a:r>
              <a:rPr i="1"/>
              <a:t>K-Nearest Neighbour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alleria immagini" descr="Galleria immagini"/>
          <p:cNvPicPr>
            <a:picLocks noChangeAspect="1"/>
          </p:cNvPicPr>
          <p:nvPr/>
        </p:nvPicPr>
        <p:blipFill>
          <a:blip r:embed="rId2">
            <a:extLst/>
          </a:blip>
          <a:srcRect l="0" t="420" r="0" b="420"/>
          <a:stretch>
            <a:fillRect/>
          </a:stretch>
        </p:blipFill>
        <p:spPr>
          <a:xfrm>
            <a:off x="4592634" y="2009945"/>
            <a:ext cx="4346031" cy="4567785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Segnaposto contenuto 2"/>
          <p:cNvSpPr txBox="1"/>
          <p:nvPr/>
        </p:nvSpPr>
        <p:spPr>
          <a:xfrm>
            <a:off x="530108" y="2286427"/>
            <a:ext cx="4619429" cy="6102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marL="187558" indent="-132282" algn="just" defTabSz="425195">
              <a:buClr>
                <a:schemeClr val="accent2">
                  <a:lumOff val="16690"/>
                </a:schemeClr>
              </a:buClr>
              <a:buSzPct val="80000"/>
              <a:buChar char="◼"/>
              <a:defRPr sz="1875">
                <a:latin typeface="+mj-lt"/>
                <a:ea typeface="+mj-ea"/>
                <a:cs typeface="+mj-cs"/>
                <a:sym typeface="Corbel"/>
              </a:defRPr>
            </a:pPr>
          </a:p>
          <a:p>
            <a:pPr marL="187558" indent="-132282" algn="just" defTabSz="425195">
              <a:buClr>
                <a:schemeClr val="accent2">
                  <a:lumOff val="16690"/>
                </a:schemeClr>
              </a:buClr>
              <a:buSzPct val="80000"/>
              <a:buChar char="◼"/>
              <a:defRPr sz="1875">
                <a:latin typeface="+mj-lt"/>
                <a:ea typeface="+mj-ea"/>
                <a:cs typeface="+mj-cs"/>
                <a:sym typeface="Corbel"/>
              </a:defRPr>
            </a:pPr>
            <a:r>
              <a:t>In this confusion matrix we have:</a:t>
            </a:r>
          </a:p>
          <a:p>
            <a:pPr algn="just" defTabSz="425195">
              <a:defRPr sz="1875">
                <a:latin typeface="+mj-lt"/>
                <a:ea typeface="+mj-ea"/>
                <a:cs typeface="+mj-cs"/>
                <a:sym typeface="Corbel"/>
              </a:defRPr>
            </a:pPr>
          </a:p>
          <a:p>
            <a:pPr marL="187558" indent="-132282" algn="just" defTabSz="425195">
              <a:buClr>
                <a:schemeClr val="accent2">
                  <a:lumOff val="16690"/>
                </a:schemeClr>
              </a:buClr>
              <a:buSzPct val="80000"/>
              <a:buChar char="◼"/>
              <a:defRPr sz="1875">
                <a:latin typeface="+mj-lt"/>
                <a:ea typeface="+mj-ea"/>
                <a:cs typeface="+mj-cs"/>
                <a:sym typeface="Corbel"/>
              </a:defRPr>
            </a:pPr>
            <a:r>
              <a:t> 70 T</a:t>
            </a:r>
            <a:r>
              <a:t>rue</a:t>
            </a:r>
            <a:r>
              <a:rPr b="1"/>
              <a:t> </a:t>
            </a:r>
            <a:r>
              <a:t>Positive</a:t>
            </a:r>
            <a:r>
              <a:t> Predictions</a:t>
            </a:r>
          </a:p>
          <a:p>
            <a:pPr algn="just" defTabSz="425195">
              <a:defRPr sz="1875">
                <a:latin typeface="+mj-lt"/>
                <a:ea typeface="+mj-ea"/>
                <a:cs typeface="+mj-cs"/>
                <a:sym typeface="Corbel"/>
              </a:defRPr>
            </a:pPr>
          </a:p>
          <a:p>
            <a:pPr marL="187558" indent="-132282" algn="just" defTabSz="425195">
              <a:buClr>
                <a:schemeClr val="accent2">
                  <a:lumOff val="16690"/>
                </a:schemeClr>
              </a:buClr>
              <a:buSzPct val="80000"/>
              <a:buChar char="◼"/>
              <a:defRPr sz="1875">
                <a:latin typeface="+mj-lt"/>
                <a:ea typeface="+mj-ea"/>
                <a:cs typeface="+mj-cs"/>
                <a:sym typeface="Corbel"/>
              </a:defRPr>
            </a:pPr>
            <a:r>
              <a:t> 81 T</a:t>
            </a:r>
            <a:r>
              <a:t>rue</a:t>
            </a:r>
            <a:r>
              <a:rPr b="1"/>
              <a:t> </a:t>
            </a:r>
            <a:r>
              <a:t>Negative</a:t>
            </a:r>
            <a:r>
              <a:t> Predictions</a:t>
            </a:r>
          </a:p>
          <a:p>
            <a:pPr algn="just" defTabSz="425195">
              <a:defRPr sz="1875">
                <a:latin typeface="+mj-lt"/>
                <a:ea typeface="+mj-ea"/>
                <a:cs typeface="+mj-cs"/>
                <a:sym typeface="Corbel"/>
              </a:defRPr>
            </a:pPr>
          </a:p>
          <a:p>
            <a:pPr marL="187558" indent="-132282" algn="just" defTabSz="425195">
              <a:buClr>
                <a:schemeClr val="accent2">
                  <a:lumOff val="16690"/>
                </a:schemeClr>
              </a:buClr>
              <a:buSzPct val="80000"/>
              <a:buChar char="◼"/>
              <a:defRPr sz="1875">
                <a:latin typeface="+mj-lt"/>
                <a:ea typeface="+mj-ea"/>
                <a:cs typeface="+mj-cs"/>
                <a:sym typeface="Corbel"/>
              </a:defRPr>
            </a:pPr>
            <a:r>
              <a:t> 41 </a:t>
            </a:r>
            <a:r>
              <a:t>False</a:t>
            </a:r>
            <a:r>
              <a:rPr b="1"/>
              <a:t> </a:t>
            </a:r>
            <a:r>
              <a:t>Positive </a:t>
            </a:r>
            <a:r>
              <a:t>Predictions</a:t>
            </a:r>
          </a:p>
          <a:p>
            <a:pPr algn="just" defTabSz="425195">
              <a:defRPr sz="1875">
                <a:latin typeface="+mj-lt"/>
                <a:ea typeface="+mj-ea"/>
                <a:cs typeface="+mj-cs"/>
                <a:sym typeface="Corbel"/>
              </a:defRPr>
            </a:pPr>
          </a:p>
          <a:p>
            <a:pPr marL="187558" indent="-132282" algn="just" defTabSz="425195">
              <a:buClr>
                <a:schemeClr val="accent2">
                  <a:lumOff val="16690"/>
                </a:schemeClr>
              </a:buClr>
              <a:buSzPct val="80000"/>
              <a:buChar char="◼"/>
              <a:defRPr sz="1875">
                <a:latin typeface="+mj-lt"/>
                <a:ea typeface="+mj-ea"/>
                <a:cs typeface="+mj-cs"/>
                <a:sym typeface="Corbel"/>
              </a:defRPr>
            </a:pPr>
            <a:r>
              <a:t> 37 </a:t>
            </a:r>
            <a:r>
              <a:t>False</a:t>
            </a:r>
            <a:r>
              <a:rPr b="1"/>
              <a:t> </a:t>
            </a:r>
            <a:r>
              <a:t>Negative</a:t>
            </a:r>
            <a:r>
              <a:t> Predictions</a:t>
            </a:r>
          </a:p>
          <a:p>
            <a:pPr marL="187558" indent="-132282" algn="just" defTabSz="425195">
              <a:buClr>
                <a:schemeClr val="accent2">
                  <a:lumOff val="16690"/>
                </a:schemeClr>
              </a:buClr>
              <a:buSzPct val="80000"/>
              <a:buChar char="◼"/>
              <a:defRPr sz="1875">
                <a:latin typeface="+mj-lt"/>
                <a:ea typeface="+mj-ea"/>
                <a:cs typeface="+mj-cs"/>
                <a:sym typeface="Corbel"/>
              </a:defRPr>
            </a:pPr>
          </a:p>
          <a:p>
            <a:pPr marL="187558" indent="-132282" algn="just" defTabSz="425195">
              <a:buClr>
                <a:schemeClr val="accent2">
                  <a:lumOff val="16690"/>
                </a:schemeClr>
              </a:buClr>
              <a:buSzPct val="80000"/>
              <a:buChar char="◼"/>
              <a:defRPr sz="1875">
                <a:latin typeface="+mj-lt"/>
                <a:ea typeface="+mj-ea"/>
                <a:cs typeface="+mj-cs"/>
                <a:sym typeface="Corbel"/>
              </a:defRPr>
            </a:pPr>
          </a:p>
          <a:p>
            <a:pPr marL="187558" indent="-132282" algn="just" defTabSz="425195">
              <a:buClr>
                <a:schemeClr val="accent2">
                  <a:lumOff val="16690"/>
                </a:schemeClr>
              </a:buClr>
              <a:buSzPct val="80000"/>
              <a:buChar char="◼"/>
              <a:defRPr sz="1875">
                <a:latin typeface="+mj-lt"/>
                <a:ea typeface="+mj-ea"/>
                <a:cs typeface="+mj-cs"/>
                <a:sym typeface="Corbel"/>
              </a:defRPr>
            </a:pPr>
          </a:p>
          <a:p>
            <a:pPr marL="187558" indent="-132282" algn="just" defTabSz="425195">
              <a:buClr>
                <a:schemeClr val="accent2">
                  <a:lumOff val="16690"/>
                </a:schemeClr>
              </a:buClr>
              <a:buSzPct val="80000"/>
              <a:buChar char="◼"/>
              <a:defRPr sz="1875">
                <a:latin typeface="+mj-lt"/>
                <a:ea typeface="+mj-ea"/>
                <a:cs typeface="+mj-cs"/>
                <a:sym typeface="Corbel"/>
              </a:defRPr>
            </a:pPr>
          </a:p>
          <a:p>
            <a:pPr marL="187558" indent="-132282" algn="just" defTabSz="425195">
              <a:buClr>
                <a:schemeClr val="accent2">
                  <a:lumOff val="16690"/>
                </a:schemeClr>
              </a:buClr>
              <a:buSzPct val="80000"/>
              <a:buChar char="◼"/>
              <a:defRPr sz="1875">
                <a:latin typeface="+mj-lt"/>
                <a:ea typeface="+mj-ea"/>
                <a:cs typeface="+mj-cs"/>
                <a:sym typeface="Corbel"/>
              </a:defRPr>
            </a:pPr>
          </a:p>
          <a:p>
            <a:pPr algn="just" defTabSz="425195">
              <a:defRPr sz="1875">
                <a:latin typeface="+mj-lt"/>
                <a:ea typeface="+mj-ea"/>
                <a:cs typeface="+mj-cs"/>
                <a:sym typeface="Corbel"/>
              </a:defRPr>
            </a:pPr>
          </a:p>
          <a:p>
            <a:pPr algn="just" defTabSz="425195">
              <a:defRPr sz="1875">
                <a:latin typeface="+mj-lt"/>
                <a:ea typeface="+mj-ea"/>
                <a:cs typeface="+mj-cs"/>
                <a:sym typeface="Corbel"/>
              </a:defRPr>
            </a:pPr>
          </a:p>
          <a:p>
            <a:pPr algn="just" defTabSz="425195">
              <a:defRPr sz="1875">
                <a:latin typeface="+mj-lt"/>
                <a:ea typeface="+mj-ea"/>
                <a:cs typeface="+mj-cs"/>
                <a:sym typeface="Corbel"/>
              </a:defRPr>
            </a:pPr>
          </a:p>
          <a:p>
            <a:pPr algn="just" defTabSz="425195">
              <a:defRPr sz="1875">
                <a:latin typeface="+mj-lt"/>
                <a:ea typeface="+mj-ea"/>
                <a:cs typeface="+mj-cs"/>
                <a:sym typeface="Corbel"/>
              </a:defRPr>
            </a:pPr>
          </a:p>
          <a:p>
            <a:pPr defTabSz="212597">
              <a:defRPr sz="1875">
                <a:solidFill>
                  <a:srgbClr val="6B6B6B"/>
                </a:solidFill>
              </a:defRPr>
            </a:pPr>
          </a:p>
          <a:p>
            <a:pPr defTabSz="212597">
              <a:defRPr sz="1875">
                <a:solidFill>
                  <a:srgbClr val="6B6B6B"/>
                </a:solidFill>
              </a:defRPr>
            </a:pPr>
          </a:p>
        </p:txBody>
      </p:sp>
      <p:sp>
        <p:nvSpPr>
          <p:cNvPr id="196" name="Titolo 9"/>
          <p:cNvSpPr txBox="1"/>
          <p:nvPr/>
        </p:nvSpPr>
        <p:spPr>
          <a:xfrm>
            <a:off x="2401742" y="-497580"/>
            <a:ext cx="7355039" cy="24288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>
              <a:defRPr b="1" sz="4000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pPr>
            <a:r>
              <a:t>Prediction with </a:t>
            </a:r>
            <a:r>
              <a:rPr i="1"/>
              <a:t>Supported Vector Machine</a:t>
            </a:r>
          </a:p>
        </p:txBody>
      </p:sp>
      <p:sp>
        <p:nvSpPr>
          <p:cNvPr id="197" name="Rettangolo 5"/>
          <p:cNvSpPr txBox="1"/>
          <p:nvPr/>
        </p:nvSpPr>
        <p:spPr>
          <a:xfrm>
            <a:off x="3586670" y="1671626"/>
            <a:ext cx="1970660" cy="376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Confusion Matrix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Rettangolo 4"/>
          <p:cNvSpPr txBox="1"/>
          <p:nvPr/>
        </p:nvSpPr>
        <p:spPr>
          <a:xfrm>
            <a:off x="260002" y="3357562"/>
            <a:ext cx="780797" cy="376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Recall</a:t>
            </a:r>
          </a:p>
        </p:txBody>
      </p:sp>
      <p:sp>
        <p:nvSpPr>
          <p:cNvPr id="200" name="Rectangle 3"/>
          <p:cNvSpPr/>
          <p:nvPr/>
        </p:nvSpPr>
        <p:spPr>
          <a:xfrm>
            <a:off x="285719" y="2361379"/>
            <a:ext cx="7963472" cy="5461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Corbel"/>
              </a:defRPr>
            </a:pPr>
            <a:r>
              <a:t>The percentage of the accuracy of our positive predictions, represented by the Precision,</a:t>
            </a:r>
          </a:p>
          <a:p>
            <a:pPr>
              <a:defRPr>
                <a:latin typeface="+mj-lt"/>
                <a:ea typeface="+mj-ea"/>
                <a:cs typeface="+mj-cs"/>
                <a:sym typeface="Corbel"/>
              </a:defRPr>
            </a:pPr>
            <a:r>
              <a:t> is:   </a:t>
            </a:r>
            <a:r>
              <a:rPr i="1" sz="2000">
                <a:solidFill>
                  <a:srgbClr val="0070C0"/>
                </a:solidFill>
              </a:rPr>
              <a:t>63.06% </a:t>
            </a:r>
          </a:p>
        </p:txBody>
      </p:sp>
      <p:sp>
        <p:nvSpPr>
          <p:cNvPr id="201" name="Rettangolo 7"/>
          <p:cNvSpPr txBox="1"/>
          <p:nvPr/>
        </p:nvSpPr>
        <p:spPr>
          <a:xfrm>
            <a:off x="188564" y="1857363"/>
            <a:ext cx="1119810" cy="376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Precision</a:t>
            </a:r>
          </a:p>
        </p:txBody>
      </p:sp>
      <p:sp>
        <p:nvSpPr>
          <p:cNvPr id="202" name="Rectangle 4"/>
          <p:cNvSpPr/>
          <p:nvPr/>
        </p:nvSpPr>
        <p:spPr>
          <a:xfrm>
            <a:off x="285719" y="3790139"/>
            <a:ext cx="8858282" cy="5461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Corbel"/>
              </a:defRPr>
            </a:pPr>
            <a:r>
              <a:t>The ratio of positive instances that are correctly detected by the classifier (true positive rate), represented by the Recall, is:   </a:t>
            </a:r>
            <a:r>
              <a:rPr i="1" sz="2000">
                <a:solidFill>
                  <a:srgbClr val="0070C0"/>
                </a:solidFill>
              </a:rPr>
              <a:t>65.42% </a:t>
            </a:r>
          </a:p>
        </p:txBody>
      </p:sp>
      <p:sp>
        <p:nvSpPr>
          <p:cNvPr id="203" name="Rettangolo 9"/>
          <p:cNvSpPr txBox="1"/>
          <p:nvPr/>
        </p:nvSpPr>
        <p:spPr>
          <a:xfrm>
            <a:off x="260002" y="4786322"/>
            <a:ext cx="1069518" cy="376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F1-score</a:t>
            </a:r>
          </a:p>
        </p:txBody>
      </p:sp>
      <p:sp>
        <p:nvSpPr>
          <p:cNvPr id="204" name="CasellaDiTesto 10"/>
          <p:cNvSpPr txBox="1"/>
          <p:nvPr/>
        </p:nvSpPr>
        <p:spPr>
          <a:xfrm>
            <a:off x="285720" y="5214949"/>
            <a:ext cx="8858282" cy="906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Corbel"/>
              </a:defRPr>
            </a:pPr>
            <a:r>
              <a:t>The F1-score, represented by the </a:t>
            </a:r>
            <a:r>
              <a:t>harmonic</a:t>
            </a:r>
            <a:r>
              <a:t> mean of precision and recall which,  </a:t>
            </a:r>
            <a:r>
              <a:t>differently from </a:t>
            </a:r>
            <a:r>
              <a:t>the regular mean (that gives equal weight to all values),  gives more weight  to low values - favoring classifiers that have similar precision and recall  - is:   </a:t>
            </a:r>
            <a:r>
              <a:rPr i="1" sz="2000">
                <a:solidFill>
                  <a:srgbClr val="0070C0"/>
                </a:solidFill>
              </a:rPr>
              <a:t>64.22%</a:t>
            </a:r>
          </a:p>
        </p:txBody>
      </p:sp>
      <p:sp>
        <p:nvSpPr>
          <p:cNvPr id="205" name="Titolo 9"/>
          <p:cNvSpPr txBox="1"/>
          <p:nvPr/>
        </p:nvSpPr>
        <p:spPr>
          <a:xfrm>
            <a:off x="2490642" y="-497580"/>
            <a:ext cx="7355039" cy="24288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>
              <a:defRPr b="1" sz="4000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pPr>
            <a:r>
              <a:t>Prediction with </a:t>
            </a:r>
            <a:r>
              <a:rPr i="1"/>
              <a:t> Supported Vector Machine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alleria immagini" descr="Galleria immagini"/>
          <p:cNvPicPr>
            <a:picLocks noChangeAspect="1"/>
          </p:cNvPicPr>
          <p:nvPr/>
        </p:nvPicPr>
        <p:blipFill>
          <a:blip r:embed="rId2">
            <a:extLst/>
          </a:blip>
          <a:srcRect l="0" t="173" r="0" b="172"/>
          <a:stretch>
            <a:fillRect/>
          </a:stretch>
        </p:blipFill>
        <p:spPr>
          <a:xfrm>
            <a:off x="3371441" y="2131634"/>
            <a:ext cx="5849852" cy="3786468"/>
          </a:xfrm>
          <a:prstGeom prst="rect">
            <a:avLst/>
          </a:prstGeom>
          <a:ln w="12700">
            <a:miter lim="400000"/>
          </a:ln>
        </p:spPr>
      </p:pic>
      <p:sp>
        <p:nvSpPr>
          <p:cNvPr id="208" name="Titolo 9"/>
          <p:cNvSpPr txBox="1"/>
          <p:nvPr/>
        </p:nvSpPr>
        <p:spPr>
          <a:xfrm>
            <a:off x="2453060" y="-497580"/>
            <a:ext cx="7686701" cy="24288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>
              <a:defRPr b="1" sz="4000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pPr>
            <a:r>
              <a:t>Prediction with </a:t>
            </a:r>
            <a:r>
              <a:rPr i="1"/>
              <a:t>Supported Vector Machine</a:t>
            </a:r>
          </a:p>
        </p:txBody>
      </p:sp>
      <p:sp>
        <p:nvSpPr>
          <p:cNvPr id="209" name="Rettangolo 4"/>
          <p:cNvSpPr txBox="1"/>
          <p:nvPr/>
        </p:nvSpPr>
        <p:spPr>
          <a:xfrm>
            <a:off x="117093" y="1714487"/>
            <a:ext cx="8981187" cy="376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 Receiver Operating Characteristic (ROC) and Area Under the ROC Curve (AUC)</a:t>
            </a:r>
          </a:p>
        </p:txBody>
      </p:sp>
      <p:sp>
        <p:nvSpPr>
          <p:cNvPr id="210" name="Rectangle 3"/>
          <p:cNvSpPr/>
          <p:nvPr/>
        </p:nvSpPr>
        <p:spPr>
          <a:xfrm>
            <a:off x="576269" y="3288935"/>
            <a:ext cx="2711621" cy="5462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Corbel"/>
              </a:defRPr>
            </a:pPr>
            <a:r>
              <a:t>The Area Under the ROC curve (</a:t>
            </a:r>
            <a:r>
              <a:rPr sz="2000"/>
              <a:t>AUC</a:t>
            </a:r>
            <a:r>
              <a:t>) is:</a:t>
            </a:r>
            <a:r>
              <a:rPr i="1" sz="2000">
                <a:solidFill>
                  <a:srgbClr val="0070C0"/>
                </a:solidFill>
              </a:rPr>
              <a:t> 0.7164</a:t>
            </a:r>
            <a:r>
              <a:rPr i="1" sz="120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211" name="Rettangolo 7"/>
          <p:cNvSpPr txBox="1"/>
          <p:nvPr/>
        </p:nvSpPr>
        <p:spPr>
          <a:xfrm>
            <a:off x="402878" y="5643578"/>
            <a:ext cx="1128726" cy="376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Accuracy</a:t>
            </a:r>
          </a:p>
        </p:txBody>
      </p:sp>
      <p:sp>
        <p:nvSpPr>
          <p:cNvPr id="212" name="Rectangle 4"/>
          <p:cNvSpPr/>
          <p:nvPr/>
        </p:nvSpPr>
        <p:spPr>
          <a:xfrm>
            <a:off x="428595" y="6064655"/>
            <a:ext cx="5066812" cy="2921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Corbel"/>
              </a:defRPr>
            </a:pPr>
            <a:r>
              <a:t>The overall predicted accuracy of the model is: </a:t>
            </a:r>
            <a:r>
              <a:rPr i="1" sz="2000">
                <a:solidFill>
                  <a:srgbClr val="0070C0"/>
                </a:solidFill>
              </a:rPr>
              <a:t>65.94%</a:t>
            </a:r>
            <a:r>
              <a:rPr sz="1100"/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itolo 9"/>
          <p:cNvSpPr txBox="1"/>
          <p:nvPr>
            <p:ph type="title"/>
          </p:nvPr>
        </p:nvSpPr>
        <p:spPr>
          <a:xfrm>
            <a:off x="2643172" y="-500091"/>
            <a:ext cx="6329381" cy="2428894"/>
          </a:xfrm>
          <a:prstGeom prst="rect">
            <a:avLst/>
          </a:prstGeom>
        </p:spPr>
        <p:txBody>
          <a:bodyPr/>
          <a:lstStyle>
            <a:lvl1pPr algn="r">
              <a:defRPr b="1" sz="4000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lvl1pPr>
          </a:lstStyle>
          <a:p>
            <a:pPr/>
            <a:r>
              <a:t>Introduction</a:t>
            </a:r>
          </a:p>
        </p:txBody>
      </p:sp>
      <p:sp>
        <p:nvSpPr>
          <p:cNvPr id="109" name="Segnaposto contenuto 10"/>
          <p:cNvSpPr txBox="1"/>
          <p:nvPr>
            <p:ph type="body" idx="1"/>
          </p:nvPr>
        </p:nvSpPr>
        <p:spPr>
          <a:xfrm>
            <a:off x="500034" y="1785926"/>
            <a:ext cx="8229601" cy="4625610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90000"/>
              </a:lnSpc>
              <a:buSzTx/>
              <a:buNone/>
              <a:defRPr sz="2900"/>
            </a:pPr>
            <a:r>
              <a:t>World Health Organization has estimated 12 million deaths occur worldwide, every year due to Heart diseases; in fact, Cardiovascular diseases are the number 1 cause of death globally!</a:t>
            </a:r>
          </a:p>
          <a:p>
            <a:pPr marL="0" indent="0">
              <a:lnSpc>
                <a:spcPct val="90000"/>
              </a:lnSpc>
              <a:buSzTx/>
              <a:buNone/>
              <a:defRPr sz="2900"/>
            </a:pPr>
            <a:r>
              <a:t>The early predictions of cardiovascular diseases can make lifestyle changes in high risk patients, and it can reduce the complications.</a:t>
            </a:r>
          </a:p>
          <a:p>
            <a:pPr marL="0" indent="0">
              <a:lnSpc>
                <a:spcPct val="90000"/>
              </a:lnSpc>
              <a:buSzTx/>
              <a:buNone/>
              <a:defRPr sz="2900"/>
            </a:pPr>
            <a:r>
              <a:t>This project intend to prove the correlation between current behaviours of a person, and his future risk of heart disease, using --models--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Confusion Matrix Neural.png" descr="Confusion Matrix Neural.png"/>
          <p:cNvPicPr>
            <a:picLocks noChangeAspect="1"/>
          </p:cNvPicPr>
          <p:nvPr/>
        </p:nvPicPr>
        <p:blipFill>
          <a:blip r:embed="rId2">
            <a:extLst/>
          </a:blip>
          <a:srcRect l="0" t="1758" r="0" b="1759"/>
          <a:stretch>
            <a:fillRect/>
          </a:stretch>
        </p:blipFill>
        <p:spPr>
          <a:xfrm>
            <a:off x="4286248" y="1928791"/>
            <a:ext cx="4449763" cy="4550570"/>
          </a:xfrm>
          <a:prstGeom prst="rect">
            <a:avLst/>
          </a:prstGeom>
          <a:ln w="12700">
            <a:miter lim="400000"/>
          </a:ln>
        </p:spPr>
      </p:pic>
      <p:sp>
        <p:nvSpPr>
          <p:cNvPr id="215" name="Titolo 9"/>
          <p:cNvSpPr txBox="1"/>
          <p:nvPr/>
        </p:nvSpPr>
        <p:spPr>
          <a:xfrm>
            <a:off x="3338502" y="-497580"/>
            <a:ext cx="7686700" cy="24288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>
              <a:defRPr b="1" sz="4000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pPr>
            <a:r>
              <a:t>Prediction with </a:t>
            </a:r>
            <a:r>
              <a:rPr i="1"/>
              <a:t>Neural Networks</a:t>
            </a:r>
          </a:p>
        </p:txBody>
      </p:sp>
      <p:sp>
        <p:nvSpPr>
          <p:cNvPr id="216" name="Segnaposto contenuto 2"/>
          <p:cNvSpPr txBox="1"/>
          <p:nvPr/>
        </p:nvSpPr>
        <p:spPr>
          <a:xfrm>
            <a:off x="466608" y="2197527"/>
            <a:ext cx="4619429" cy="6102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marL="187558" indent="-132282" algn="just" defTabSz="425195">
              <a:buClr>
                <a:schemeClr val="accent2">
                  <a:lumOff val="16690"/>
                </a:schemeClr>
              </a:buClr>
              <a:buSzPct val="80000"/>
              <a:buChar char="◼"/>
              <a:defRPr sz="1875">
                <a:latin typeface="+mj-lt"/>
                <a:ea typeface="+mj-ea"/>
                <a:cs typeface="+mj-cs"/>
                <a:sym typeface="Corbel"/>
              </a:defRPr>
            </a:pPr>
          </a:p>
          <a:p>
            <a:pPr marL="187558" indent="-132282" algn="just" defTabSz="425195">
              <a:buClr>
                <a:schemeClr val="accent2">
                  <a:lumOff val="16690"/>
                </a:schemeClr>
              </a:buClr>
              <a:buSzPct val="80000"/>
              <a:buChar char="◼"/>
              <a:defRPr sz="1875">
                <a:latin typeface="+mj-lt"/>
                <a:ea typeface="+mj-ea"/>
                <a:cs typeface="+mj-cs"/>
                <a:sym typeface="Corbel"/>
              </a:defRPr>
            </a:pPr>
            <a:r>
              <a:t>In this confusion matrix we have:</a:t>
            </a:r>
          </a:p>
          <a:p>
            <a:pPr algn="just" defTabSz="425195">
              <a:defRPr sz="1875">
                <a:latin typeface="+mj-lt"/>
                <a:ea typeface="+mj-ea"/>
                <a:cs typeface="+mj-cs"/>
                <a:sym typeface="Corbel"/>
              </a:defRPr>
            </a:pPr>
          </a:p>
          <a:p>
            <a:pPr marL="187558" indent="-132282" algn="just" defTabSz="425195">
              <a:buClr>
                <a:schemeClr val="accent2">
                  <a:lumOff val="16690"/>
                </a:schemeClr>
              </a:buClr>
              <a:buSzPct val="80000"/>
              <a:buChar char="◼"/>
              <a:defRPr sz="1875">
                <a:latin typeface="+mj-lt"/>
                <a:ea typeface="+mj-ea"/>
                <a:cs typeface="+mj-cs"/>
                <a:sym typeface="Corbel"/>
              </a:defRPr>
            </a:pPr>
            <a:r>
              <a:t> 74 T</a:t>
            </a:r>
            <a:r>
              <a:t>rue</a:t>
            </a:r>
            <a:r>
              <a:rPr b="1"/>
              <a:t> </a:t>
            </a:r>
            <a:r>
              <a:t>Positive</a:t>
            </a:r>
            <a:r>
              <a:t> Predictions</a:t>
            </a:r>
          </a:p>
          <a:p>
            <a:pPr algn="just" defTabSz="425195">
              <a:defRPr sz="1875">
                <a:latin typeface="+mj-lt"/>
                <a:ea typeface="+mj-ea"/>
                <a:cs typeface="+mj-cs"/>
                <a:sym typeface="Corbel"/>
              </a:defRPr>
            </a:pPr>
          </a:p>
          <a:p>
            <a:pPr marL="187558" indent="-132282" algn="just" defTabSz="425195">
              <a:buClr>
                <a:schemeClr val="accent2">
                  <a:lumOff val="16690"/>
                </a:schemeClr>
              </a:buClr>
              <a:buSzPct val="80000"/>
              <a:buChar char="◼"/>
              <a:defRPr sz="1875">
                <a:latin typeface="+mj-lt"/>
                <a:ea typeface="+mj-ea"/>
                <a:cs typeface="+mj-cs"/>
                <a:sym typeface="Corbel"/>
              </a:defRPr>
            </a:pPr>
            <a:r>
              <a:t> 67 T</a:t>
            </a:r>
            <a:r>
              <a:t>rue</a:t>
            </a:r>
            <a:r>
              <a:rPr b="1"/>
              <a:t> </a:t>
            </a:r>
            <a:r>
              <a:t>Negative</a:t>
            </a:r>
            <a:r>
              <a:t> Predictions</a:t>
            </a:r>
          </a:p>
          <a:p>
            <a:pPr algn="just" defTabSz="425195">
              <a:defRPr sz="1875">
                <a:latin typeface="+mj-lt"/>
                <a:ea typeface="+mj-ea"/>
                <a:cs typeface="+mj-cs"/>
                <a:sym typeface="Corbel"/>
              </a:defRPr>
            </a:pPr>
          </a:p>
          <a:p>
            <a:pPr marL="187558" indent="-132282" algn="just" defTabSz="425195">
              <a:buClr>
                <a:schemeClr val="accent2">
                  <a:lumOff val="16690"/>
                </a:schemeClr>
              </a:buClr>
              <a:buSzPct val="80000"/>
              <a:buChar char="◼"/>
              <a:defRPr sz="1875">
                <a:latin typeface="+mj-lt"/>
                <a:ea typeface="+mj-ea"/>
                <a:cs typeface="+mj-cs"/>
                <a:sym typeface="Corbel"/>
              </a:defRPr>
            </a:pPr>
            <a:r>
              <a:t> 48 </a:t>
            </a:r>
            <a:r>
              <a:t>False</a:t>
            </a:r>
            <a:r>
              <a:rPr b="1"/>
              <a:t> </a:t>
            </a:r>
            <a:r>
              <a:t>Positive </a:t>
            </a:r>
            <a:r>
              <a:t>Predictions</a:t>
            </a:r>
          </a:p>
          <a:p>
            <a:pPr algn="just" defTabSz="425195">
              <a:defRPr sz="1875">
                <a:latin typeface="+mj-lt"/>
                <a:ea typeface="+mj-ea"/>
                <a:cs typeface="+mj-cs"/>
                <a:sym typeface="Corbel"/>
              </a:defRPr>
            </a:pPr>
          </a:p>
          <a:p>
            <a:pPr marL="187558" indent="-132282" algn="just" defTabSz="425195">
              <a:buClr>
                <a:schemeClr val="accent2">
                  <a:lumOff val="16690"/>
                </a:schemeClr>
              </a:buClr>
              <a:buSzPct val="80000"/>
              <a:buChar char="◼"/>
              <a:defRPr sz="1875">
                <a:latin typeface="+mj-lt"/>
                <a:ea typeface="+mj-ea"/>
                <a:cs typeface="+mj-cs"/>
                <a:sym typeface="Corbel"/>
              </a:defRPr>
            </a:pPr>
            <a:r>
              <a:t> 40 </a:t>
            </a:r>
            <a:r>
              <a:t>False</a:t>
            </a:r>
            <a:r>
              <a:rPr b="1"/>
              <a:t> </a:t>
            </a:r>
            <a:r>
              <a:t>Negative</a:t>
            </a:r>
            <a:r>
              <a:t> Predictions</a:t>
            </a:r>
          </a:p>
          <a:p>
            <a:pPr marL="187558" indent="-132282" algn="just" defTabSz="425195">
              <a:buClr>
                <a:schemeClr val="accent2">
                  <a:lumOff val="16690"/>
                </a:schemeClr>
              </a:buClr>
              <a:buSzPct val="80000"/>
              <a:buChar char="◼"/>
              <a:defRPr sz="1875">
                <a:latin typeface="+mj-lt"/>
                <a:ea typeface="+mj-ea"/>
                <a:cs typeface="+mj-cs"/>
                <a:sym typeface="Corbel"/>
              </a:defRPr>
            </a:pPr>
          </a:p>
          <a:p>
            <a:pPr marL="187558" indent="-132282" algn="just" defTabSz="425195">
              <a:buClr>
                <a:schemeClr val="accent2">
                  <a:lumOff val="16690"/>
                </a:schemeClr>
              </a:buClr>
              <a:buSzPct val="80000"/>
              <a:buChar char="◼"/>
              <a:defRPr sz="1875">
                <a:latin typeface="+mj-lt"/>
                <a:ea typeface="+mj-ea"/>
                <a:cs typeface="+mj-cs"/>
                <a:sym typeface="Corbel"/>
              </a:defRPr>
            </a:pPr>
          </a:p>
          <a:p>
            <a:pPr marL="187558" indent="-132282" algn="just" defTabSz="425195">
              <a:buClr>
                <a:schemeClr val="accent2">
                  <a:lumOff val="16690"/>
                </a:schemeClr>
              </a:buClr>
              <a:buSzPct val="80000"/>
              <a:buChar char="◼"/>
              <a:defRPr sz="1875">
                <a:latin typeface="+mj-lt"/>
                <a:ea typeface="+mj-ea"/>
                <a:cs typeface="+mj-cs"/>
                <a:sym typeface="Corbel"/>
              </a:defRPr>
            </a:pPr>
          </a:p>
          <a:p>
            <a:pPr marL="187558" indent="-132282" algn="just" defTabSz="425195">
              <a:buClr>
                <a:schemeClr val="accent2">
                  <a:lumOff val="16690"/>
                </a:schemeClr>
              </a:buClr>
              <a:buSzPct val="80000"/>
              <a:buChar char="◼"/>
              <a:defRPr sz="1875">
                <a:latin typeface="+mj-lt"/>
                <a:ea typeface="+mj-ea"/>
                <a:cs typeface="+mj-cs"/>
                <a:sym typeface="Corbel"/>
              </a:defRPr>
            </a:pPr>
          </a:p>
          <a:p>
            <a:pPr marL="187558" indent="-132282" algn="just" defTabSz="425195">
              <a:buClr>
                <a:schemeClr val="accent2">
                  <a:lumOff val="16690"/>
                </a:schemeClr>
              </a:buClr>
              <a:buSzPct val="80000"/>
              <a:buChar char="◼"/>
              <a:defRPr sz="1875">
                <a:latin typeface="+mj-lt"/>
                <a:ea typeface="+mj-ea"/>
                <a:cs typeface="+mj-cs"/>
                <a:sym typeface="Corbel"/>
              </a:defRPr>
            </a:pPr>
          </a:p>
          <a:p>
            <a:pPr algn="just" defTabSz="425195">
              <a:defRPr sz="1875">
                <a:latin typeface="+mj-lt"/>
                <a:ea typeface="+mj-ea"/>
                <a:cs typeface="+mj-cs"/>
                <a:sym typeface="Corbel"/>
              </a:defRPr>
            </a:pPr>
          </a:p>
          <a:p>
            <a:pPr algn="just" defTabSz="425195">
              <a:defRPr sz="1875">
                <a:latin typeface="+mj-lt"/>
                <a:ea typeface="+mj-ea"/>
                <a:cs typeface="+mj-cs"/>
                <a:sym typeface="Corbel"/>
              </a:defRPr>
            </a:pPr>
          </a:p>
          <a:p>
            <a:pPr algn="just" defTabSz="425195">
              <a:defRPr sz="1875">
                <a:latin typeface="+mj-lt"/>
                <a:ea typeface="+mj-ea"/>
                <a:cs typeface="+mj-cs"/>
                <a:sym typeface="Corbel"/>
              </a:defRPr>
            </a:pPr>
          </a:p>
          <a:p>
            <a:pPr algn="just" defTabSz="425195">
              <a:defRPr sz="1875">
                <a:latin typeface="+mj-lt"/>
                <a:ea typeface="+mj-ea"/>
                <a:cs typeface="+mj-cs"/>
                <a:sym typeface="Corbel"/>
              </a:defRPr>
            </a:pPr>
          </a:p>
          <a:p>
            <a:pPr defTabSz="212597">
              <a:defRPr sz="1875">
                <a:solidFill>
                  <a:srgbClr val="6B6B6B"/>
                </a:solidFill>
              </a:defRPr>
            </a:pPr>
          </a:p>
          <a:p>
            <a:pPr defTabSz="212597">
              <a:defRPr sz="1875">
                <a:solidFill>
                  <a:srgbClr val="6B6B6B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Rettangolo 4"/>
          <p:cNvSpPr txBox="1"/>
          <p:nvPr/>
        </p:nvSpPr>
        <p:spPr>
          <a:xfrm>
            <a:off x="260002" y="3357562"/>
            <a:ext cx="780797" cy="376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Recall</a:t>
            </a:r>
          </a:p>
        </p:txBody>
      </p:sp>
      <p:sp>
        <p:nvSpPr>
          <p:cNvPr id="219" name="Rectangle 3"/>
          <p:cNvSpPr/>
          <p:nvPr/>
        </p:nvSpPr>
        <p:spPr>
          <a:xfrm>
            <a:off x="285719" y="2361379"/>
            <a:ext cx="7963472" cy="5461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Corbel"/>
              </a:defRPr>
            </a:pPr>
            <a:r>
              <a:t>The percentage of the accuracy of our positive predictions, represented by the Precision,</a:t>
            </a:r>
          </a:p>
          <a:p>
            <a:pPr>
              <a:defRPr>
                <a:latin typeface="+mj-lt"/>
                <a:ea typeface="+mj-ea"/>
                <a:cs typeface="+mj-cs"/>
                <a:sym typeface="Corbel"/>
              </a:defRPr>
            </a:pPr>
            <a:r>
              <a:t> is:   </a:t>
            </a:r>
            <a:r>
              <a:rPr i="1" sz="2000">
                <a:solidFill>
                  <a:srgbClr val="0070C0"/>
                </a:solidFill>
              </a:rPr>
              <a:t>58.26% </a:t>
            </a:r>
          </a:p>
        </p:txBody>
      </p:sp>
      <p:sp>
        <p:nvSpPr>
          <p:cNvPr id="220" name="Rettangolo 7"/>
          <p:cNvSpPr txBox="1"/>
          <p:nvPr/>
        </p:nvSpPr>
        <p:spPr>
          <a:xfrm>
            <a:off x="188564" y="1857363"/>
            <a:ext cx="1119810" cy="376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Precision</a:t>
            </a:r>
          </a:p>
        </p:txBody>
      </p:sp>
      <p:sp>
        <p:nvSpPr>
          <p:cNvPr id="221" name="Rectangle 4"/>
          <p:cNvSpPr/>
          <p:nvPr/>
        </p:nvSpPr>
        <p:spPr>
          <a:xfrm>
            <a:off x="285719" y="3790139"/>
            <a:ext cx="8858282" cy="5461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Corbel"/>
              </a:defRPr>
            </a:pPr>
            <a:r>
              <a:t>The ratio of positive instances that are correctly detected by the classifier (true positive rate), represented by the Recall, is:   </a:t>
            </a:r>
            <a:r>
              <a:rPr i="1" sz="2000">
                <a:solidFill>
                  <a:srgbClr val="0070C0"/>
                </a:solidFill>
              </a:rPr>
              <a:t>62.62% </a:t>
            </a:r>
          </a:p>
        </p:txBody>
      </p:sp>
      <p:sp>
        <p:nvSpPr>
          <p:cNvPr id="222" name="Rettangolo 9"/>
          <p:cNvSpPr txBox="1"/>
          <p:nvPr/>
        </p:nvSpPr>
        <p:spPr>
          <a:xfrm>
            <a:off x="260002" y="4786322"/>
            <a:ext cx="1069518" cy="376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F1-score</a:t>
            </a:r>
          </a:p>
        </p:txBody>
      </p:sp>
      <p:sp>
        <p:nvSpPr>
          <p:cNvPr id="223" name="CasellaDiTesto 10"/>
          <p:cNvSpPr txBox="1"/>
          <p:nvPr/>
        </p:nvSpPr>
        <p:spPr>
          <a:xfrm>
            <a:off x="285720" y="5214949"/>
            <a:ext cx="8858282" cy="906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Corbel"/>
              </a:defRPr>
            </a:pPr>
            <a:r>
              <a:t>The F1-score, represented by the </a:t>
            </a:r>
            <a:r>
              <a:t>harmonic</a:t>
            </a:r>
            <a:r>
              <a:t> mean of precision and recall which,  </a:t>
            </a:r>
            <a:r>
              <a:t>differently from </a:t>
            </a:r>
            <a:r>
              <a:t>the regular mean (that gives equal weight to all values),  gives more weight  to low values - favoring classifiers that have similar precision and recall  - is:   </a:t>
            </a:r>
            <a:r>
              <a:rPr i="1" sz="2000">
                <a:solidFill>
                  <a:srgbClr val="0070C0"/>
                </a:solidFill>
              </a:rPr>
              <a:t>60.36%</a:t>
            </a:r>
          </a:p>
        </p:txBody>
      </p:sp>
      <p:sp>
        <p:nvSpPr>
          <p:cNvPr id="224" name="Titolo 9"/>
          <p:cNvSpPr txBox="1"/>
          <p:nvPr/>
        </p:nvSpPr>
        <p:spPr>
          <a:xfrm>
            <a:off x="3338502" y="-497580"/>
            <a:ext cx="7686700" cy="24288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>
              <a:defRPr b="1" sz="4000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pPr>
            <a:r>
              <a:t>Prediction with </a:t>
            </a:r>
            <a:r>
              <a:rPr i="1"/>
              <a:t>Neural Networks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itolo 9"/>
          <p:cNvSpPr txBox="1"/>
          <p:nvPr/>
        </p:nvSpPr>
        <p:spPr>
          <a:xfrm>
            <a:off x="3211502" y="-497580"/>
            <a:ext cx="7686701" cy="24288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>
              <a:defRPr b="1" sz="4000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pPr>
            <a:r>
              <a:t>Prediction with </a:t>
            </a:r>
            <a:r>
              <a:rPr i="1"/>
              <a:t>Neural Networks</a:t>
            </a:r>
          </a:p>
        </p:txBody>
      </p:sp>
      <p:sp>
        <p:nvSpPr>
          <p:cNvPr id="227" name="Rettangolo 4"/>
          <p:cNvSpPr txBox="1"/>
          <p:nvPr/>
        </p:nvSpPr>
        <p:spPr>
          <a:xfrm>
            <a:off x="117093" y="1714487"/>
            <a:ext cx="8981187" cy="376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 Receiver Operating Characteristic (ROC) and Area Under the ROC Curve (AUC)</a:t>
            </a:r>
          </a:p>
        </p:txBody>
      </p:sp>
      <p:sp>
        <p:nvSpPr>
          <p:cNvPr id="228" name="Rectangle 3"/>
          <p:cNvSpPr/>
          <p:nvPr/>
        </p:nvSpPr>
        <p:spPr>
          <a:xfrm>
            <a:off x="360369" y="3155887"/>
            <a:ext cx="2711621" cy="54622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Corbel"/>
              </a:defRPr>
            </a:pPr>
            <a:r>
              <a:t>The Area Under the ROC curve (</a:t>
            </a:r>
            <a:r>
              <a:rPr sz="2000"/>
              <a:t>AUC</a:t>
            </a:r>
            <a:r>
              <a:t>) is:</a:t>
            </a:r>
            <a:r>
              <a:rPr i="1" sz="2000">
                <a:solidFill>
                  <a:srgbClr val="0070C0"/>
                </a:solidFill>
              </a:rPr>
              <a:t> 0.6522</a:t>
            </a:r>
          </a:p>
        </p:txBody>
      </p:sp>
      <p:sp>
        <p:nvSpPr>
          <p:cNvPr id="229" name="Rettangolo 7"/>
          <p:cNvSpPr txBox="1"/>
          <p:nvPr/>
        </p:nvSpPr>
        <p:spPr>
          <a:xfrm>
            <a:off x="174278" y="5719778"/>
            <a:ext cx="1128726" cy="376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Accuracy</a:t>
            </a:r>
          </a:p>
        </p:txBody>
      </p:sp>
      <p:sp>
        <p:nvSpPr>
          <p:cNvPr id="230" name="Rectangle 4"/>
          <p:cNvSpPr/>
          <p:nvPr/>
        </p:nvSpPr>
        <p:spPr>
          <a:xfrm>
            <a:off x="276195" y="6128155"/>
            <a:ext cx="5066812" cy="2921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Corbel"/>
              </a:defRPr>
            </a:pPr>
            <a:r>
              <a:t>The overall predicted accuracy of the model is: </a:t>
            </a:r>
            <a:r>
              <a:rPr i="1" sz="2000">
                <a:solidFill>
                  <a:srgbClr val="0070C0"/>
                </a:solidFill>
              </a:rPr>
              <a:t>61.57%</a:t>
            </a:r>
            <a:r>
              <a:rPr sz="1100"/>
              <a:t> </a:t>
            </a:r>
          </a:p>
        </p:txBody>
      </p:sp>
      <p:pic>
        <p:nvPicPr>
          <p:cNvPr id="231" name="ROC Neural1.png" descr="ROC Neural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15924" y="2318752"/>
            <a:ext cx="5257234" cy="36906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itolo 9"/>
          <p:cNvSpPr txBox="1"/>
          <p:nvPr/>
        </p:nvSpPr>
        <p:spPr>
          <a:xfrm>
            <a:off x="3211502" y="-497580"/>
            <a:ext cx="7686701" cy="24288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>
              <a:defRPr b="1" sz="4000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pPr>
            <a:r>
              <a:t>Prediction with </a:t>
            </a:r>
            <a:r>
              <a:rPr i="1"/>
              <a:t>Neural Networks</a:t>
            </a:r>
          </a:p>
        </p:txBody>
      </p:sp>
      <p:sp>
        <p:nvSpPr>
          <p:cNvPr id="234" name="Rettangolo 4"/>
          <p:cNvSpPr txBox="1"/>
          <p:nvPr/>
        </p:nvSpPr>
        <p:spPr>
          <a:xfrm>
            <a:off x="434593" y="1739887"/>
            <a:ext cx="8981187" cy="376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Loss curve (Loss value for Number of iterations)</a:t>
            </a:r>
          </a:p>
        </p:txBody>
      </p:sp>
      <p:pic>
        <p:nvPicPr>
          <p:cNvPr id="235" name="LOSS curve Neural.png" descr="LOSS curve Neura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29842" y="2138461"/>
            <a:ext cx="6134101" cy="4533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olo 9"/>
          <p:cNvSpPr txBox="1"/>
          <p:nvPr>
            <p:ph type="title"/>
          </p:nvPr>
        </p:nvSpPr>
        <p:spPr>
          <a:xfrm>
            <a:off x="2643172" y="-500091"/>
            <a:ext cx="6329381" cy="2428894"/>
          </a:xfrm>
          <a:prstGeom prst="rect">
            <a:avLst/>
          </a:prstGeom>
        </p:spPr>
        <p:txBody>
          <a:bodyPr/>
          <a:lstStyle>
            <a:lvl1pPr algn="r">
              <a:defRPr b="1" sz="4000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lvl1pPr>
          </a:lstStyle>
          <a:p>
            <a:pPr/>
            <a:r>
              <a:t>Summary</a:t>
            </a:r>
          </a:p>
        </p:txBody>
      </p:sp>
      <p:sp>
        <p:nvSpPr>
          <p:cNvPr id="112" name="Rettangolo 4"/>
          <p:cNvSpPr txBox="1"/>
          <p:nvPr/>
        </p:nvSpPr>
        <p:spPr>
          <a:xfrm>
            <a:off x="331439" y="1857363"/>
            <a:ext cx="8598280" cy="440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3000">
                <a:latin typeface="+mj-lt"/>
                <a:ea typeface="+mj-ea"/>
                <a:cs typeface="+mj-cs"/>
                <a:sym typeface="Corbel"/>
              </a:defRPr>
            </a:pPr>
            <a:r>
              <a:t>1. Initialization </a:t>
            </a:r>
            <a:r>
              <a:t>and Presentation of</a:t>
            </a:r>
            <a:r>
              <a:t> </a:t>
            </a:r>
            <a:r>
              <a:t>the</a:t>
            </a:r>
            <a:r>
              <a:t> dataset</a:t>
            </a:r>
          </a:p>
          <a:p>
            <a:pPr>
              <a:defRPr sz="3000">
                <a:latin typeface="+mj-lt"/>
                <a:ea typeface="+mj-ea"/>
                <a:cs typeface="+mj-cs"/>
                <a:sym typeface="Corbel"/>
              </a:defRPr>
            </a:pPr>
            <a:r>
              <a:t>2. Data Exploration</a:t>
            </a:r>
          </a:p>
          <a:p>
            <a:pPr>
              <a:defRPr sz="3000">
                <a:latin typeface="+mj-lt"/>
                <a:ea typeface="+mj-ea"/>
                <a:cs typeface="+mj-cs"/>
                <a:sym typeface="Corbel"/>
              </a:defRPr>
            </a:pPr>
            <a:r>
              <a:t>3. </a:t>
            </a:r>
            <a:r>
              <a:t>Modify and work on the dataset</a:t>
            </a:r>
          </a:p>
          <a:p>
            <a:pPr>
              <a:defRPr sz="3000">
                <a:latin typeface="+mj-lt"/>
                <a:ea typeface="+mj-ea"/>
                <a:cs typeface="+mj-cs"/>
                <a:sym typeface="Corbel"/>
              </a:defRPr>
            </a:pPr>
            <a:r>
              <a:t>4. </a:t>
            </a:r>
            <a:r>
              <a:t>Prediction with </a:t>
            </a:r>
            <a:r>
              <a:rPr i="1"/>
              <a:t>Logistic Regression</a:t>
            </a:r>
            <a:endParaRPr i="1"/>
          </a:p>
          <a:p>
            <a:pPr>
              <a:defRPr i="1" sz="3000">
                <a:latin typeface="+mj-lt"/>
                <a:ea typeface="+mj-ea"/>
                <a:cs typeface="+mj-cs"/>
                <a:sym typeface="Corbel"/>
              </a:defRPr>
            </a:pPr>
            <a:r>
              <a:t>5. </a:t>
            </a:r>
            <a:r>
              <a:rPr i="0"/>
              <a:t>Prediction with</a:t>
            </a:r>
            <a:r>
              <a:t> K-Nearest Neighbour</a:t>
            </a:r>
          </a:p>
          <a:p>
            <a:pPr>
              <a:defRPr i="1" sz="3000">
                <a:latin typeface="+mj-lt"/>
                <a:ea typeface="+mj-ea"/>
                <a:cs typeface="+mj-cs"/>
                <a:sym typeface="Corbel"/>
              </a:defRPr>
            </a:pPr>
            <a:r>
              <a:t>6. </a:t>
            </a:r>
            <a:r>
              <a:rPr i="0"/>
              <a:t>Prediction with</a:t>
            </a:r>
            <a:r>
              <a:t>  Supported Vector Machine</a:t>
            </a:r>
          </a:p>
          <a:p>
            <a:pPr>
              <a:defRPr i="1" sz="3000">
                <a:latin typeface="+mj-lt"/>
                <a:ea typeface="+mj-ea"/>
                <a:cs typeface="+mj-cs"/>
                <a:sym typeface="Corbel"/>
              </a:defRPr>
            </a:pPr>
            <a:r>
              <a:t>7. </a:t>
            </a:r>
            <a:r>
              <a:rPr i="0"/>
              <a:t>Prediction with</a:t>
            </a:r>
            <a:r>
              <a:t>  Neural Networks</a:t>
            </a:r>
          </a:p>
          <a:p>
            <a:pPr>
              <a:defRPr i="1" sz="3000">
                <a:latin typeface="+mj-lt"/>
                <a:ea typeface="+mj-ea"/>
                <a:cs typeface="+mj-cs"/>
                <a:sym typeface="Corbel"/>
              </a:defRPr>
            </a:pPr>
          </a:p>
          <a:p>
            <a:pPr>
              <a:defRPr i="1" sz="3000">
                <a:latin typeface="+mj-lt"/>
                <a:ea typeface="+mj-ea"/>
                <a:cs typeface="+mj-cs"/>
                <a:sym typeface="Corbe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olo 9"/>
          <p:cNvSpPr txBox="1"/>
          <p:nvPr>
            <p:ph type="title"/>
          </p:nvPr>
        </p:nvSpPr>
        <p:spPr>
          <a:xfrm>
            <a:off x="1357290" y="-428654"/>
            <a:ext cx="7686700" cy="2428895"/>
          </a:xfrm>
          <a:prstGeom prst="rect">
            <a:avLst/>
          </a:prstGeom>
        </p:spPr>
        <p:txBody>
          <a:bodyPr/>
          <a:lstStyle/>
          <a:p>
            <a:pPr algn="r">
              <a:defRPr b="1" sz="3600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pPr>
            <a:r>
              <a:t>Initialization </a:t>
            </a:r>
            <a:r>
              <a:rPr sz="2400"/>
              <a:t>and</a:t>
            </a:r>
            <a:r>
              <a:t> </a:t>
            </a:r>
            <a:br/>
            <a:r>
              <a:t>Presentation of the dataset</a:t>
            </a:r>
          </a:p>
        </p:txBody>
      </p:sp>
      <p:sp>
        <p:nvSpPr>
          <p:cNvPr id="115" name="Segnaposto contenuto 10"/>
          <p:cNvSpPr txBox="1"/>
          <p:nvPr>
            <p:ph type="body" idx="1"/>
          </p:nvPr>
        </p:nvSpPr>
        <p:spPr>
          <a:xfrm>
            <a:off x="214282" y="2000238"/>
            <a:ext cx="8229601" cy="4625613"/>
          </a:xfrm>
          <a:prstGeom prst="rect">
            <a:avLst/>
          </a:prstGeom>
        </p:spPr>
        <p:txBody>
          <a:bodyPr/>
          <a:lstStyle/>
          <a:p>
            <a:pPr marL="640080" indent="-960120">
              <a:buSzTx/>
              <a:buNone/>
              <a:defRPr sz="2600"/>
            </a:pPr>
            <a:r>
              <a:t>The dataset consist of an ongoing cardiovascular study on residents of the town of Framingham, Massachusetts.</a:t>
            </a:r>
          </a:p>
          <a:p>
            <a:pPr marL="640080" indent="-960120">
              <a:buSzTx/>
              <a:buNone/>
              <a:defRPr sz="2600"/>
            </a:pPr>
            <a:r>
              <a:t>We have a dataset consisting of 3749 rows and 16 columns.</a:t>
            </a:r>
          </a:p>
          <a:p>
            <a:pPr marL="640080" indent="-960120">
              <a:buSzTx/>
              <a:buNone/>
              <a:defRPr sz="2600"/>
            </a:pPr>
          </a:p>
          <a:p>
            <a:pPr marL="640080" indent="-960120">
              <a:buSzTx/>
              <a:buNone/>
              <a:defRPr sz="2600"/>
            </a:pPr>
            <a:r>
              <a:t>The shown attributes are divided in:</a:t>
            </a:r>
          </a:p>
          <a:p>
            <a:pPr marL="0">
              <a:buChar char="-"/>
              <a:defRPr sz="2600"/>
            </a:pPr>
            <a:r>
              <a:t>Demographic  attributes</a:t>
            </a:r>
          </a:p>
          <a:p>
            <a:pPr marL="0">
              <a:buChar char="-"/>
              <a:defRPr sz="2600"/>
            </a:pPr>
            <a:r>
              <a:t>Behavioral  attributes</a:t>
            </a:r>
          </a:p>
          <a:p>
            <a:pPr marL="0">
              <a:buChar char="-"/>
              <a:defRPr sz="2600"/>
            </a:pPr>
            <a:r>
              <a:t>Medical attributes (history) </a:t>
            </a:r>
          </a:p>
          <a:p>
            <a:pPr marL="0">
              <a:buChar char="-"/>
              <a:defRPr sz="2600"/>
            </a:pPr>
            <a:r>
              <a:t>Medical attributes (current)</a:t>
            </a:r>
          </a:p>
          <a:p>
            <a:pPr marL="0">
              <a:buChar char="-"/>
              <a:defRPr sz="2600"/>
            </a:pPr>
            <a:r>
              <a:t>Predict variable (desired target)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olo 9"/>
          <p:cNvSpPr txBox="1"/>
          <p:nvPr>
            <p:ph type="title"/>
          </p:nvPr>
        </p:nvSpPr>
        <p:spPr>
          <a:xfrm>
            <a:off x="1357290" y="-428654"/>
            <a:ext cx="7686700" cy="2428895"/>
          </a:xfrm>
          <a:prstGeom prst="rect">
            <a:avLst/>
          </a:prstGeom>
        </p:spPr>
        <p:txBody>
          <a:bodyPr/>
          <a:lstStyle/>
          <a:p>
            <a:pPr algn="r">
              <a:defRPr b="1" sz="3600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pPr>
            <a:r>
              <a:t>Initialization </a:t>
            </a:r>
            <a:r>
              <a:rPr sz="2400"/>
              <a:t>and</a:t>
            </a:r>
            <a:r>
              <a:t> </a:t>
            </a:r>
            <a:br/>
            <a:r>
              <a:t>Presentation of the dataset</a:t>
            </a:r>
          </a:p>
        </p:txBody>
      </p:sp>
      <p:pic>
        <p:nvPicPr>
          <p:cNvPr id="118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1537" y="1697654"/>
            <a:ext cx="7143802" cy="51603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olo 9"/>
          <p:cNvSpPr txBox="1"/>
          <p:nvPr>
            <p:ph type="title"/>
          </p:nvPr>
        </p:nvSpPr>
        <p:spPr>
          <a:xfrm>
            <a:off x="1357290" y="-428654"/>
            <a:ext cx="7686700" cy="2428895"/>
          </a:xfrm>
          <a:prstGeom prst="rect">
            <a:avLst/>
          </a:prstGeom>
        </p:spPr>
        <p:txBody>
          <a:bodyPr/>
          <a:lstStyle/>
          <a:p>
            <a:pPr algn="r">
              <a:defRPr b="1" sz="3600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pPr>
            <a:r>
              <a:t>Initialization </a:t>
            </a:r>
            <a:r>
              <a:rPr sz="2400"/>
              <a:t>and</a:t>
            </a:r>
            <a:r>
              <a:t> </a:t>
            </a:r>
            <a:br/>
            <a:r>
              <a:t>Presentation of the dataset</a:t>
            </a:r>
          </a:p>
        </p:txBody>
      </p:sp>
      <p:pic>
        <p:nvPicPr>
          <p:cNvPr id="1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7157" y="1574051"/>
            <a:ext cx="3929092" cy="5283949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57654" y="3571876"/>
            <a:ext cx="4786346" cy="10907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itolo 9"/>
          <p:cNvSpPr txBox="1"/>
          <p:nvPr>
            <p:ph type="title"/>
          </p:nvPr>
        </p:nvSpPr>
        <p:spPr>
          <a:xfrm>
            <a:off x="1357290" y="-428654"/>
            <a:ext cx="7686700" cy="2428895"/>
          </a:xfrm>
          <a:prstGeom prst="rect">
            <a:avLst/>
          </a:prstGeom>
        </p:spPr>
        <p:txBody>
          <a:bodyPr/>
          <a:lstStyle>
            <a:lvl1pPr algn="r">
              <a:defRPr b="1" sz="4000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lvl1pPr>
          </a:lstStyle>
          <a:p>
            <a:pPr/>
            <a:r>
              <a:t>Data Exploration</a:t>
            </a:r>
          </a:p>
        </p:txBody>
      </p:sp>
      <p:sp>
        <p:nvSpPr>
          <p:cNvPr id="125" name="CasellaDiTesto 5"/>
          <p:cNvSpPr txBox="1"/>
          <p:nvPr/>
        </p:nvSpPr>
        <p:spPr>
          <a:xfrm>
            <a:off x="-1" y="2643182"/>
            <a:ext cx="5143538" cy="809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 sz="16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1</a:t>
            </a:r>
            <a:r>
              <a:rPr baseline="30000"/>
              <a:t>st</a:t>
            </a:r>
            <a:r>
              <a:t> example: SMOKERS vs NON-smokers</a:t>
            </a:r>
            <a:endParaRPr>
              <a:latin typeface="+mj-lt"/>
              <a:ea typeface="+mj-ea"/>
              <a:cs typeface="+mj-cs"/>
              <a:sym typeface="Corbel"/>
            </a:endParaRPr>
          </a:p>
          <a:p>
            <a:pPr>
              <a:defRPr b="1" sz="16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pic>
        <p:nvPicPr>
          <p:cNvPr id="12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4348" y="3071809"/>
            <a:ext cx="5610226" cy="590551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Rettangolo 8"/>
          <p:cNvSpPr txBox="1"/>
          <p:nvPr/>
        </p:nvSpPr>
        <p:spPr>
          <a:xfrm>
            <a:off x="45720" y="4000503"/>
            <a:ext cx="6552277" cy="32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16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2</a:t>
            </a:r>
            <a:r>
              <a:rPr baseline="30000"/>
              <a:t>nd</a:t>
            </a:r>
            <a:r>
              <a:t> example: patients WITH diabetes vs withOUT diabetes</a:t>
            </a:r>
          </a:p>
        </p:txBody>
      </p:sp>
      <p:sp>
        <p:nvSpPr>
          <p:cNvPr id="128" name="CasellaDiTesto 9"/>
          <p:cNvSpPr txBox="1"/>
          <p:nvPr/>
        </p:nvSpPr>
        <p:spPr>
          <a:xfrm>
            <a:off x="0" y="1500174"/>
            <a:ext cx="9144000" cy="542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 We can quite demonstrate that , for some of the variables, our dataset is enough balanced... but for other variables the dataset is NOT balanced</a:t>
            </a:r>
          </a:p>
        </p:txBody>
      </p:sp>
      <p:pic>
        <p:nvPicPr>
          <p:cNvPr id="129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4348" y="4429131"/>
            <a:ext cx="4972051" cy="466726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Rettangolo 11"/>
          <p:cNvSpPr txBox="1"/>
          <p:nvPr/>
        </p:nvSpPr>
        <p:spPr>
          <a:xfrm>
            <a:off x="45720" y="5286388"/>
            <a:ext cx="9552674" cy="3268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16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3</a:t>
            </a:r>
            <a:r>
              <a:rPr baseline="30000"/>
              <a:t>rd</a:t>
            </a:r>
            <a:r>
              <a:t> example: patients WITH or withOUT risk of coronary heart disease CHD within 10 years</a:t>
            </a:r>
          </a:p>
        </p:txBody>
      </p:sp>
      <p:pic>
        <p:nvPicPr>
          <p:cNvPr id="131" name="Picture 4" descr="Picture 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4282" y="5715015"/>
            <a:ext cx="8929718" cy="5797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itolo 9"/>
          <p:cNvSpPr txBox="1"/>
          <p:nvPr>
            <p:ph type="title"/>
          </p:nvPr>
        </p:nvSpPr>
        <p:spPr>
          <a:xfrm>
            <a:off x="1357290" y="-428654"/>
            <a:ext cx="7686700" cy="2428895"/>
          </a:xfrm>
          <a:prstGeom prst="rect">
            <a:avLst/>
          </a:prstGeom>
        </p:spPr>
        <p:txBody>
          <a:bodyPr/>
          <a:lstStyle>
            <a:lvl1pPr algn="r">
              <a:defRPr b="1" sz="4000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lvl1pPr>
          </a:lstStyle>
          <a:p>
            <a:pPr/>
            <a:r>
              <a:t>Data Exploration</a:t>
            </a:r>
          </a:p>
        </p:txBody>
      </p:sp>
      <p:sp>
        <p:nvSpPr>
          <p:cNvPr id="134" name="Rettangolo 4"/>
          <p:cNvSpPr txBox="1"/>
          <p:nvPr/>
        </p:nvSpPr>
        <p:spPr>
          <a:xfrm>
            <a:off x="331439" y="1928802"/>
            <a:ext cx="7909601" cy="3268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16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4</a:t>
            </a:r>
            <a:r>
              <a:rPr baseline="30000"/>
              <a:t>th</a:t>
            </a:r>
            <a:r>
              <a:t> example: frequency of a previous Stroke differentiated for Sex</a:t>
            </a:r>
          </a:p>
        </p:txBody>
      </p:sp>
      <p:pic>
        <p:nvPicPr>
          <p:cNvPr id="13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2975" y="2500305"/>
            <a:ext cx="6078560" cy="38576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itolo 9"/>
          <p:cNvSpPr txBox="1"/>
          <p:nvPr>
            <p:ph type="title"/>
          </p:nvPr>
        </p:nvSpPr>
        <p:spPr>
          <a:xfrm>
            <a:off x="1285852" y="0"/>
            <a:ext cx="7686700" cy="2428894"/>
          </a:xfrm>
          <a:prstGeom prst="rect">
            <a:avLst/>
          </a:prstGeom>
        </p:spPr>
        <p:txBody>
          <a:bodyPr/>
          <a:lstStyle/>
          <a:p>
            <a:pPr algn="r">
              <a:defRPr b="1" sz="3600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pPr>
            <a:r>
              <a:t>Modify and work on the dataset</a:t>
            </a:r>
            <a:br/>
          </a:p>
        </p:txBody>
      </p:sp>
      <p:sp>
        <p:nvSpPr>
          <p:cNvPr id="138" name="CasellaDiTesto 4"/>
          <p:cNvSpPr txBox="1"/>
          <p:nvPr/>
        </p:nvSpPr>
        <p:spPr>
          <a:xfrm>
            <a:off x="142844" y="1714487"/>
            <a:ext cx="1989225" cy="56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6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Solve the inequality</a:t>
            </a:r>
          </a:p>
        </p:txBody>
      </p:sp>
      <p:sp>
        <p:nvSpPr>
          <p:cNvPr id="139" name="CasellaDiTesto 5"/>
          <p:cNvSpPr txBox="1"/>
          <p:nvPr/>
        </p:nvSpPr>
        <p:spPr>
          <a:xfrm>
            <a:off x="142843" y="2071678"/>
            <a:ext cx="9001157" cy="784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 order to have </a:t>
            </a:r>
            <a:r>
              <a:rPr b="1"/>
              <a:t>equality</a:t>
            </a:r>
            <a:r>
              <a:t> between 0 and 1 belonging to the 'TenYearCHD' column, we delete some row representing patients whose risk is =0 (that is, pationt witOUT risk of coronary heart disease CHD within 10 years), obtaining:</a:t>
            </a:r>
          </a:p>
        </p:txBody>
      </p:sp>
      <p:pic>
        <p:nvPicPr>
          <p:cNvPr id="14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7658" y="3000372"/>
            <a:ext cx="8926342" cy="454028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Rettangolo 7"/>
          <p:cNvSpPr txBox="1"/>
          <p:nvPr/>
        </p:nvSpPr>
        <p:spPr>
          <a:xfrm>
            <a:off x="188563" y="4143380"/>
            <a:ext cx="2756308" cy="3268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Normalization in range (0,1)</a:t>
            </a:r>
          </a:p>
        </p:txBody>
      </p:sp>
      <p:pic>
        <p:nvPicPr>
          <p:cNvPr id="142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2843" y="4500569"/>
            <a:ext cx="7705726" cy="1152526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CasellaDiTesto 10"/>
          <p:cNvSpPr txBox="1"/>
          <p:nvPr/>
        </p:nvSpPr>
        <p:spPr>
          <a:xfrm>
            <a:off x="142843" y="5857892"/>
            <a:ext cx="9001157" cy="55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normalize those values which are in a too large range (we need that all the values are in the range </a:t>
            </a:r>
            <a:r>
              <a:rPr b="1"/>
              <a:t>(0,1)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Modulo">
  <a:themeElements>
    <a:clrScheme name="Modulo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C7C7C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0000FF"/>
      </a:hlink>
      <a:folHlink>
        <a:srgbClr val="FF00FF"/>
      </a:folHlink>
    </a:clrScheme>
    <a:fontScheme name="Modulo">
      <a:majorFont>
        <a:latin typeface="Corbel"/>
        <a:ea typeface="Corbel"/>
        <a:cs typeface="Corbel"/>
      </a:majorFont>
      <a:minorFont>
        <a:latin typeface="Helvetica"/>
        <a:ea typeface="Helvetica"/>
        <a:cs typeface="Helvetica"/>
      </a:minorFont>
    </a:fontScheme>
    <a:fmtScheme name="Mo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38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38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Modulo">
  <a:themeElements>
    <a:clrScheme name="Modulo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C7C7C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0000FF"/>
      </a:hlink>
      <a:folHlink>
        <a:srgbClr val="FF00FF"/>
      </a:folHlink>
    </a:clrScheme>
    <a:fontScheme name="Modulo">
      <a:majorFont>
        <a:latin typeface="Corbel"/>
        <a:ea typeface="Corbel"/>
        <a:cs typeface="Corbel"/>
      </a:majorFont>
      <a:minorFont>
        <a:latin typeface="Helvetica"/>
        <a:ea typeface="Helvetica"/>
        <a:cs typeface="Helvetica"/>
      </a:minorFont>
    </a:fontScheme>
    <a:fmtScheme name="Mo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38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38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